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6"/>
  </p:notesMasterIdLst>
  <p:sldIdLst>
    <p:sldId id="256" r:id="rId5"/>
    <p:sldId id="317" r:id="rId6"/>
    <p:sldId id="316" r:id="rId7"/>
    <p:sldId id="277" r:id="rId8"/>
    <p:sldId id="257" r:id="rId9"/>
    <p:sldId id="305" r:id="rId10"/>
    <p:sldId id="290" r:id="rId11"/>
    <p:sldId id="311" r:id="rId12"/>
    <p:sldId id="319" r:id="rId13"/>
    <p:sldId id="313" r:id="rId14"/>
    <p:sldId id="320" r:id="rId15"/>
    <p:sldId id="322" r:id="rId16"/>
    <p:sldId id="324" r:id="rId17"/>
    <p:sldId id="293" r:id="rId18"/>
    <p:sldId id="325" r:id="rId19"/>
    <p:sldId id="295" r:id="rId20"/>
    <p:sldId id="315" r:id="rId21"/>
    <p:sldId id="297" r:id="rId22"/>
    <p:sldId id="310" r:id="rId23"/>
    <p:sldId id="327" r:id="rId24"/>
    <p:sldId id="263" r:id="rId25"/>
  </p:sldIdLst>
  <p:sldSz cx="18288000" cy="10287000"/>
  <p:notesSz cx="6858000" cy="9144000"/>
  <p:embeddedFontLst>
    <p:embeddedFont>
      <p:font typeface="Cera PRO 1" panose="020B0604020202020204" charset="0"/>
      <p:regular r:id="rId27"/>
    </p:embeddedFont>
    <p:embeddedFont>
      <p:font typeface="Cera PRO 2" panose="020B0604020202020204" charset="0"/>
      <p:regular r:id="rId28"/>
    </p:embeddedFont>
    <p:embeddedFont>
      <p:font typeface="Merriweather" panose="00000500000000000000" pitchFamily="2" charset="0"/>
      <p:regular r:id="rId29"/>
      <p:bold r:id="rId30"/>
      <p:italic r:id="rId31"/>
      <p:boldItalic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6E3888-414C-A1DE-AEA8-76AD2FD3B496}" v="27" dt="2025-09-16T10:38:56.704"/>
    <p1510:client id="{573B2272-3D69-29E4-5F1D-60D10F66EAF5}" v="1074" dt="2025-09-16T13:28:40.889"/>
    <p1510:client id="{666B76BE-E963-EAED-30ED-8BD9635E9755}" v="8" dt="2025-09-18T09:54:27.025"/>
    <p1510:client id="{A1D2278F-A823-4EC0-562E-16D00BDBE634}" v="239" dt="2025-09-18T10:24:34.997"/>
    <p1510:client id="{B9DD789B-2986-AE18-691C-126AE0A08655}" v="25" dt="2025-09-18T09:26:11.597"/>
    <p1510:client id="{C1C9B37B-07E4-F0C0-61FC-814A2BB1F9DA}" v="754" dt="2025-09-18T10:17:22.83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50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8A2481-9403-4769-90FA-43D4C61CA848}" type="datetimeFigureOut">
              <a:t>18.9.2025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556412-A50F-432B-95FF-B22A34A3A33C}" type="slidenum">
              <a:t>‹#›</a:t>
            </a:fld>
            <a:endParaRPr lang="en-US"/>
          </a:p>
        </p:txBody>
      </p:sp>
    </p:spTree>
    <p:extLst>
      <p:ext uri="{BB962C8B-B14F-4D97-AF65-F5344CB8AC3E}">
        <p14:creationId xmlns:p14="http://schemas.microsoft.com/office/powerpoint/2010/main" val="3964340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Thank you Hans, for your kind introduction. Welcome to our workshop 'Entrepreneurial Mindset'. We will tell you about growth/fixed mindset, Disc and </a:t>
            </a:r>
            <a:r>
              <a:rPr lang="en-US" err="1">
                <a:ea typeface="Calibri"/>
                <a:cs typeface="Calibri"/>
              </a:rPr>
              <a:t>Entrpreneurail</a:t>
            </a:r>
            <a:r>
              <a:rPr lang="en-US">
                <a:ea typeface="Calibri"/>
                <a:cs typeface="Calibri"/>
              </a:rPr>
              <a:t> competences. But first of all we will introduce our self. </a:t>
            </a:r>
            <a:r>
              <a:rPr lang="en-US"/>
              <a:t>We are working from the Netherlands and it is currently 1 o'clock (AM) here and my name is Inge.</a:t>
            </a:r>
          </a:p>
          <a:p>
            <a:endParaRPr lang="en-US"/>
          </a:p>
          <a:p>
            <a:r>
              <a:rPr lang="en-US"/>
              <a:t>Coming from a background as a </a:t>
            </a:r>
            <a:r>
              <a:rPr lang="en-US" b="1"/>
              <a:t>former elite athlete</a:t>
            </a:r>
            <a:r>
              <a:rPr lang="en-US"/>
              <a:t>, I know what it takes to set ambitious goals, stay disciplined, and perform under pressure. As a </a:t>
            </a:r>
            <a:r>
              <a:rPr lang="en-US" b="1"/>
              <a:t>community coach</a:t>
            </a:r>
            <a:r>
              <a:rPr lang="en-US"/>
              <a:t>, I translate those same competencies—such as resilience, focus, teamwork, and perseverance—into valuable learning goals for entrepreneurs. This unique blend of </a:t>
            </a:r>
            <a:r>
              <a:rPr lang="en-US" b="1"/>
              <a:t>top sport experience and coaching expertise</a:t>
            </a:r>
            <a:r>
              <a:rPr lang="en-US"/>
              <a:t> helps student entrepreneurs to develop the mindset and skills needed to grow both personally and professionally.</a:t>
            </a:r>
          </a:p>
          <a:p>
            <a:endParaRPr lang="en-US">
              <a:ea typeface="Calibri"/>
              <a:cs typeface="Calibri"/>
            </a:endParaRPr>
          </a:p>
          <a:p>
            <a:r>
              <a:rPr lang="en-US"/>
              <a:t>Met </a:t>
            </a:r>
            <a:r>
              <a:rPr lang="en-US" err="1"/>
              <a:t>mijn</a:t>
            </a:r>
            <a:r>
              <a:rPr lang="en-US"/>
              <a:t> </a:t>
            </a:r>
            <a:r>
              <a:rPr lang="en-US" err="1"/>
              <a:t>achtergrond</a:t>
            </a:r>
            <a:r>
              <a:rPr lang="en-US"/>
              <a:t> </a:t>
            </a:r>
            <a:r>
              <a:rPr lang="en-US" err="1"/>
              <a:t>als</a:t>
            </a:r>
            <a:r>
              <a:rPr lang="en-US"/>
              <a:t> </a:t>
            </a:r>
            <a:r>
              <a:rPr lang="en-US" b="1" err="1"/>
              <a:t>voormalig</a:t>
            </a:r>
            <a:r>
              <a:rPr lang="en-US" b="1"/>
              <a:t> </a:t>
            </a:r>
            <a:r>
              <a:rPr lang="en-US" b="1" err="1"/>
              <a:t>topsporter</a:t>
            </a:r>
            <a:r>
              <a:rPr lang="en-US"/>
              <a:t> </a:t>
            </a:r>
            <a:r>
              <a:rPr lang="en-US" err="1"/>
              <a:t>weet</a:t>
            </a:r>
            <a:r>
              <a:rPr lang="en-US"/>
              <a:t> </a:t>
            </a:r>
            <a:r>
              <a:rPr lang="en-US" err="1"/>
              <a:t>ik</a:t>
            </a:r>
            <a:r>
              <a:rPr lang="en-US"/>
              <a:t> wat er </a:t>
            </a:r>
            <a:r>
              <a:rPr lang="en-US" err="1"/>
              <a:t>nodig</a:t>
            </a:r>
            <a:r>
              <a:rPr lang="en-US"/>
              <a:t> is om </a:t>
            </a:r>
            <a:r>
              <a:rPr lang="en-US" err="1"/>
              <a:t>ambitieuze</a:t>
            </a:r>
            <a:r>
              <a:rPr lang="en-US"/>
              <a:t> </a:t>
            </a:r>
            <a:r>
              <a:rPr lang="en-US" err="1"/>
              <a:t>doelen</a:t>
            </a:r>
            <a:r>
              <a:rPr lang="en-US"/>
              <a:t> </a:t>
            </a:r>
            <a:r>
              <a:rPr lang="en-US" err="1"/>
              <a:t>te</a:t>
            </a:r>
            <a:r>
              <a:rPr lang="en-US"/>
              <a:t> </a:t>
            </a:r>
            <a:r>
              <a:rPr lang="en-US" err="1"/>
              <a:t>stellen</a:t>
            </a:r>
            <a:r>
              <a:rPr lang="en-US"/>
              <a:t>, </a:t>
            </a:r>
            <a:r>
              <a:rPr lang="en-US" err="1"/>
              <a:t>gedisciplineerd</a:t>
            </a:r>
            <a:r>
              <a:rPr lang="en-US"/>
              <a:t> </a:t>
            </a:r>
            <a:r>
              <a:rPr lang="en-US" err="1"/>
              <a:t>te</a:t>
            </a:r>
            <a:r>
              <a:rPr lang="en-US"/>
              <a:t> </a:t>
            </a:r>
            <a:r>
              <a:rPr lang="en-US" err="1"/>
              <a:t>blijven</a:t>
            </a:r>
            <a:r>
              <a:rPr lang="en-US"/>
              <a:t> </a:t>
            </a:r>
            <a:r>
              <a:rPr lang="en-US" err="1"/>
              <a:t>en</a:t>
            </a:r>
            <a:r>
              <a:rPr lang="en-US"/>
              <a:t> </a:t>
            </a:r>
            <a:r>
              <a:rPr lang="en-US" err="1"/>
              <a:t>te</a:t>
            </a:r>
            <a:r>
              <a:rPr lang="en-US"/>
              <a:t> </a:t>
            </a:r>
            <a:r>
              <a:rPr lang="en-US" err="1"/>
              <a:t>presteren</a:t>
            </a:r>
            <a:r>
              <a:rPr lang="en-US"/>
              <a:t> </a:t>
            </a:r>
            <a:r>
              <a:rPr lang="en-US" err="1"/>
              <a:t>onder</a:t>
            </a:r>
            <a:r>
              <a:rPr lang="en-US"/>
              <a:t> </a:t>
            </a:r>
            <a:r>
              <a:rPr lang="en-US" err="1"/>
              <a:t>druk</a:t>
            </a:r>
            <a:r>
              <a:rPr lang="en-US"/>
              <a:t>. Als </a:t>
            </a:r>
            <a:r>
              <a:rPr lang="en-US" b="1"/>
              <a:t>community coach</a:t>
            </a:r>
            <a:r>
              <a:rPr lang="en-US"/>
              <a:t> </a:t>
            </a:r>
            <a:r>
              <a:rPr lang="en-US" err="1"/>
              <a:t>vertaal</a:t>
            </a:r>
            <a:r>
              <a:rPr lang="en-US"/>
              <a:t> </a:t>
            </a:r>
            <a:r>
              <a:rPr lang="en-US" err="1"/>
              <a:t>ik</a:t>
            </a:r>
            <a:r>
              <a:rPr lang="en-US"/>
              <a:t> </a:t>
            </a:r>
            <a:r>
              <a:rPr lang="en-US" err="1"/>
              <a:t>diezelfde</a:t>
            </a:r>
            <a:r>
              <a:rPr lang="en-US"/>
              <a:t> </a:t>
            </a:r>
            <a:r>
              <a:rPr lang="en-US" err="1"/>
              <a:t>competenties</a:t>
            </a:r>
            <a:r>
              <a:rPr lang="en-US"/>
              <a:t>—</a:t>
            </a:r>
            <a:r>
              <a:rPr lang="en-US" err="1"/>
              <a:t>zoals</a:t>
            </a:r>
            <a:r>
              <a:rPr lang="en-US"/>
              <a:t> </a:t>
            </a:r>
            <a:r>
              <a:rPr lang="en-US" err="1"/>
              <a:t>veerkracht</a:t>
            </a:r>
            <a:r>
              <a:rPr lang="en-US"/>
              <a:t>, focus, teamwork </a:t>
            </a:r>
            <a:r>
              <a:rPr lang="en-US" err="1"/>
              <a:t>en</a:t>
            </a:r>
            <a:r>
              <a:rPr lang="en-US"/>
              <a:t> </a:t>
            </a:r>
            <a:r>
              <a:rPr lang="en-US" err="1"/>
              <a:t>doorzettingsvermogen</a:t>
            </a:r>
            <a:r>
              <a:rPr lang="en-US"/>
              <a:t>—</a:t>
            </a:r>
            <a:r>
              <a:rPr lang="en-US" err="1"/>
              <a:t>naar</a:t>
            </a:r>
            <a:r>
              <a:rPr lang="en-US"/>
              <a:t> </a:t>
            </a:r>
            <a:r>
              <a:rPr lang="en-US" err="1"/>
              <a:t>waardevolle</a:t>
            </a:r>
            <a:r>
              <a:rPr lang="en-US"/>
              <a:t> </a:t>
            </a:r>
            <a:r>
              <a:rPr lang="en-US" err="1"/>
              <a:t>leerdoelen</a:t>
            </a:r>
            <a:r>
              <a:rPr lang="en-US"/>
              <a:t> </a:t>
            </a:r>
            <a:r>
              <a:rPr lang="en-US" err="1"/>
              <a:t>voor</a:t>
            </a:r>
            <a:r>
              <a:rPr lang="en-US"/>
              <a:t> </a:t>
            </a:r>
            <a:r>
              <a:rPr lang="en-US" err="1"/>
              <a:t>ondernemers</a:t>
            </a:r>
            <a:r>
              <a:rPr lang="en-US"/>
              <a:t>. </a:t>
            </a:r>
            <a:r>
              <a:rPr lang="en-US" err="1"/>
              <a:t>Deze</a:t>
            </a:r>
            <a:r>
              <a:rPr lang="en-US"/>
              <a:t> </a:t>
            </a:r>
            <a:r>
              <a:rPr lang="en-US" err="1"/>
              <a:t>unieke</a:t>
            </a:r>
            <a:r>
              <a:rPr lang="en-US"/>
              <a:t> </a:t>
            </a:r>
            <a:r>
              <a:rPr lang="en-US" err="1"/>
              <a:t>combinatie</a:t>
            </a:r>
            <a:r>
              <a:rPr lang="en-US"/>
              <a:t> van </a:t>
            </a:r>
            <a:r>
              <a:rPr lang="en-US" b="1" err="1"/>
              <a:t>topsportervaring</a:t>
            </a:r>
            <a:r>
              <a:rPr lang="en-US" b="1"/>
              <a:t> </a:t>
            </a:r>
            <a:r>
              <a:rPr lang="en-US" b="1" err="1"/>
              <a:t>en</a:t>
            </a:r>
            <a:r>
              <a:rPr lang="en-US" b="1"/>
              <a:t> </a:t>
            </a:r>
            <a:r>
              <a:rPr lang="en-US" b="1" err="1"/>
              <a:t>coachingsvaardigheden</a:t>
            </a:r>
            <a:r>
              <a:rPr lang="en-US"/>
              <a:t> </a:t>
            </a:r>
            <a:r>
              <a:rPr lang="en-US" err="1"/>
              <a:t>helpt</a:t>
            </a:r>
            <a:r>
              <a:rPr lang="en-US"/>
              <a:t> founders om de </a:t>
            </a:r>
            <a:r>
              <a:rPr lang="en-US" err="1"/>
              <a:t>juiste</a:t>
            </a:r>
            <a:r>
              <a:rPr lang="en-US"/>
              <a:t> mindset </a:t>
            </a:r>
            <a:r>
              <a:rPr lang="en-US" err="1"/>
              <a:t>en</a:t>
            </a:r>
            <a:r>
              <a:rPr lang="en-US"/>
              <a:t> </a:t>
            </a:r>
            <a:r>
              <a:rPr lang="en-US" err="1"/>
              <a:t>vaardigheden</a:t>
            </a:r>
            <a:r>
              <a:rPr lang="en-US"/>
              <a:t> </a:t>
            </a:r>
            <a:r>
              <a:rPr lang="en-US" err="1"/>
              <a:t>te</a:t>
            </a:r>
            <a:r>
              <a:rPr lang="en-US"/>
              <a:t> </a:t>
            </a:r>
            <a:r>
              <a:rPr lang="en-US" err="1"/>
              <a:t>ontwikkelen</a:t>
            </a:r>
            <a:r>
              <a:rPr lang="en-US"/>
              <a:t> </a:t>
            </a:r>
            <a:r>
              <a:rPr lang="en-US" err="1"/>
              <a:t>voor</a:t>
            </a:r>
            <a:r>
              <a:rPr lang="en-US"/>
              <a:t> </a:t>
            </a:r>
            <a:r>
              <a:rPr lang="en-US" err="1"/>
              <a:t>zowel</a:t>
            </a:r>
            <a:r>
              <a:rPr lang="en-US"/>
              <a:t> </a:t>
            </a:r>
            <a:r>
              <a:rPr lang="en-US" err="1"/>
              <a:t>persoonlijke</a:t>
            </a:r>
            <a:r>
              <a:rPr lang="en-US"/>
              <a:t> </a:t>
            </a:r>
            <a:r>
              <a:rPr lang="en-US" err="1"/>
              <a:t>als</a:t>
            </a:r>
            <a:r>
              <a:rPr lang="en-US"/>
              <a:t> </a:t>
            </a:r>
            <a:r>
              <a:rPr lang="en-US" err="1"/>
              <a:t>professionele</a:t>
            </a:r>
            <a:r>
              <a:rPr lang="en-US"/>
              <a:t> </a:t>
            </a:r>
            <a:r>
              <a:rPr lang="en-US" err="1"/>
              <a:t>groei</a:t>
            </a:r>
            <a:r>
              <a:rPr lang="en-US"/>
              <a:t>.</a:t>
            </a:r>
            <a:endParaRPr lang="en-US">
              <a:ea typeface="Calibri"/>
              <a:cs typeface="Calibri"/>
            </a:endParaRPr>
          </a:p>
        </p:txBody>
      </p:sp>
      <p:sp>
        <p:nvSpPr>
          <p:cNvPr id="4" name="Slide Number Placeholder 3"/>
          <p:cNvSpPr>
            <a:spLocks noGrp="1"/>
          </p:cNvSpPr>
          <p:nvPr>
            <p:ph type="sldNum" sz="quarter" idx="5"/>
          </p:nvPr>
        </p:nvSpPr>
        <p:spPr/>
        <p:txBody>
          <a:bodyPr/>
          <a:lstStyle/>
          <a:p>
            <a:fld id="{72556412-A50F-432B-95FF-B22A34A3A33C}" type="slidenum">
              <a:rPr lang="en-US"/>
              <a:t>2</a:t>
            </a:fld>
            <a:endParaRPr lang="en-US"/>
          </a:p>
        </p:txBody>
      </p:sp>
    </p:spTree>
    <p:extLst>
      <p:ext uri="{BB962C8B-B14F-4D97-AF65-F5344CB8AC3E}">
        <p14:creationId xmlns:p14="http://schemas.microsoft.com/office/powerpoint/2010/main" val="3862514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solidFill>
                <a:srgbClr val="444444"/>
              </a:solidFill>
            </a:endParaRPr>
          </a:p>
          <a:p>
            <a:r>
              <a:rPr lang="en-US"/>
              <a:t>If you would like to know more about this, you can find a free test on the internet. You can find it in de chat.</a:t>
            </a:r>
          </a:p>
        </p:txBody>
      </p:sp>
      <p:sp>
        <p:nvSpPr>
          <p:cNvPr id="4" name="Slide Number Placeholder 3"/>
          <p:cNvSpPr>
            <a:spLocks noGrp="1"/>
          </p:cNvSpPr>
          <p:nvPr>
            <p:ph type="sldNum" sz="quarter" idx="5"/>
          </p:nvPr>
        </p:nvSpPr>
        <p:spPr/>
        <p:txBody>
          <a:bodyPr/>
          <a:lstStyle/>
          <a:p>
            <a:fld id="{72556412-A50F-432B-95FF-B22A34A3A33C}" type="slidenum">
              <a:rPr lang="en-US"/>
              <a:t>14</a:t>
            </a:fld>
            <a:endParaRPr lang="en-US"/>
          </a:p>
        </p:txBody>
      </p:sp>
    </p:spTree>
    <p:extLst>
      <p:ext uri="{BB962C8B-B14F-4D97-AF65-F5344CB8AC3E}">
        <p14:creationId xmlns:p14="http://schemas.microsoft.com/office/powerpoint/2010/main" val="2985541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we have talked about mindset and DISC we want to make a next step into development. Lets talk about entreprenuerial competences.</a:t>
            </a:r>
            <a:endParaRPr lang="nl-NL"/>
          </a:p>
          <a:p>
            <a:r>
              <a:rPr lang="en-US"/>
              <a:t>In the past, many people believed that entrepreneurship was primarily something you were bron with— you were either an entrepreneur or you were not. Thomas Lans and Marco van </a:t>
            </a:r>
            <a:r>
              <a:rPr lang="en-US" err="1"/>
              <a:t>Gelderen</a:t>
            </a:r>
            <a:r>
              <a:rPr lang="en-US"/>
              <a:t> had a different perspective. A more growth mindset …..They viewed entrepreneurship as something that could be learned and developed. But you need to know who are are for that (so use DISC eg)</a:t>
            </a:r>
          </a:p>
          <a:p>
            <a:r>
              <a:rPr lang="en-US"/>
              <a:t> </a:t>
            </a:r>
            <a:endParaRPr lang="en-US">
              <a:ea typeface="Calibri"/>
              <a:cs typeface="Calibri"/>
            </a:endParaRPr>
          </a:p>
          <a:p>
            <a:r>
              <a:rPr lang="en-US"/>
              <a:t>Their message is therefore: entrepreneurship is not just about starting a business, but about a way of thinking and acting that helps you to be entrepreneurial.</a:t>
            </a:r>
          </a:p>
        </p:txBody>
      </p:sp>
      <p:sp>
        <p:nvSpPr>
          <p:cNvPr id="4" name="Slide Number Placeholder 3"/>
          <p:cNvSpPr>
            <a:spLocks noGrp="1"/>
          </p:cNvSpPr>
          <p:nvPr>
            <p:ph type="sldNum" sz="quarter" idx="5"/>
          </p:nvPr>
        </p:nvSpPr>
        <p:spPr/>
        <p:txBody>
          <a:bodyPr/>
          <a:lstStyle/>
          <a:p>
            <a:fld id="{72556412-A50F-432B-95FF-B22A34A3A33C}" type="slidenum">
              <a:rPr lang="en-US"/>
              <a:t>15</a:t>
            </a:fld>
            <a:endParaRPr lang="en-US"/>
          </a:p>
        </p:txBody>
      </p:sp>
    </p:spTree>
    <p:extLst>
      <p:ext uri="{BB962C8B-B14F-4D97-AF65-F5344CB8AC3E}">
        <p14:creationId xmlns:p14="http://schemas.microsoft.com/office/powerpoint/2010/main" val="746888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So this model uitleggen....</a:t>
            </a:r>
          </a:p>
        </p:txBody>
      </p:sp>
      <p:sp>
        <p:nvSpPr>
          <p:cNvPr id="4" name="Slide Number Placeholder 3"/>
          <p:cNvSpPr>
            <a:spLocks noGrp="1"/>
          </p:cNvSpPr>
          <p:nvPr>
            <p:ph type="sldNum" sz="quarter" idx="5"/>
          </p:nvPr>
        </p:nvSpPr>
        <p:spPr/>
        <p:txBody>
          <a:bodyPr/>
          <a:lstStyle/>
          <a:p>
            <a:fld id="{72556412-A50F-432B-95FF-B22A34A3A33C}" type="slidenum">
              <a:rPr lang="en-US"/>
              <a:t>16</a:t>
            </a:fld>
            <a:endParaRPr lang="en-US"/>
          </a:p>
        </p:txBody>
      </p:sp>
    </p:spTree>
    <p:extLst>
      <p:ext uri="{BB962C8B-B14F-4D97-AF65-F5344CB8AC3E}">
        <p14:creationId xmlns:p14="http://schemas.microsoft.com/office/powerpoint/2010/main" val="4148464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ea typeface="Calibri"/>
                <a:cs typeface="Calibri"/>
              </a:rPr>
              <a:t>In the chat you find a link to a document that you are going to fill out. You can score the 15 competences yourself. But for know we would like to give you 10 minutes to scroll in the document and choose 1 competence you resonate to. Take this compentence back to use and score youself. And thinka bout how you can develop this competence from a growth mindset in to mind. We see you back after 10 min.</a:t>
            </a:r>
          </a:p>
        </p:txBody>
      </p:sp>
      <p:sp>
        <p:nvSpPr>
          <p:cNvPr id="4" name="Tijdelijke aanduiding voor dianummer 3"/>
          <p:cNvSpPr>
            <a:spLocks noGrp="1"/>
          </p:cNvSpPr>
          <p:nvPr>
            <p:ph type="sldNum" sz="quarter" idx="5"/>
          </p:nvPr>
        </p:nvSpPr>
        <p:spPr/>
        <p:txBody>
          <a:bodyPr/>
          <a:lstStyle/>
          <a:p>
            <a:fld id="{72556412-A50F-432B-95FF-B22A34A3A33C}" type="slidenum">
              <a:rPr lang="nl-NL"/>
              <a:t>17</a:t>
            </a:fld>
            <a:endParaRPr lang="nl-NL"/>
          </a:p>
        </p:txBody>
      </p:sp>
    </p:spTree>
    <p:extLst>
      <p:ext uri="{BB962C8B-B14F-4D97-AF65-F5344CB8AC3E}">
        <p14:creationId xmlns:p14="http://schemas.microsoft.com/office/powerpoint/2010/main" val="1681195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As a present we have developed a hand-out which can help you setting goals. The link is in the chat.</a:t>
            </a:r>
          </a:p>
        </p:txBody>
      </p:sp>
      <p:sp>
        <p:nvSpPr>
          <p:cNvPr id="4" name="Slide Number Placeholder 3"/>
          <p:cNvSpPr>
            <a:spLocks noGrp="1"/>
          </p:cNvSpPr>
          <p:nvPr>
            <p:ph type="sldNum" sz="quarter" idx="5"/>
          </p:nvPr>
        </p:nvSpPr>
        <p:spPr/>
        <p:txBody>
          <a:bodyPr/>
          <a:lstStyle/>
          <a:p>
            <a:fld id="{691E8B1A-F61A-41AE-B418-34C2CB940CB2}" type="slidenum">
              <a:rPr lang="en-US" smtClean="0"/>
              <a:t>19</a:t>
            </a:fld>
            <a:endParaRPr lang="en-US"/>
          </a:p>
        </p:txBody>
      </p:sp>
    </p:spTree>
    <p:extLst>
      <p:ext uri="{BB962C8B-B14F-4D97-AF65-F5344CB8AC3E}">
        <p14:creationId xmlns:p14="http://schemas.microsoft.com/office/powerpoint/2010/main" val="1273548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ea typeface="Calibri"/>
              <a:cs typeface="Calibri"/>
            </a:endParaRPr>
          </a:p>
        </p:txBody>
      </p:sp>
      <p:sp>
        <p:nvSpPr>
          <p:cNvPr id="4" name="Tijdelijke aanduiding voor dianummer 3"/>
          <p:cNvSpPr>
            <a:spLocks noGrp="1"/>
          </p:cNvSpPr>
          <p:nvPr>
            <p:ph type="sldNum" sz="quarter" idx="5"/>
          </p:nvPr>
        </p:nvSpPr>
        <p:spPr/>
        <p:txBody>
          <a:bodyPr/>
          <a:lstStyle/>
          <a:p>
            <a:fld id="{72556412-A50F-432B-95FF-B22A34A3A33C}" type="slidenum">
              <a:rPr lang="nl-NL"/>
              <a:t>20</a:t>
            </a:fld>
            <a:endParaRPr lang="nl-NL"/>
          </a:p>
        </p:txBody>
      </p:sp>
    </p:spTree>
    <p:extLst>
      <p:ext uri="{BB962C8B-B14F-4D97-AF65-F5344CB8AC3E}">
        <p14:creationId xmlns:p14="http://schemas.microsoft.com/office/powerpoint/2010/main" val="110652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Why do you think it's so important? </a:t>
            </a:r>
            <a:r>
              <a:rPr lang="en-US"/>
              <a:t>Why do you think mindset is important to you? Can you give an example from your studies, work or business?</a:t>
            </a:r>
          </a:p>
          <a:p>
            <a:endParaRPr lang="en-US">
              <a:ea typeface="Calibri"/>
              <a:cs typeface="Calibri"/>
            </a:endParaRPr>
          </a:p>
          <a:p>
            <a:r>
              <a:rPr lang="en-US"/>
              <a:t>Coach: Discuss a number of answers. Identify patterns or surprising insights. Relate back to entrepreneurship: how their mindset influences choices, dealing with setbacks and growth.</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72556412-A50F-432B-95FF-B22A34A3A33C}" type="slidenum">
              <a:rPr lang="en-US"/>
              <a:t>6</a:t>
            </a:fld>
            <a:endParaRPr lang="en-US"/>
          </a:p>
        </p:txBody>
      </p:sp>
    </p:spTree>
    <p:extLst>
      <p:ext uri="{BB962C8B-B14F-4D97-AF65-F5344CB8AC3E}">
        <p14:creationId xmlns:p14="http://schemas.microsoft.com/office/powerpoint/2010/main" val="2196180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Growth Mindset and Fixed Mindset</a:t>
            </a:r>
          </a:p>
          <a:p>
            <a:endParaRPr lang="en-US">
              <a:ea typeface="Calibri"/>
              <a:cs typeface="Calibri"/>
            </a:endParaRPr>
          </a:p>
          <a:p>
            <a:r>
              <a:rPr lang="en-US"/>
              <a:t>Who is Carol Dweck?</a:t>
            </a:r>
            <a:endParaRPr lang="en-US">
              <a:ea typeface="Calibri"/>
              <a:cs typeface="Calibri"/>
            </a:endParaRPr>
          </a:p>
          <a:p>
            <a:r>
              <a:rPr lang="en-US"/>
              <a:t>Carol Dweck is an American psychologist and professor at Stanford University, known for her research on motivation, learning and development. She is regarded worldwide as the founder of mindset theory, which she developed in the 1970s and 1980s.</a:t>
            </a:r>
          </a:p>
          <a:p>
            <a:r>
              <a:rPr lang="en-US"/>
              <a:t> </a:t>
            </a:r>
            <a:endParaRPr lang="en-US">
              <a:ea typeface="Calibri"/>
              <a:cs typeface="Calibri"/>
            </a:endParaRPr>
          </a:p>
          <a:p>
            <a:r>
              <a:rPr lang="en-US"/>
              <a:t>The theory of fixed vs. growth mindset</a:t>
            </a:r>
            <a:endParaRPr lang="en-US">
              <a:ea typeface="Calibri"/>
              <a:cs typeface="Calibri"/>
            </a:endParaRPr>
          </a:p>
          <a:p>
            <a:r>
              <a:rPr lang="en-US"/>
              <a:t>Fixed mindset: people believe that their qualities, talents or intelligence are fixed. They avoid mistakes, often choose safe options and see failure as proof that they are “not good enough”.</a:t>
            </a:r>
          </a:p>
          <a:p>
            <a:r>
              <a:rPr lang="en-US"/>
              <a:t>Growth mindset: people believe that they can develop through effort, learning and feedback. They see mistakes as an opportunity to grow and dare to take on more challenges.</a:t>
            </a:r>
          </a:p>
          <a:p>
            <a:r>
              <a:rPr lang="en-US"/>
              <a:t> </a:t>
            </a:r>
            <a:endParaRPr lang="en-US">
              <a:ea typeface="Calibri"/>
              <a:cs typeface="Calibri"/>
            </a:endParaRPr>
          </a:p>
          <a:p>
            <a:r>
              <a:rPr lang="en-US"/>
              <a:t>Why is this important?</a:t>
            </a:r>
            <a:endParaRPr lang="en-US">
              <a:ea typeface="Calibri"/>
              <a:cs typeface="Calibri"/>
            </a:endParaRPr>
          </a:p>
          <a:p>
            <a:r>
              <a:rPr lang="en-US"/>
              <a:t>Dweck shows that your mindset determines how you deal with learning, failure and success. It's not about how much talent you have, but about your belief that you can grow. That makes a big difference for students, entrepreneurs and, in fact, anyone who wants to continue to develop.</a:t>
            </a:r>
          </a:p>
        </p:txBody>
      </p:sp>
      <p:sp>
        <p:nvSpPr>
          <p:cNvPr id="4" name="Slide Number Placeholder 3"/>
          <p:cNvSpPr>
            <a:spLocks noGrp="1"/>
          </p:cNvSpPr>
          <p:nvPr>
            <p:ph type="sldNum" sz="quarter" idx="5"/>
          </p:nvPr>
        </p:nvSpPr>
        <p:spPr/>
        <p:txBody>
          <a:bodyPr/>
          <a:lstStyle/>
          <a:p>
            <a:fld id="{72556412-A50F-432B-95FF-B22A34A3A33C}" type="slidenum">
              <a:rPr lang="en-US"/>
              <a:t>7</a:t>
            </a:fld>
            <a:endParaRPr lang="en-US"/>
          </a:p>
        </p:txBody>
      </p:sp>
    </p:spTree>
    <p:extLst>
      <p:ext uri="{BB962C8B-B14F-4D97-AF65-F5344CB8AC3E}">
        <p14:creationId xmlns:p14="http://schemas.microsoft.com/office/powerpoint/2010/main" val="3240538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So Inge, can you give us an example you experiences of both mindsets? Take one 1 minute...Share your </a:t>
            </a:r>
            <a:r>
              <a:rPr lang="en-US" err="1">
                <a:ea typeface="Calibri"/>
                <a:cs typeface="Calibri"/>
              </a:rPr>
              <a:t>tumb</a:t>
            </a:r>
            <a:r>
              <a:rPr lang="en-US">
                <a:ea typeface="Calibri"/>
                <a:cs typeface="Calibri"/>
              </a:rPr>
              <a:t> if you like to answer this question. And give an example? And can you explain if you knew this already about yourself that there is a </a:t>
            </a:r>
            <a:r>
              <a:rPr lang="en-US" err="1">
                <a:ea typeface="Calibri"/>
                <a:cs typeface="Calibri"/>
              </a:rPr>
              <a:t>differnce</a:t>
            </a:r>
            <a:r>
              <a:rPr lang="en-US">
                <a:ea typeface="Calibri"/>
                <a:cs typeface="Calibri"/>
              </a:rPr>
              <a:t> between growth and fixed?</a:t>
            </a:r>
          </a:p>
          <a:p>
            <a:endParaRPr lang="en-US">
              <a:ea typeface="Calibri"/>
              <a:cs typeface="Calibri"/>
            </a:endParaRPr>
          </a:p>
          <a:p>
            <a:endParaRPr lang="en-US">
              <a:ea typeface="Calibri"/>
              <a:cs typeface="Calibri"/>
            </a:endParaRPr>
          </a:p>
          <a:p>
            <a:r>
              <a:rPr lang="en-US" err="1">
                <a:ea typeface="Calibri"/>
                <a:cs typeface="Calibri"/>
              </a:rPr>
              <a:t>Wij</a:t>
            </a:r>
            <a:r>
              <a:rPr lang="en-US">
                <a:ea typeface="Calibri"/>
                <a:cs typeface="Calibri"/>
              </a:rPr>
              <a:t> </a:t>
            </a:r>
            <a:r>
              <a:rPr lang="en-US" err="1">
                <a:ea typeface="Calibri"/>
                <a:cs typeface="Calibri"/>
              </a:rPr>
              <a:t>delen</a:t>
            </a:r>
            <a:r>
              <a:rPr lang="en-US">
                <a:ea typeface="Calibri"/>
                <a:cs typeface="Calibri"/>
              </a:rPr>
              <a:t> </a:t>
            </a:r>
            <a:r>
              <a:rPr lang="en-US" err="1">
                <a:ea typeface="Calibri"/>
                <a:cs typeface="Calibri"/>
              </a:rPr>
              <a:t>een</a:t>
            </a:r>
            <a:r>
              <a:rPr lang="en-US">
                <a:ea typeface="Calibri"/>
                <a:cs typeface="Calibri"/>
              </a:rPr>
              <a:t> </a:t>
            </a:r>
            <a:r>
              <a:rPr lang="en-US" err="1">
                <a:ea typeface="Calibri"/>
                <a:cs typeface="Calibri"/>
              </a:rPr>
              <a:t>voorbeeld</a:t>
            </a:r>
            <a:r>
              <a:rPr lang="en-US">
                <a:ea typeface="Calibri"/>
                <a:cs typeface="Calibri"/>
              </a:rPr>
              <a:t> van </a:t>
            </a:r>
            <a:r>
              <a:rPr lang="en-US" err="1">
                <a:ea typeface="Calibri"/>
                <a:cs typeface="Calibri"/>
              </a:rPr>
              <a:t>onszelf</a:t>
            </a:r>
            <a:r>
              <a:rPr lang="en-US">
                <a:ea typeface="Calibri"/>
                <a:cs typeface="Calibri"/>
              </a:rPr>
              <a:t>.</a:t>
            </a:r>
            <a:endParaRPr lang="en-US"/>
          </a:p>
          <a:p>
            <a:br>
              <a:rPr lang="en-US">
                <a:cs typeface="+mn-lt"/>
              </a:rPr>
            </a:br>
            <a:r>
              <a:rPr lang="en-US" err="1"/>
              <a:t>Voorbeeld</a:t>
            </a:r>
            <a:r>
              <a:rPr lang="en-US"/>
              <a:t> Inge:</a:t>
            </a:r>
          </a:p>
          <a:p>
            <a:r>
              <a:rPr lang="en-US"/>
              <a:t>During my sporting career, I came across the difference between a fixed and a growth mindset. I remember a marathon in which I ended up at the back of the race. My thoughts were mainly: I don't belong here, I can't keep up with this pace. That's how a fixed mindset works: you convince yourself that you're stuck.</a:t>
            </a:r>
            <a:endParaRPr lang="en-US">
              <a:ea typeface="Calibri" panose="020F0502020204030204"/>
              <a:cs typeface="Calibri" panose="020F0502020204030204"/>
            </a:endParaRPr>
          </a:p>
          <a:p>
            <a:r>
              <a:rPr lang="en-US"/>
              <a:t> </a:t>
            </a:r>
          </a:p>
          <a:p>
            <a:r>
              <a:rPr lang="en-US"/>
              <a:t>When I learned to think differently, I used other skills: I </a:t>
            </a:r>
            <a:r>
              <a:rPr lang="en-US" err="1"/>
              <a:t>analysed</a:t>
            </a:r>
            <a:r>
              <a:rPr lang="en-US"/>
              <a:t> my race better, learned to distribute my energy , stayed focused on my own plan and remained resilient even when the going got tough. With that growth mindset, I saw every race as an opportunity to learn and improve. As a result, I was no longer at the back, but back at the front in the leading group.</a:t>
            </a:r>
            <a:endParaRPr lang="en-US">
              <a:ea typeface="Calibri"/>
              <a:cs typeface="Calibri"/>
            </a:endParaRPr>
          </a:p>
        </p:txBody>
      </p:sp>
      <p:sp>
        <p:nvSpPr>
          <p:cNvPr id="4" name="Slide Number Placeholder 3"/>
          <p:cNvSpPr>
            <a:spLocks noGrp="1"/>
          </p:cNvSpPr>
          <p:nvPr>
            <p:ph type="sldNum" sz="quarter" idx="5"/>
          </p:nvPr>
        </p:nvSpPr>
        <p:spPr/>
        <p:txBody>
          <a:bodyPr/>
          <a:lstStyle/>
          <a:p>
            <a:fld id="{72556412-A50F-432B-95FF-B22A34A3A33C}" type="slidenum">
              <a:rPr lang="en-US"/>
              <a:t>8</a:t>
            </a:fld>
            <a:endParaRPr lang="en-US"/>
          </a:p>
        </p:txBody>
      </p:sp>
    </p:spTree>
    <p:extLst>
      <p:ext uri="{BB962C8B-B14F-4D97-AF65-F5344CB8AC3E}">
        <p14:creationId xmlns:p14="http://schemas.microsoft.com/office/powerpoint/2010/main" val="3702513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1FF62-84E7-C926-A092-FCAC3DC162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225DD9-D176-A464-1B7C-F87B341E2E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6321D4-5AFE-5127-4C14-5DA897212748}"/>
              </a:ext>
            </a:extLst>
          </p:cNvPr>
          <p:cNvSpPr>
            <a:spLocks noGrp="1"/>
          </p:cNvSpPr>
          <p:nvPr>
            <p:ph type="body" idx="1"/>
          </p:nvPr>
        </p:nvSpPr>
        <p:spPr/>
        <p:txBody>
          <a:bodyPr/>
          <a:lstStyle/>
          <a:p>
            <a:r>
              <a:rPr lang="en-US">
                <a:ea typeface="Calibri"/>
                <a:cs typeface="Calibri"/>
              </a:rPr>
              <a:t>So conclusion....</a:t>
            </a:r>
          </a:p>
        </p:txBody>
      </p:sp>
      <p:sp>
        <p:nvSpPr>
          <p:cNvPr id="4" name="Slide Number Placeholder 3">
            <a:extLst>
              <a:ext uri="{FF2B5EF4-FFF2-40B4-BE49-F238E27FC236}">
                <a16:creationId xmlns:a16="http://schemas.microsoft.com/office/drawing/2014/main" id="{DBA050F8-8958-977C-8C83-403AD10DC61A}"/>
              </a:ext>
            </a:extLst>
          </p:cNvPr>
          <p:cNvSpPr>
            <a:spLocks noGrp="1"/>
          </p:cNvSpPr>
          <p:nvPr>
            <p:ph type="sldNum" sz="quarter" idx="5"/>
          </p:nvPr>
        </p:nvSpPr>
        <p:spPr/>
        <p:txBody>
          <a:bodyPr/>
          <a:lstStyle/>
          <a:p>
            <a:fld id="{72556412-A50F-432B-95FF-B22A34A3A33C}" type="slidenum">
              <a:rPr lang="en-US"/>
              <a:t>9</a:t>
            </a:fld>
            <a:endParaRPr lang="en-US"/>
          </a:p>
        </p:txBody>
      </p:sp>
    </p:spTree>
    <p:extLst>
      <p:ext uri="{BB962C8B-B14F-4D97-AF65-F5344CB8AC3E}">
        <p14:creationId xmlns:p14="http://schemas.microsoft.com/office/powerpoint/2010/main" val="1912202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 yet" = is '</a:t>
            </a:r>
            <a:r>
              <a:rPr lang="en-US" err="1">
                <a:ea typeface="Calibri"/>
                <a:cs typeface="Calibri"/>
              </a:rPr>
              <a:t>ik</a:t>
            </a:r>
            <a:r>
              <a:rPr lang="en-US">
                <a:ea typeface="Calibri"/>
                <a:cs typeface="Calibri"/>
              </a:rPr>
              <a:t> </a:t>
            </a:r>
            <a:r>
              <a:rPr lang="en-US" err="1">
                <a:ea typeface="Calibri"/>
                <a:cs typeface="Calibri"/>
              </a:rPr>
              <a:t>kan</a:t>
            </a:r>
            <a:r>
              <a:rPr lang="en-US">
                <a:ea typeface="Calibri"/>
                <a:cs typeface="Calibri"/>
              </a:rPr>
              <a:t> het NOG </a:t>
            </a:r>
            <a:r>
              <a:rPr lang="en-US" err="1">
                <a:ea typeface="Calibri"/>
                <a:cs typeface="Calibri"/>
              </a:rPr>
              <a:t>niet</a:t>
            </a:r>
            <a:r>
              <a:rPr lang="en-US">
                <a:ea typeface="Calibri"/>
                <a:cs typeface="Calibri"/>
              </a:rPr>
              <a:t>'). </a:t>
            </a:r>
          </a:p>
          <a:p>
            <a:endParaRPr lang="en-US">
              <a:ea typeface="Calibri"/>
              <a:cs typeface="Calibri"/>
            </a:endParaRPr>
          </a:p>
          <a:p>
            <a:r>
              <a:rPr lang="en-US">
                <a:ea typeface="Calibri"/>
                <a:cs typeface="Calibri"/>
              </a:rPr>
              <a:t>What if you could apply one of the tips on the example you wrote down </a:t>
            </a:r>
          </a:p>
          <a:p>
            <a:r>
              <a:rPr lang="en-US">
                <a:ea typeface="Calibri"/>
                <a:cs typeface="Calibri"/>
              </a:rPr>
              <a:t>Which one would have helped you? And can you apply this more often...</a:t>
            </a:r>
          </a:p>
          <a:p>
            <a:r>
              <a:rPr lang="en-US">
                <a:ea typeface="Calibri"/>
                <a:cs typeface="Calibri"/>
              </a:rPr>
              <a:t>Please share the tip you will use in the chat</a:t>
            </a:r>
          </a:p>
        </p:txBody>
      </p:sp>
      <p:sp>
        <p:nvSpPr>
          <p:cNvPr id="4" name="Slide Number Placeholder 3"/>
          <p:cNvSpPr>
            <a:spLocks noGrp="1"/>
          </p:cNvSpPr>
          <p:nvPr>
            <p:ph type="sldNum" sz="quarter" idx="5"/>
          </p:nvPr>
        </p:nvSpPr>
        <p:spPr/>
        <p:txBody>
          <a:bodyPr/>
          <a:lstStyle/>
          <a:p>
            <a:fld id="{72556412-A50F-432B-95FF-B22A34A3A33C}" type="slidenum">
              <a:rPr lang="en-US"/>
              <a:t>10</a:t>
            </a:fld>
            <a:endParaRPr lang="en-US"/>
          </a:p>
        </p:txBody>
      </p:sp>
    </p:spTree>
    <p:extLst>
      <p:ext uri="{BB962C8B-B14F-4D97-AF65-F5344CB8AC3E}">
        <p14:creationId xmlns:p14="http://schemas.microsoft.com/office/powerpoint/2010/main" val="3700911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have some more tips, In addition to mindset we also have preferences in behavior. Which we </a:t>
            </a:r>
            <a:r>
              <a:rPr lang="en-US" err="1">
                <a:ea typeface="Calibri"/>
                <a:cs typeface="Calibri"/>
              </a:rPr>
              <a:t>kan</a:t>
            </a:r>
            <a:r>
              <a:rPr lang="en-US">
                <a:ea typeface="Calibri"/>
                <a:cs typeface="Calibri"/>
              </a:rPr>
              <a:t> find in a model called DISC</a:t>
            </a:r>
          </a:p>
          <a:p>
            <a:endParaRPr lang="en-US"/>
          </a:p>
          <a:p>
            <a:r>
              <a:rPr lang="en-US"/>
              <a:t>How did it come about?</a:t>
            </a:r>
            <a:endParaRPr lang="en-US">
              <a:solidFill>
                <a:srgbClr val="444444"/>
              </a:solidFill>
            </a:endParaRPr>
          </a:p>
          <a:p>
            <a:r>
              <a:rPr lang="en-US"/>
              <a:t>The model is based on the work of psychologist Marston and Jung from the 1920s. They researched how people express their emotions and </a:t>
            </a:r>
            <a:r>
              <a:rPr lang="en-US" err="1"/>
              <a:t>behaviour</a:t>
            </a:r>
            <a:r>
              <a:rPr lang="en-US"/>
              <a:t> in interaction with their environment. This was later developed into the DISC profile as we use it today.</a:t>
            </a:r>
            <a:endParaRPr lang="en-US">
              <a:solidFill>
                <a:srgbClr val="444444"/>
              </a:solidFill>
            </a:endParaRPr>
          </a:p>
          <a:p>
            <a:r>
              <a:rPr lang="en-US"/>
              <a:t> </a:t>
            </a:r>
            <a:endParaRPr lang="en-US">
              <a:solidFill>
                <a:srgbClr val="444444"/>
              </a:solidFill>
            </a:endParaRPr>
          </a:p>
          <a:p>
            <a:r>
              <a:rPr lang="en-US"/>
              <a:t>What is it used for?</a:t>
            </a:r>
            <a:endParaRPr lang="en-US">
              <a:solidFill>
                <a:srgbClr val="444444"/>
              </a:solidFill>
            </a:endParaRPr>
          </a:p>
          <a:p>
            <a:r>
              <a:rPr lang="en-US"/>
              <a:t>DISC is used worldwide for self-insight and Self-knowledge.</a:t>
            </a:r>
            <a:endParaRPr lang="en-US">
              <a:solidFill>
                <a:srgbClr val="444444"/>
              </a:solidFill>
            </a:endParaRPr>
          </a:p>
          <a:p>
            <a:br>
              <a:rPr lang="en-US">
                <a:cs typeface="+mn-lt"/>
              </a:rPr>
            </a:br>
            <a:r>
              <a:rPr lang="en-US"/>
              <a:t>DISC has four basic styles: Dominant, Influential, Steady and Conscientious. And Human or Task-oriented versus direct/indirect But almost no one is purely one style. Usually, you have a combination of two styles that are most prominent. This makes DISC much richer and helps you not only to understand yourself better, but also others — valuable as an entrepreneur, because it makes collaboration and/or communication more effective.</a:t>
            </a:r>
            <a:endParaRPr lang="en-US">
              <a:ea typeface="Calibri"/>
              <a:cs typeface="Calibri"/>
            </a:endParaRPr>
          </a:p>
          <a:p>
            <a:endParaRPr lang="en-US"/>
          </a:p>
          <a:p>
            <a:r>
              <a:rPr lang="en-US"/>
              <a:t>DISC model (</a:t>
            </a:r>
            <a:r>
              <a:rPr lang="en-US" err="1"/>
              <a:t>behavioural</a:t>
            </a:r>
            <a:r>
              <a:rPr lang="en-US"/>
              <a:t> preferences)</a:t>
            </a:r>
            <a:endParaRPr lang="en-US">
              <a:ea typeface="Calibri"/>
              <a:cs typeface="Calibri"/>
            </a:endParaRPr>
          </a:p>
          <a:p>
            <a:r>
              <a:rPr lang="en-US"/>
              <a:t>•    D – Dominance: direct, results-oriented, enjoys challenges.</a:t>
            </a:r>
            <a:endParaRPr lang="en-US">
              <a:ea typeface="Calibri"/>
              <a:cs typeface="Calibri"/>
            </a:endParaRPr>
          </a:p>
          <a:p>
            <a:r>
              <a:rPr lang="en-US"/>
              <a:t>•    I – Influence: enthusiastic, sociable, focused on people and energy.</a:t>
            </a:r>
            <a:endParaRPr lang="en-US">
              <a:ea typeface="Calibri"/>
              <a:cs typeface="Calibri"/>
            </a:endParaRPr>
          </a:p>
          <a:p>
            <a:r>
              <a:rPr lang="en-US"/>
              <a:t>•    S – Steadiness: patient, reliable, enjoys cooperation and harmony.</a:t>
            </a:r>
            <a:endParaRPr lang="en-US">
              <a:ea typeface="Calibri"/>
              <a:cs typeface="Calibri"/>
            </a:endParaRPr>
          </a:p>
          <a:p>
            <a:r>
              <a:rPr lang="en-US"/>
              <a:t>•    C – Compliance: analytical, accurate, focused on rules and quality</a:t>
            </a:r>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72556412-A50F-432B-95FF-B22A34A3A33C}" type="slidenum">
              <a:rPr lang="en-US"/>
              <a:t>11</a:t>
            </a:fld>
            <a:endParaRPr lang="en-US"/>
          </a:p>
        </p:txBody>
      </p:sp>
    </p:spTree>
    <p:extLst>
      <p:ext uri="{BB962C8B-B14F-4D97-AF65-F5344CB8AC3E}">
        <p14:creationId xmlns:p14="http://schemas.microsoft.com/office/powerpoint/2010/main" val="1697936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a:p>
            <a:r>
              <a:rPr lang="en-US"/>
              <a:t>Where do you place yourself? Where do you recognise yourself most? Ask yourself whether you are more direct (extravert) or indirect (introvert). Human or taks oriented</a:t>
            </a:r>
          </a:p>
          <a:p>
            <a:r>
              <a:rPr lang="en-US"/>
              <a:t> </a:t>
            </a:r>
            <a:endParaRPr lang="en-US">
              <a:ea typeface="Calibri"/>
              <a:cs typeface="Calibri"/>
            </a:endParaRPr>
          </a:p>
          <a:p>
            <a:r>
              <a:rPr lang="en-US"/>
              <a:t>Once you learn to </a:t>
            </a:r>
            <a:r>
              <a:rPr lang="en-US" err="1"/>
              <a:t>recognise</a:t>
            </a:r>
            <a:r>
              <a:rPr lang="en-US"/>
              <a:t> this about yourself, you get more tools for self development and you will often be able to deal more gently with other people's </a:t>
            </a:r>
            <a:r>
              <a:rPr lang="en-US" err="1"/>
              <a:t>behaviour</a:t>
            </a:r>
            <a:r>
              <a:rPr lang="en-US"/>
              <a:t> and communication styles. This can help you connect with, for example, your customers or team in your company.</a:t>
            </a:r>
            <a:endParaRPr lang="en-US">
              <a:ea typeface="Calibri"/>
              <a:cs typeface="Calibri"/>
            </a:endParaRPr>
          </a:p>
        </p:txBody>
      </p:sp>
      <p:sp>
        <p:nvSpPr>
          <p:cNvPr id="4" name="Slide Number Placeholder 3"/>
          <p:cNvSpPr>
            <a:spLocks noGrp="1"/>
          </p:cNvSpPr>
          <p:nvPr>
            <p:ph type="sldNum" sz="quarter" idx="5"/>
          </p:nvPr>
        </p:nvSpPr>
        <p:spPr/>
        <p:txBody>
          <a:bodyPr/>
          <a:lstStyle/>
          <a:p>
            <a:fld id="{72556412-A50F-432B-95FF-B22A34A3A33C}" type="slidenum">
              <a:rPr lang="en-US"/>
              <a:t>12</a:t>
            </a:fld>
            <a:endParaRPr lang="en-US"/>
          </a:p>
        </p:txBody>
      </p:sp>
    </p:spTree>
    <p:extLst>
      <p:ext uri="{BB962C8B-B14F-4D97-AF65-F5344CB8AC3E}">
        <p14:creationId xmlns:p14="http://schemas.microsoft.com/office/powerpoint/2010/main" val="1597963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Link between Growth/Fixed ↔ DISC</a:t>
            </a:r>
          </a:p>
          <a:p>
            <a:r>
              <a:rPr lang="en-US"/>
              <a:t>Every DISC style can show both growth and fixed </a:t>
            </a:r>
            <a:r>
              <a:rPr lang="en-US" err="1"/>
              <a:t>behaviour</a:t>
            </a:r>
            <a:r>
              <a:rPr lang="en-US"/>
              <a:t>. It is the mindset that determines how someone deals with challenges, not the personality style itself.</a:t>
            </a:r>
            <a:endParaRPr lang="en-US">
              <a:ea typeface="Calibri"/>
              <a:cs typeface="Calibri"/>
            </a:endParaRPr>
          </a:p>
          <a:p>
            <a:r>
              <a:rPr lang="en-US"/>
              <a:t>Examples:</a:t>
            </a:r>
            <a:endParaRPr lang="en-US">
              <a:ea typeface="Calibri"/>
              <a:cs typeface="Calibri"/>
            </a:endParaRPr>
          </a:p>
          <a:p>
            <a:r>
              <a:rPr lang="en-US"/>
              <a:t>•    D (Dominance)</a:t>
            </a:r>
            <a:endParaRPr lang="en-US">
              <a:ea typeface="Calibri"/>
              <a:cs typeface="Calibri"/>
            </a:endParaRPr>
          </a:p>
          <a:p>
            <a:r>
              <a:rPr lang="en-US"/>
              <a:t>o    Fixed: ‘If I fail, I will lose my status. I have to win.’</a:t>
            </a:r>
            <a:endParaRPr lang="en-US">
              <a:ea typeface="Calibri"/>
              <a:cs typeface="Calibri"/>
            </a:endParaRPr>
          </a:p>
          <a:p>
            <a:r>
              <a:rPr lang="en-US"/>
              <a:t>o    Growth: ‘Challenges make me stronger, I want to learn to perform even better.’</a:t>
            </a:r>
            <a:endParaRPr lang="en-US">
              <a:ea typeface="Calibri"/>
              <a:cs typeface="Calibri"/>
            </a:endParaRPr>
          </a:p>
          <a:p>
            <a:endParaRPr lang="en-US"/>
          </a:p>
          <a:p>
            <a:r>
              <a:rPr lang="en-US"/>
              <a:t>•    I (Influence)</a:t>
            </a:r>
            <a:endParaRPr lang="en-US">
              <a:ea typeface="Calibri"/>
              <a:cs typeface="Calibri"/>
            </a:endParaRPr>
          </a:p>
          <a:p>
            <a:r>
              <a:rPr lang="en-US"/>
              <a:t>o    Fixed: ‘If people don't like me right away, I can't change that.’</a:t>
            </a:r>
            <a:endParaRPr lang="en-US">
              <a:ea typeface="Calibri"/>
              <a:cs typeface="Calibri"/>
            </a:endParaRPr>
          </a:p>
          <a:p>
            <a:r>
              <a:rPr lang="en-US"/>
              <a:t>o    Growth: ‘Feedback helps me connect better and inspire others.’</a:t>
            </a:r>
            <a:endParaRPr lang="en-US">
              <a:ea typeface="Calibri"/>
              <a:cs typeface="Calibri"/>
            </a:endParaRPr>
          </a:p>
          <a:p>
            <a:endParaRPr lang="en-US"/>
          </a:p>
          <a:p>
            <a:r>
              <a:rPr lang="en-US"/>
              <a:t>•    S (Steadiness)</a:t>
            </a:r>
            <a:endParaRPr lang="en-US">
              <a:ea typeface="Calibri"/>
              <a:cs typeface="Calibri"/>
            </a:endParaRPr>
          </a:p>
          <a:p>
            <a:r>
              <a:rPr lang="en-US"/>
              <a:t>o    Fixed: ‘Change is difficult, I can't do it.’</a:t>
            </a:r>
            <a:endParaRPr lang="en-US">
              <a:ea typeface="Calibri"/>
              <a:cs typeface="Calibri"/>
            </a:endParaRPr>
          </a:p>
          <a:p>
            <a:r>
              <a:rPr lang="en-US"/>
              <a:t>o    Growth: ‘If I </a:t>
            </a:r>
            <a:r>
              <a:rPr lang="en-US" err="1"/>
              <a:t>practise</a:t>
            </a:r>
            <a:r>
              <a:rPr lang="en-US"/>
              <a:t> step by step, I can adapt and grow.’</a:t>
            </a:r>
            <a:endParaRPr lang="en-US">
              <a:ea typeface="Calibri"/>
              <a:cs typeface="Calibri"/>
            </a:endParaRPr>
          </a:p>
          <a:p>
            <a:endParaRPr lang="en-US"/>
          </a:p>
          <a:p>
            <a:r>
              <a:rPr lang="en-US"/>
              <a:t>•    C (Conformity)</a:t>
            </a:r>
            <a:endParaRPr lang="en-US">
              <a:ea typeface="Calibri"/>
              <a:cs typeface="Calibri"/>
            </a:endParaRPr>
          </a:p>
          <a:p>
            <a:r>
              <a:rPr lang="en-US"/>
              <a:t>o    Fixed: ‘I'm not creative, so I stick to the rules.’</a:t>
            </a:r>
            <a:endParaRPr lang="en-US">
              <a:ea typeface="Calibri"/>
              <a:cs typeface="Calibri"/>
            </a:endParaRPr>
          </a:p>
          <a:p>
            <a:r>
              <a:rPr lang="en-US"/>
              <a:t>o    Growth: ‘Through analysis and practice, I can learn new skills.’</a:t>
            </a:r>
          </a:p>
          <a:p>
            <a:endParaRPr lang="en-US">
              <a:ea typeface="Calibri" panose="020F0502020204030204"/>
              <a:cs typeface="Calibri" panose="020F0502020204030204"/>
            </a:endParaRPr>
          </a:p>
          <a:p>
            <a:endParaRPr lang="en-US">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72556412-A50F-432B-95FF-B22A34A3A33C}" type="slidenum">
              <a:rPr lang="en-US"/>
              <a:t>13</a:t>
            </a:fld>
            <a:endParaRPr lang="en-US"/>
          </a:p>
        </p:txBody>
      </p:sp>
    </p:spTree>
    <p:extLst>
      <p:ext uri="{BB962C8B-B14F-4D97-AF65-F5344CB8AC3E}">
        <p14:creationId xmlns:p14="http://schemas.microsoft.com/office/powerpoint/2010/main" val="1258689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https://personality.co/personality-test?gclid=CjwKCAjwlaTGBhANEiwAoRgXBdTQmQUTKSFPQppxtrJlMkq2VuMXKj5eYSAix912r6WkaPA2aMyUtRoCnxoQAvD_BwE&amp;utm_source=google&amp;utm_medium=cpc&amp;utm_campaign=22623772681&amp;utm_content=179652300145&amp;utm_term=disc%20test%20free&amp;matchtype=b&amp;device=c&amp;gad_source=1&amp;gad_campaignid=22623772681" TargetMode="Externa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hyperlink" Target="https://newuniversity.sharepoint.com/:w:/r/sites/20211129001/Shared%20Documents/Community/Journeys-trajecten/Entrepreneurial%20Mindset/Innoboost/Innoboost.%201.%20EN%20-%20Entrepreneurial%20Competences%20scan%20def.docx?d=w071782650ca14797a385ceeb8883e1f1&amp;csf=1&amp;web=1&amp;e=m4Q74A"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8028778" y="0"/>
            <a:ext cx="10239169" cy="10287000"/>
            <a:chOff x="0" y="0"/>
            <a:chExt cx="2696736" cy="2709333"/>
          </a:xfrm>
        </p:grpSpPr>
        <p:sp>
          <p:nvSpPr>
            <p:cNvPr id="4" name="Freeform 4"/>
            <p:cNvSpPr/>
            <p:nvPr/>
          </p:nvSpPr>
          <p:spPr>
            <a:xfrm>
              <a:off x="0" y="0"/>
              <a:ext cx="2696736" cy="2709333"/>
            </a:xfrm>
            <a:custGeom>
              <a:avLst/>
              <a:gdLst/>
              <a:ahLst/>
              <a:cxnLst/>
              <a:rect l="l" t="t" r="r" b="b"/>
              <a:pathLst>
                <a:path w="2696736" h="2709333">
                  <a:moveTo>
                    <a:pt x="0" y="0"/>
                  </a:moveTo>
                  <a:lnTo>
                    <a:pt x="2696736" y="0"/>
                  </a:lnTo>
                  <a:lnTo>
                    <a:pt x="2696736" y="2709333"/>
                  </a:lnTo>
                  <a:lnTo>
                    <a:pt x="0" y="2709333"/>
                  </a:lnTo>
                  <a:close/>
                </a:path>
              </a:pathLst>
            </a:custGeom>
            <a:solidFill>
              <a:srgbClr val="0160B4"/>
            </a:solidFill>
          </p:spPr>
          <p:txBody>
            <a:bodyPr/>
            <a:lstStyle/>
            <a:p>
              <a:endParaRPr lang="en-NL"/>
            </a:p>
          </p:txBody>
        </p:sp>
        <p:sp>
          <p:nvSpPr>
            <p:cNvPr id="5" name="TextBox 5"/>
            <p:cNvSpPr txBox="1"/>
            <p:nvPr/>
          </p:nvSpPr>
          <p:spPr>
            <a:xfrm>
              <a:off x="0" y="-38100"/>
              <a:ext cx="2696736" cy="2747433"/>
            </a:xfrm>
            <a:prstGeom prst="rect">
              <a:avLst/>
            </a:prstGeom>
          </p:spPr>
          <p:txBody>
            <a:bodyPr lIns="50800" tIns="50800" rIns="50800" bIns="50800" rtlCol="0" anchor="ctr"/>
            <a:lstStyle/>
            <a:p>
              <a:pPr algn="ctr">
                <a:lnSpc>
                  <a:spcPts val="3120"/>
                </a:lnSpc>
              </a:pPr>
              <a:endParaRPr/>
            </a:p>
          </p:txBody>
        </p:sp>
      </p:grpSp>
      <p:sp>
        <p:nvSpPr>
          <p:cNvPr id="6" name="Freeform 6"/>
          <p:cNvSpPr/>
          <p:nvPr/>
        </p:nvSpPr>
        <p:spPr>
          <a:xfrm>
            <a:off x="7848600" y="6056390"/>
            <a:ext cx="7822259" cy="5532219"/>
          </a:xfrm>
          <a:custGeom>
            <a:avLst/>
            <a:gdLst/>
            <a:ahLst/>
            <a:cxnLst/>
            <a:rect l="l" t="t" r="r" b="b"/>
            <a:pathLst>
              <a:path w="7822259" h="5532219">
                <a:moveTo>
                  <a:pt x="0" y="0"/>
                </a:moveTo>
                <a:lnTo>
                  <a:pt x="7822259" y="0"/>
                </a:lnTo>
                <a:lnTo>
                  <a:pt x="7822259" y="5532220"/>
                </a:lnTo>
                <a:lnTo>
                  <a:pt x="0" y="5532220"/>
                </a:lnTo>
                <a:lnTo>
                  <a:pt x="0" y="0"/>
                </a:lnTo>
                <a:close/>
              </a:path>
            </a:pathLst>
          </a:custGeom>
          <a:blipFill>
            <a:blip r:embed="rId2"/>
            <a:stretch>
              <a:fillRect/>
            </a:stretch>
          </a:blipFill>
        </p:spPr>
        <p:txBody>
          <a:bodyPr/>
          <a:lstStyle/>
          <a:p>
            <a:endParaRPr lang="en-NL"/>
          </a:p>
        </p:txBody>
      </p:sp>
      <p:sp>
        <p:nvSpPr>
          <p:cNvPr id="7" name="Freeform 7"/>
          <p:cNvSpPr/>
          <p:nvPr/>
        </p:nvSpPr>
        <p:spPr>
          <a:xfrm>
            <a:off x="15170005" y="8139809"/>
            <a:ext cx="2089295" cy="1365383"/>
          </a:xfrm>
          <a:custGeom>
            <a:avLst/>
            <a:gdLst/>
            <a:ahLst/>
            <a:cxnLst/>
            <a:rect l="l" t="t" r="r" b="b"/>
            <a:pathLst>
              <a:path w="2089295" h="1365383">
                <a:moveTo>
                  <a:pt x="0" y="0"/>
                </a:moveTo>
                <a:lnTo>
                  <a:pt x="2089295" y="0"/>
                </a:lnTo>
                <a:lnTo>
                  <a:pt x="2089295" y="1365383"/>
                </a:lnTo>
                <a:lnTo>
                  <a:pt x="0" y="1365383"/>
                </a:lnTo>
                <a:lnTo>
                  <a:pt x="0" y="0"/>
                </a:lnTo>
                <a:close/>
              </a:path>
            </a:pathLst>
          </a:custGeom>
          <a:blipFill>
            <a:blip r:embed="rId3"/>
            <a:stretch>
              <a:fillRect l="-7325" r="-7325"/>
            </a:stretch>
          </a:blipFill>
        </p:spPr>
        <p:txBody>
          <a:bodyPr/>
          <a:lstStyle/>
          <a:p>
            <a:endParaRPr lang="en-NL"/>
          </a:p>
        </p:txBody>
      </p:sp>
      <p:pic>
        <p:nvPicPr>
          <p:cNvPr id="10" name="Picture 9" descr="A head with gears coming out of it&#10;&#10;Description automatically generated">
            <a:extLst>
              <a:ext uri="{FF2B5EF4-FFF2-40B4-BE49-F238E27FC236}">
                <a16:creationId xmlns:a16="http://schemas.microsoft.com/office/drawing/2014/main" id="{1FEF4D6B-2920-736C-390B-BF1704E70F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62300"/>
            <a:ext cx="8511981" cy="10319221"/>
          </a:xfrm>
          <a:prstGeom prst="rect">
            <a:avLst/>
          </a:prstGeom>
        </p:spPr>
      </p:pic>
      <p:sp>
        <p:nvSpPr>
          <p:cNvPr id="8" name="TextBox 8"/>
          <p:cNvSpPr txBox="1"/>
          <p:nvPr/>
        </p:nvSpPr>
        <p:spPr>
          <a:xfrm>
            <a:off x="9421786" y="775792"/>
            <a:ext cx="8894288" cy="3564245"/>
          </a:xfrm>
          <a:prstGeom prst="rect">
            <a:avLst/>
          </a:prstGeom>
        </p:spPr>
        <p:txBody>
          <a:bodyPr lIns="0" tIns="0" rIns="0" bIns="0" rtlCol="0" anchor="t">
            <a:spAutoFit/>
          </a:bodyPr>
          <a:lstStyle/>
          <a:p>
            <a:pPr>
              <a:lnSpc>
                <a:spcPts val="9520"/>
              </a:lnSpc>
            </a:pPr>
            <a:r>
              <a:rPr lang="en-US" sz="6800">
                <a:solidFill>
                  <a:srgbClr val="FEFBFB"/>
                </a:solidFill>
                <a:latin typeface="Arial"/>
                <a:cs typeface="Calibri"/>
              </a:rPr>
              <a:t>Entrepreneurial</a:t>
            </a:r>
          </a:p>
          <a:p>
            <a:pPr>
              <a:lnSpc>
                <a:spcPts val="9520"/>
              </a:lnSpc>
            </a:pPr>
            <a:r>
              <a:rPr lang="en-US" sz="6800">
                <a:solidFill>
                  <a:srgbClr val="FEFBFB"/>
                </a:solidFill>
                <a:latin typeface="Arial"/>
                <a:cs typeface="Calibri"/>
              </a:rPr>
              <a:t>Mindset</a:t>
            </a:r>
          </a:p>
          <a:p>
            <a:pPr>
              <a:lnSpc>
                <a:spcPts val="9520"/>
              </a:lnSpc>
            </a:pPr>
            <a:endParaRPr lang="en-US" sz="6800">
              <a:solidFill>
                <a:srgbClr val="FEFBFB"/>
              </a:solidFill>
              <a:latin typeface="Cera PRO 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7378F-A1EB-CF62-E5C4-D4C569D35C79}"/>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A2BA76DC-A7EE-6077-2FAD-60637EACE9C9}"/>
              </a:ext>
            </a:extLst>
          </p:cNvPr>
          <p:cNvGrpSpPr/>
          <p:nvPr/>
        </p:nvGrpSpPr>
        <p:grpSpPr>
          <a:xfrm>
            <a:off x="0" y="3972"/>
            <a:ext cx="18291967" cy="10521863"/>
            <a:chOff x="0" y="-61857"/>
            <a:chExt cx="4817638" cy="2771190"/>
          </a:xfrm>
        </p:grpSpPr>
        <p:sp>
          <p:nvSpPr>
            <p:cNvPr id="3" name="Freeform 3">
              <a:extLst>
                <a:ext uri="{FF2B5EF4-FFF2-40B4-BE49-F238E27FC236}">
                  <a16:creationId xmlns:a16="http://schemas.microsoft.com/office/drawing/2014/main" id="{535E1654-404E-76F0-46E3-D1E88AA1F5B0}"/>
                </a:ext>
              </a:extLst>
            </p:cNvPr>
            <p:cNvSpPr/>
            <p:nvPr/>
          </p:nvSpPr>
          <p:spPr>
            <a:xfrm>
              <a:off x="1046" y="-61857"/>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0160B4"/>
            </a:solidFill>
          </p:spPr>
          <p:txBody>
            <a:bodyPr/>
            <a:lstStyle/>
            <a:p>
              <a:endParaRPr lang="en-NL"/>
            </a:p>
          </p:txBody>
        </p:sp>
        <p:sp>
          <p:nvSpPr>
            <p:cNvPr id="4" name="TextBox 4">
              <a:extLst>
                <a:ext uri="{FF2B5EF4-FFF2-40B4-BE49-F238E27FC236}">
                  <a16:creationId xmlns:a16="http://schemas.microsoft.com/office/drawing/2014/main" id="{39F186F5-76EA-2323-E63D-FF7440FEB3A6}"/>
                </a:ext>
              </a:extLst>
            </p:cNvPr>
            <p:cNvSpPr txBox="1"/>
            <p:nvPr/>
          </p:nvSpPr>
          <p:spPr>
            <a:xfrm>
              <a:off x="0" y="-38100"/>
              <a:ext cx="4816593" cy="2747433"/>
            </a:xfrm>
            <a:prstGeom prst="rect">
              <a:avLst/>
            </a:prstGeom>
          </p:spPr>
          <p:txBody>
            <a:bodyPr lIns="50800" tIns="50800" rIns="50800" bIns="50800" rtlCol="0" anchor="ctr"/>
            <a:lstStyle/>
            <a:p>
              <a:pPr algn="ctr">
                <a:lnSpc>
                  <a:spcPts val="3120"/>
                </a:lnSpc>
              </a:pPr>
              <a:endParaRPr/>
            </a:p>
          </p:txBody>
        </p:sp>
      </p:grpSp>
      <p:sp>
        <p:nvSpPr>
          <p:cNvPr id="5" name="Freeform 5">
            <a:extLst>
              <a:ext uri="{FF2B5EF4-FFF2-40B4-BE49-F238E27FC236}">
                <a16:creationId xmlns:a16="http://schemas.microsoft.com/office/drawing/2014/main" id="{3425AF69-B0DF-A09D-76E6-87106E20D921}"/>
              </a:ext>
            </a:extLst>
          </p:cNvPr>
          <p:cNvSpPr/>
          <p:nvPr/>
        </p:nvSpPr>
        <p:spPr>
          <a:xfrm>
            <a:off x="-557604" y="7539937"/>
            <a:ext cx="6470084" cy="4128037"/>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
        <p:nvSpPr>
          <p:cNvPr id="6" name="Freeform 6">
            <a:extLst>
              <a:ext uri="{FF2B5EF4-FFF2-40B4-BE49-F238E27FC236}">
                <a16:creationId xmlns:a16="http://schemas.microsoft.com/office/drawing/2014/main" id="{03A39C7C-218A-DEB1-EE64-EFA52819A611}"/>
              </a:ext>
            </a:extLst>
          </p:cNvPr>
          <p:cNvSpPr/>
          <p:nvPr/>
        </p:nvSpPr>
        <p:spPr>
          <a:xfrm>
            <a:off x="3973" y="3972"/>
            <a:ext cx="8696169" cy="9019362"/>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4"/>
            <a:stretch>
              <a:fillRect/>
            </a:stretch>
          </a:blipFill>
        </p:spPr>
        <p:txBody>
          <a:bodyPr/>
          <a:lstStyle/>
          <a:p>
            <a:endParaRPr lang="en-NL"/>
          </a:p>
        </p:txBody>
      </p:sp>
      <p:sp>
        <p:nvSpPr>
          <p:cNvPr id="7" name="TextBox 7">
            <a:extLst>
              <a:ext uri="{FF2B5EF4-FFF2-40B4-BE49-F238E27FC236}">
                <a16:creationId xmlns:a16="http://schemas.microsoft.com/office/drawing/2014/main" id="{7F7549B4-E0EE-62A7-7688-D732B642FC8A}"/>
              </a:ext>
            </a:extLst>
          </p:cNvPr>
          <p:cNvSpPr txBox="1"/>
          <p:nvPr/>
        </p:nvSpPr>
        <p:spPr>
          <a:xfrm>
            <a:off x="6138938" y="1769286"/>
            <a:ext cx="10566310" cy="8002191"/>
          </a:xfrm>
          <a:prstGeom prst="rect">
            <a:avLst/>
          </a:prstGeom>
        </p:spPr>
        <p:txBody>
          <a:bodyPr wrap="square" lIns="0" tIns="0" rIns="0" bIns="0" rtlCol="0" anchor="t">
            <a:spAutoFit/>
          </a:bodyPr>
          <a:lstStyle/>
          <a:p>
            <a:r>
              <a:rPr lang="en-US" sz="8000" b="1">
                <a:solidFill>
                  <a:schemeClr val="bg1"/>
                </a:solidFill>
                <a:ea typeface="+mn-lt"/>
                <a:cs typeface="+mn-lt"/>
              </a:rPr>
              <a:t>Free tips of how to develop a more growth mindset:</a:t>
            </a:r>
            <a:endParaRPr lang="en-US" sz="8000">
              <a:solidFill>
                <a:schemeClr val="bg1"/>
              </a:solidFill>
              <a:ea typeface="+mn-lt"/>
              <a:cs typeface="+mn-lt"/>
            </a:endParaRPr>
          </a:p>
          <a:p>
            <a:endParaRPr lang="en-US" sz="8000" b="1">
              <a:solidFill>
                <a:srgbClr val="FF0000"/>
              </a:solidFill>
              <a:ea typeface="+mn-lt"/>
              <a:cs typeface="+mn-lt"/>
            </a:endParaRPr>
          </a:p>
          <a:p>
            <a:pPr marL="571500" indent="-571500">
              <a:buFont typeface="Arial"/>
              <a:buChar char="•"/>
            </a:pPr>
            <a:r>
              <a:rPr lang="en-US" sz="4000">
                <a:solidFill>
                  <a:schemeClr val="bg1"/>
                </a:solidFill>
                <a:ea typeface="+mn-lt"/>
                <a:cs typeface="+mn-lt"/>
              </a:rPr>
              <a:t>Embrace the challenge.</a:t>
            </a:r>
            <a:endParaRPr lang="en-US" sz="4000">
              <a:solidFill>
                <a:schemeClr val="bg1"/>
              </a:solidFill>
              <a:ea typeface="Calibri"/>
              <a:cs typeface="Calibri"/>
            </a:endParaRPr>
          </a:p>
          <a:p>
            <a:pPr marL="571500" indent="-571500">
              <a:buFont typeface="Arial"/>
              <a:buChar char="•"/>
            </a:pPr>
            <a:r>
              <a:rPr lang="en-US" sz="4000">
                <a:solidFill>
                  <a:schemeClr val="bg1"/>
                </a:solidFill>
                <a:ea typeface="+mn-lt"/>
                <a:cs typeface="+mn-lt"/>
              </a:rPr>
              <a:t>Learn from your mistakes.</a:t>
            </a:r>
            <a:endParaRPr lang="en-US">
              <a:solidFill>
                <a:schemeClr val="bg1"/>
              </a:solidFill>
              <a:ea typeface="Calibri"/>
              <a:cs typeface="Calibri"/>
            </a:endParaRPr>
          </a:p>
          <a:p>
            <a:pPr marL="571500" indent="-571500">
              <a:buFont typeface="Arial"/>
              <a:buChar char="•"/>
            </a:pPr>
            <a:r>
              <a:rPr lang="en-US" sz="4000">
                <a:solidFill>
                  <a:schemeClr val="bg1"/>
                </a:solidFill>
                <a:ea typeface="+mn-lt"/>
                <a:cs typeface="+mn-lt"/>
              </a:rPr>
              <a:t>Use the power of “not yet”.</a:t>
            </a:r>
            <a:endParaRPr lang="en-US">
              <a:solidFill>
                <a:schemeClr val="bg1"/>
              </a:solidFill>
              <a:ea typeface="Calibri"/>
              <a:cs typeface="Calibri"/>
            </a:endParaRPr>
          </a:p>
          <a:p>
            <a:pPr marL="571500" indent="-571500">
              <a:buFont typeface="Arial"/>
              <a:buChar char="•"/>
            </a:pPr>
            <a:r>
              <a:rPr lang="en-US" sz="4000">
                <a:solidFill>
                  <a:schemeClr val="bg1"/>
                </a:solidFill>
                <a:ea typeface="+mn-lt"/>
                <a:cs typeface="+mn-lt"/>
              </a:rPr>
              <a:t>Focus on process, not results.</a:t>
            </a:r>
            <a:endParaRPr lang="en-US">
              <a:solidFill>
                <a:schemeClr val="bg1"/>
              </a:solidFill>
              <a:ea typeface="Calibri"/>
              <a:cs typeface="Calibri"/>
            </a:endParaRPr>
          </a:p>
          <a:p>
            <a:pPr marL="571500" indent="-571500">
              <a:buFont typeface="Arial"/>
              <a:buChar char="•"/>
            </a:pPr>
            <a:r>
              <a:rPr lang="en-US" sz="4000">
                <a:solidFill>
                  <a:schemeClr val="bg1"/>
                </a:solidFill>
                <a:ea typeface="+mn-lt"/>
                <a:cs typeface="+mn-lt"/>
              </a:rPr>
              <a:t>Set learning goals instead of performance goals.</a:t>
            </a:r>
            <a:endParaRPr lang="en-US">
              <a:solidFill>
                <a:schemeClr val="bg1"/>
              </a:solidFill>
              <a:ea typeface="Calibri"/>
              <a:cs typeface="Calibri"/>
            </a:endParaRPr>
          </a:p>
        </p:txBody>
      </p:sp>
    </p:spTree>
    <p:extLst>
      <p:ext uri="{BB962C8B-B14F-4D97-AF65-F5344CB8AC3E}">
        <p14:creationId xmlns:p14="http://schemas.microsoft.com/office/powerpoint/2010/main" val="3583443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35F6A-8E09-74A2-4340-B3AE301DFD3A}"/>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497D1F3B-E81F-813E-5DBA-4BC972D7F8EF}"/>
              </a:ext>
            </a:extLst>
          </p:cNvPr>
          <p:cNvSpPr/>
          <p:nvPr/>
        </p:nvSpPr>
        <p:spPr>
          <a:xfrm>
            <a:off x="2208770" y="0"/>
            <a:ext cx="3565617" cy="10287000"/>
          </a:xfrm>
          <a:prstGeom prst="rect">
            <a:avLst/>
          </a:prstGeom>
          <a:solidFill>
            <a:srgbClr val="0160B4"/>
          </a:solidFill>
        </p:spPr>
        <p:txBody>
          <a:bodyPr/>
          <a:lstStyle/>
          <a:p>
            <a:endParaRPr lang="en-NL"/>
          </a:p>
        </p:txBody>
      </p:sp>
      <p:sp>
        <p:nvSpPr>
          <p:cNvPr id="5" name="AutoShape 2">
            <a:extLst>
              <a:ext uri="{FF2B5EF4-FFF2-40B4-BE49-F238E27FC236}">
                <a16:creationId xmlns:a16="http://schemas.microsoft.com/office/drawing/2014/main" id="{44A61CD0-6F91-FE12-1E85-3F2CD14D8293}"/>
              </a:ext>
            </a:extLst>
          </p:cNvPr>
          <p:cNvSpPr/>
          <p:nvPr/>
        </p:nvSpPr>
        <p:spPr>
          <a:xfrm>
            <a:off x="4198" y="4198"/>
            <a:ext cx="7178474" cy="10287000"/>
          </a:xfrm>
          <a:prstGeom prst="rect">
            <a:avLst/>
          </a:prstGeom>
          <a:solidFill>
            <a:srgbClr val="0160B4"/>
          </a:solidFill>
        </p:spPr>
        <p:txBody>
          <a:bodyPr/>
          <a:lstStyle/>
          <a:p>
            <a:endParaRPr lang="en-NL"/>
          </a:p>
        </p:txBody>
      </p:sp>
      <p:sp>
        <p:nvSpPr>
          <p:cNvPr id="7" name="Freeform 5">
            <a:extLst>
              <a:ext uri="{FF2B5EF4-FFF2-40B4-BE49-F238E27FC236}">
                <a16:creationId xmlns:a16="http://schemas.microsoft.com/office/drawing/2014/main" id="{B046DCD1-DB5D-10D8-8D55-699E19EFD197}"/>
              </a:ext>
            </a:extLst>
          </p:cNvPr>
          <p:cNvSpPr/>
          <p:nvPr/>
        </p:nvSpPr>
        <p:spPr>
          <a:xfrm>
            <a:off x="-1147323" y="6286658"/>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pic>
        <p:nvPicPr>
          <p:cNvPr id="4" name="Picture 3" descr="Decode our levers through DISC - Apostrof">
            <a:extLst>
              <a:ext uri="{FF2B5EF4-FFF2-40B4-BE49-F238E27FC236}">
                <a16:creationId xmlns:a16="http://schemas.microsoft.com/office/drawing/2014/main" id="{ED01F6C7-2CCC-F855-5006-2A0008F652EB}"/>
              </a:ext>
            </a:extLst>
          </p:cNvPr>
          <p:cNvPicPr>
            <a:picLocks noChangeAspect="1"/>
          </p:cNvPicPr>
          <p:nvPr/>
        </p:nvPicPr>
        <p:blipFill>
          <a:blip r:embed="rId4"/>
          <a:stretch>
            <a:fillRect/>
          </a:stretch>
        </p:blipFill>
        <p:spPr>
          <a:xfrm>
            <a:off x="8528669" y="896160"/>
            <a:ext cx="8607270" cy="8708649"/>
          </a:xfrm>
          <a:prstGeom prst="rect">
            <a:avLst/>
          </a:prstGeom>
        </p:spPr>
      </p:pic>
      <p:sp>
        <p:nvSpPr>
          <p:cNvPr id="8" name="TextBox 7">
            <a:extLst>
              <a:ext uri="{FF2B5EF4-FFF2-40B4-BE49-F238E27FC236}">
                <a16:creationId xmlns:a16="http://schemas.microsoft.com/office/drawing/2014/main" id="{55727070-1D1B-DAF5-18E8-AD72D138801C}"/>
              </a:ext>
            </a:extLst>
          </p:cNvPr>
          <p:cNvSpPr txBox="1"/>
          <p:nvPr/>
        </p:nvSpPr>
        <p:spPr>
          <a:xfrm>
            <a:off x="11145858" y="192984"/>
            <a:ext cx="369770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a:latin typeface="Cera PRO 1"/>
                <a:ea typeface="Calibri"/>
                <a:cs typeface="Calibri"/>
              </a:rPr>
              <a:t>Task-oriented</a:t>
            </a:r>
            <a:endParaRPr lang="en-US" sz="2800" b="1">
              <a:latin typeface="Cera PRO 1"/>
            </a:endParaRPr>
          </a:p>
        </p:txBody>
      </p:sp>
      <p:sp>
        <p:nvSpPr>
          <p:cNvPr id="9" name="TextBox 8">
            <a:extLst>
              <a:ext uri="{FF2B5EF4-FFF2-40B4-BE49-F238E27FC236}">
                <a16:creationId xmlns:a16="http://schemas.microsoft.com/office/drawing/2014/main" id="{789DEB16-351D-AF20-00A2-BE5F210C9218}"/>
              </a:ext>
            </a:extLst>
          </p:cNvPr>
          <p:cNvSpPr txBox="1"/>
          <p:nvPr/>
        </p:nvSpPr>
        <p:spPr>
          <a:xfrm rot="16200000">
            <a:off x="16055135" y="4390229"/>
            <a:ext cx="369770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a:latin typeface="Cera PRO 1"/>
                <a:ea typeface="Calibri"/>
                <a:cs typeface="Calibri"/>
              </a:rPr>
              <a:t>Extravert</a:t>
            </a:r>
            <a:endParaRPr lang="en-US" sz="2800" b="1">
              <a:latin typeface="Cera PRO 1"/>
            </a:endParaRPr>
          </a:p>
        </p:txBody>
      </p:sp>
      <p:sp>
        <p:nvSpPr>
          <p:cNvPr id="10" name="TextBox 9">
            <a:extLst>
              <a:ext uri="{FF2B5EF4-FFF2-40B4-BE49-F238E27FC236}">
                <a16:creationId xmlns:a16="http://schemas.microsoft.com/office/drawing/2014/main" id="{9EEEB4BC-39EE-A10E-48C8-6D1BDB91227C}"/>
              </a:ext>
            </a:extLst>
          </p:cNvPr>
          <p:cNvSpPr txBox="1"/>
          <p:nvPr/>
        </p:nvSpPr>
        <p:spPr>
          <a:xfrm rot="16200000">
            <a:off x="6199104" y="4390230"/>
            <a:ext cx="369770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a:latin typeface="Cera PRO 1"/>
                <a:ea typeface="Calibri"/>
                <a:cs typeface="Calibri"/>
              </a:rPr>
              <a:t>Introvert</a:t>
            </a:r>
            <a:endParaRPr lang="en-US" sz="2800" b="1">
              <a:latin typeface="Cera PRO 1"/>
            </a:endParaRPr>
          </a:p>
        </p:txBody>
      </p:sp>
      <p:sp>
        <p:nvSpPr>
          <p:cNvPr id="11" name="TextBox 10">
            <a:extLst>
              <a:ext uri="{FF2B5EF4-FFF2-40B4-BE49-F238E27FC236}">
                <a16:creationId xmlns:a16="http://schemas.microsoft.com/office/drawing/2014/main" id="{624E8BF1-9E11-A888-8A99-AF24E8154B90}"/>
              </a:ext>
            </a:extLst>
          </p:cNvPr>
          <p:cNvSpPr txBox="1"/>
          <p:nvPr/>
        </p:nvSpPr>
        <p:spPr>
          <a:xfrm>
            <a:off x="11145857" y="9618049"/>
            <a:ext cx="369770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a:latin typeface="Cera PRO 1"/>
                <a:ea typeface="Calibri"/>
                <a:cs typeface="Calibri"/>
              </a:rPr>
              <a:t>Human-oriented</a:t>
            </a:r>
            <a:endParaRPr lang="en-US" sz="2800" b="1">
              <a:latin typeface="Cera PRO 1"/>
            </a:endParaRPr>
          </a:p>
        </p:txBody>
      </p:sp>
      <p:sp>
        <p:nvSpPr>
          <p:cNvPr id="6" name="Tekstvak 5">
            <a:extLst>
              <a:ext uri="{FF2B5EF4-FFF2-40B4-BE49-F238E27FC236}">
                <a16:creationId xmlns:a16="http://schemas.microsoft.com/office/drawing/2014/main" id="{18AB5E6D-9221-8C1D-54B5-C7B229BBFF6A}"/>
              </a:ext>
            </a:extLst>
          </p:cNvPr>
          <p:cNvSpPr txBox="1"/>
          <p:nvPr/>
        </p:nvSpPr>
        <p:spPr>
          <a:xfrm>
            <a:off x="1075764" y="2622176"/>
            <a:ext cx="4168588"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nl-NL" sz="8000" b="1">
                <a:solidFill>
                  <a:schemeClr val="bg1"/>
                </a:solidFill>
                <a:ea typeface="Calibri"/>
                <a:cs typeface="Calibri"/>
              </a:rPr>
              <a:t>DISC</a:t>
            </a:r>
          </a:p>
        </p:txBody>
      </p:sp>
    </p:spTree>
    <p:extLst>
      <p:ext uri="{BB962C8B-B14F-4D97-AF65-F5344CB8AC3E}">
        <p14:creationId xmlns:p14="http://schemas.microsoft.com/office/powerpoint/2010/main" val="115892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A66A39-F6BE-8790-AFAE-576EA902BE15}"/>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79ECE2E-5D29-4598-6DB8-ABC1841A2896}"/>
              </a:ext>
            </a:extLst>
          </p:cNvPr>
          <p:cNvSpPr/>
          <p:nvPr/>
        </p:nvSpPr>
        <p:spPr>
          <a:xfrm>
            <a:off x="0" y="0"/>
            <a:ext cx="8817238" cy="10287000"/>
          </a:xfrm>
          <a:prstGeom prst="rect">
            <a:avLst/>
          </a:prstGeom>
          <a:solidFill>
            <a:srgbClr val="0160B4"/>
          </a:solidFill>
        </p:spPr>
        <p:txBody>
          <a:bodyPr/>
          <a:lstStyle/>
          <a:p>
            <a:endParaRPr lang="en-NL"/>
          </a:p>
        </p:txBody>
      </p:sp>
      <p:sp>
        <p:nvSpPr>
          <p:cNvPr id="5" name="AutoShape 2">
            <a:extLst>
              <a:ext uri="{FF2B5EF4-FFF2-40B4-BE49-F238E27FC236}">
                <a16:creationId xmlns:a16="http://schemas.microsoft.com/office/drawing/2014/main" id="{EF066576-67AC-6107-32AA-DB5B12E38BFF}"/>
              </a:ext>
            </a:extLst>
          </p:cNvPr>
          <p:cNvSpPr/>
          <p:nvPr/>
        </p:nvSpPr>
        <p:spPr>
          <a:xfrm>
            <a:off x="4198" y="4198"/>
            <a:ext cx="8817238" cy="10287000"/>
          </a:xfrm>
          <a:prstGeom prst="rect">
            <a:avLst/>
          </a:prstGeom>
          <a:solidFill>
            <a:srgbClr val="0160B4"/>
          </a:solidFill>
        </p:spPr>
        <p:txBody>
          <a:bodyPr/>
          <a:lstStyle/>
          <a:p>
            <a:endParaRPr lang="en-NL"/>
          </a:p>
        </p:txBody>
      </p:sp>
      <p:sp>
        <p:nvSpPr>
          <p:cNvPr id="7" name="Freeform 5">
            <a:extLst>
              <a:ext uri="{FF2B5EF4-FFF2-40B4-BE49-F238E27FC236}">
                <a16:creationId xmlns:a16="http://schemas.microsoft.com/office/drawing/2014/main" id="{9349C2C5-42F8-0757-444A-2A168311333B}"/>
              </a:ext>
            </a:extLst>
          </p:cNvPr>
          <p:cNvSpPr/>
          <p:nvPr/>
        </p:nvSpPr>
        <p:spPr>
          <a:xfrm>
            <a:off x="520839" y="2579631"/>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
        <p:nvSpPr>
          <p:cNvPr id="6" name="TextBox 7">
            <a:extLst>
              <a:ext uri="{FF2B5EF4-FFF2-40B4-BE49-F238E27FC236}">
                <a16:creationId xmlns:a16="http://schemas.microsoft.com/office/drawing/2014/main" id="{24FDD774-FF30-340F-F468-771BF0B725C1}"/>
              </a:ext>
            </a:extLst>
          </p:cNvPr>
          <p:cNvSpPr txBox="1"/>
          <p:nvPr/>
        </p:nvSpPr>
        <p:spPr>
          <a:xfrm>
            <a:off x="9380281" y="1240435"/>
            <a:ext cx="7990296" cy="11236987"/>
          </a:xfrm>
          <a:prstGeom prst="rect">
            <a:avLst/>
          </a:prstGeom>
        </p:spPr>
        <p:txBody>
          <a:bodyPr wrap="square" lIns="0" tIns="0" rIns="0" bIns="0" rtlCol="0" anchor="t">
            <a:spAutoFit/>
          </a:bodyPr>
          <a:lstStyle/>
          <a:p>
            <a:r>
              <a:rPr lang="en-US" sz="4400" b="1">
                <a:ea typeface="+mn-lt"/>
                <a:cs typeface="+mn-lt"/>
              </a:rPr>
              <a:t>Question:</a:t>
            </a:r>
          </a:p>
          <a:p>
            <a:endParaRPr lang="en-US" sz="4400" b="1">
              <a:ea typeface="+mn-lt"/>
              <a:cs typeface="+mn-lt"/>
            </a:endParaRPr>
          </a:p>
          <a:p>
            <a:r>
              <a:rPr lang="en-US" sz="4400" b="1">
                <a:ea typeface="Calibri"/>
                <a:cs typeface="Calibri"/>
              </a:rPr>
              <a:t>Where do you recognize yourself the most?</a:t>
            </a:r>
          </a:p>
          <a:p>
            <a:endParaRPr lang="en-US" sz="4400" b="1">
              <a:ea typeface="Calibri"/>
              <a:cs typeface="Calibri"/>
            </a:endParaRPr>
          </a:p>
          <a:p>
            <a:r>
              <a:rPr lang="en-US" sz="4400" b="1">
                <a:ea typeface="Calibri"/>
                <a:cs typeface="Calibri"/>
              </a:rPr>
              <a:t>Ask yourself if you are more  direct or indirect and if you are more task- or human orientated?</a:t>
            </a:r>
            <a:endParaRPr lang="en-US" sz="4400">
              <a:ea typeface="Calibri"/>
              <a:cs typeface="Calibri"/>
            </a:endParaRPr>
          </a:p>
          <a:p>
            <a:endParaRPr lang="en-US" sz="4000">
              <a:latin typeface="Calibri"/>
              <a:ea typeface="Calibri"/>
              <a:cs typeface="Calibri"/>
            </a:endParaRPr>
          </a:p>
          <a:p>
            <a:endParaRPr lang="en-US" sz="4000" b="1">
              <a:latin typeface="Merriweather"/>
              <a:ea typeface="Calibri"/>
              <a:cs typeface="Calibri"/>
            </a:endParaRPr>
          </a:p>
          <a:p>
            <a:endParaRPr lang="en-US" sz="4000">
              <a:solidFill>
                <a:srgbClr val="000000"/>
              </a:solidFill>
              <a:latin typeface="Merriweather"/>
              <a:ea typeface="Calibri"/>
              <a:cs typeface="Calibri"/>
            </a:endParaRPr>
          </a:p>
          <a:p>
            <a:pPr marL="342900" indent="-342900">
              <a:buFont typeface="Arial,Sans-Serif"/>
              <a:buChar char="•"/>
            </a:pPr>
            <a:endParaRPr lang="en-US" sz="2400">
              <a:solidFill>
                <a:srgbClr val="000000"/>
              </a:solidFill>
              <a:latin typeface="Cera PRO 1"/>
              <a:ea typeface="Calibri"/>
              <a:cs typeface="Calibri"/>
            </a:endParaRPr>
          </a:p>
          <a:p>
            <a:endParaRPr lang="en-US" sz="4000" b="1">
              <a:solidFill>
                <a:srgbClr val="000000"/>
              </a:solidFill>
              <a:latin typeface="Merriweather"/>
              <a:ea typeface="Calibri"/>
              <a:cs typeface="Calibri"/>
            </a:endParaRPr>
          </a:p>
          <a:p>
            <a:endParaRPr lang="en-US" sz="2800" b="1">
              <a:solidFill>
                <a:srgbClr val="FF0000"/>
              </a:solidFill>
              <a:latin typeface="Merriweather"/>
              <a:ea typeface="Calibri"/>
              <a:cs typeface="Calibri"/>
            </a:endParaRPr>
          </a:p>
          <a:p>
            <a:endParaRPr lang="en-US" sz="2800" b="1">
              <a:solidFill>
                <a:srgbClr val="FF0000"/>
              </a:solidFill>
              <a:latin typeface="Merriweather"/>
              <a:ea typeface="Calibri"/>
              <a:cs typeface="Calibri"/>
            </a:endParaRPr>
          </a:p>
          <a:p>
            <a:endParaRPr lang="en-US" sz="2800" b="1">
              <a:solidFill>
                <a:srgbClr val="FF0000"/>
              </a:solidFill>
              <a:latin typeface="Merriweather"/>
              <a:ea typeface="Calibri"/>
              <a:cs typeface="Calibri"/>
            </a:endParaRPr>
          </a:p>
          <a:p>
            <a:pPr algn="ctr">
              <a:lnSpc>
                <a:spcPts val="9520"/>
              </a:lnSpc>
            </a:pPr>
            <a:endParaRPr lang="en-US" sz="3600">
              <a:solidFill>
                <a:srgbClr val="FEFBFB"/>
              </a:solidFill>
              <a:latin typeface="Arial"/>
              <a:cs typeface="Arial"/>
            </a:endParaRPr>
          </a:p>
        </p:txBody>
      </p:sp>
    </p:spTree>
    <p:extLst>
      <p:ext uri="{BB962C8B-B14F-4D97-AF65-F5344CB8AC3E}">
        <p14:creationId xmlns:p14="http://schemas.microsoft.com/office/powerpoint/2010/main" val="4215072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DFAF6-6FAE-D5F5-D354-E03267D33A5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9E5D199-6ED3-C80B-6BAA-AEB724CBC54B}"/>
              </a:ext>
            </a:extLst>
          </p:cNvPr>
          <p:cNvSpPr/>
          <p:nvPr/>
        </p:nvSpPr>
        <p:spPr>
          <a:xfrm>
            <a:off x="0" y="0"/>
            <a:ext cx="8817238" cy="10287000"/>
          </a:xfrm>
          <a:prstGeom prst="rect">
            <a:avLst/>
          </a:prstGeom>
          <a:solidFill>
            <a:srgbClr val="0160B4"/>
          </a:solidFill>
        </p:spPr>
        <p:txBody>
          <a:bodyPr/>
          <a:lstStyle/>
          <a:p>
            <a:endParaRPr lang="en-NL"/>
          </a:p>
        </p:txBody>
      </p:sp>
      <p:sp>
        <p:nvSpPr>
          <p:cNvPr id="5" name="AutoShape 2">
            <a:extLst>
              <a:ext uri="{FF2B5EF4-FFF2-40B4-BE49-F238E27FC236}">
                <a16:creationId xmlns:a16="http://schemas.microsoft.com/office/drawing/2014/main" id="{8874F66B-4754-55B3-A51B-40E7641A6779}"/>
              </a:ext>
            </a:extLst>
          </p:cNvPr>
          <p:cNvSpPr/>
          <p:nvPr/>
        </p:nvSpPr>
        <p:spPr>
          <a:xfrm>
            <a:off x="4198" y="4198"/>
            <a:ext cx="8817238" cy="10287000"/>
          </a:xfrm>
          <a:prstGeom prst="rect">
            <a:avLst/>
          </a:prstGeom>
          <a:solidFill>
            <a:srgbClr val="0160B4"/>
          </a:solidFill>
        </p:spPr>
        <p:txBody>
          <a:bodyPr/>
          <a:lstStyle/>
          <a:p>
            <a:endParaRPr lang="en-NL"/>
          </a:p>
        </p:txBody>
      </p:sp>
      <p:sp>
        <p:nvSpPr>
          <p:cNvPr id="7" name="Freeform 5">
            <a:extLst>
              <a:ext uri="{FF2B5EF4-FFF2-40B4-BE49-F238E27FC236}">
                <a16:creationId xmlns:a16="http://schemas.microsoft.com/office/drawing/2014/main" id="{B93D6FE3-DEF1-C0E8-68CD-5D63E91C3F78}"/>
              </a:ext>
            </a:extLst>
          </p:cNvPr>
          <p:cNvSpPr/>
          <p:nvPr/>
        </p:nvSpPr>
        <p:spPr>
          <a:xfrm>
            <a:off x="520839" y="2579631"/>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
        <p:nvSpPr>
          <p:cNvPr id="6" name="TextBox 7">
            <a:extLst>
              <a:ext uri="{FF2B5EF4-FFF2-40B4-BE49-F238E27FC236}">
                <a16:creationId xmlns:a16="http://schemas.microsoft.com/office/drawing/2014/main" id="{80644F60-509B-3AC2-D361-ABA040055E83}"/>
              </a:ext>
            </a:extLst>
          </p:cNvPr>
          <p:cNvSpPr txBox="1"/>
          <p:nvPr/>
        </p:nvSpPr>
        <p:spPr>
          <a:xfrm>
            <a:off x="9380281" y="1240435"/>
            <a:ext cx="7990296" cy="10744544"/>
          </a:xfrm>
          <a:prstGeom prst="rect">
            <a:avLst/>
          </a:prstGeom>
        </p:spPr>
        <p:txBody>
          <a:bodyPr wrap="square" lIns="0" tIns="0" rIns="0" bIns="0" rtlCol="0" anchor="t">
            <a:spAutoFit/>
          </a:bodyPr>
          <a:lstStyle/>
          <a:p>
            <a:r>
              <a:rPr lang="en-US" sz="4000" b="1">
                <a:ea typeface="+mn-lt"/>
                <a:cs typeface="+mn-lt"/>
              </a:rPr>
              <a:t>Link: Disc </a:t>
            </a:r>
            <a:r>
              <a:rPr lang="en-US" sz="4400" b="1">
                <a:latin typeface="Aptos"/>
                <a:ea typeface="+mn-lt"/>
                <a:cs typeface="+mn-lt"/>
              </a:rPr>
              <a:t>↔ </a:t>
            </a:r>
            <a:r>
              <a:rPr lang="en-US" sz="4000" b="1">
                <a:ea typeface="+mn-lt"/>
                <a:cs typeface="+mn-lt"/>
              </a:rPr>
              <a:t> Growth/Fixed Mindset</a:t>
            </a:r>
            <a:endParaRPr lang="en-US"/>
          </a:p>
          <a:p>
            <a:endParaRPr lang="en-US" sz="4000" b="1">
              <a:ea typeface="+mn-lt"/>
              <a:cs typeface="+mn-lt"/>
            </a:endParaRPr>
          </a:p>
          <a:p>
            <a:r>
              <a:rPr lang="en-US" sz="4000">
                <a:ea typeface="+mn-lt"/>
                <a:cs typeface="+mn-lt"/>
              </a:rPr>
              <a:t>So DISC shows how someone tends to act.</a:t>
            </a:r>
          </a:p>
          <a:p>
            <a:endParaRPr lang="en-US" sz="4000">
              <a:ea typeface="+mn-lt"/>
              <a:cs typeface="+mn-lt"/>
            </a:endParaRPr>
          </a:p>
          <a:p>
            <a:r>
              <a:rPr lang="en-US" sz="4000">
                <a:ea typeface="+mn-lt"/>
                <a:cs typeface="+mn-lt"/>
              </a:rPr>
              <a:t>It is the mindset that defines how someone deals with challenges, not the personality style itself.</a:t>
            </a:r>
            <a:endParaRPr lang="en-US">
              <a:ea typeface="+mn-lt"/>
              <a:cs typeface="+mn-lt"/>
            </a:endParaRPr>
          </a:p>
          <a:p>
            <a:endParaRPr lang="en-US" sz="4000">
              <a:latin typeface="Calibri"/>
              <a:ea typeface="Calibri"/>
              <a:cs typeface="Calibri"/>
            </a:endParaRPr>
          </a:p>
          <a:p>
            <a:endParaRPr lang="en-US" sz="4000">
              <a:latin typeface="Calibri"/>
              <a:ea typeface="Calibri"/>
              <a:cs typeface="Calibri"/>
            </a:endParaRPr>
          </a:p>
          <a:p>
            <a:endParaRPr lang="en-US" sz="4000" b="1">
              <a:solidFill>
                <a:srgbClr val="000000"/>
              </a:solidFill>
              <a:latin typeface="Merriweather"/>
              <a:ea typeface="Calibri"/>
              <a:cs typeface="Calibri"/>
            </a:endParaRPr>
          </a:p>
          <a:p>
            <a:endParaRPr lang="en-US" sz="4000">
              <a:solidFill>
                <a:srgbClr val="000000"/>
              </a:solidFill>
              <a:latin typeface="Merriweather"/>
              <a:ea typeface="Calibri"/>
              <a:cs typeface="Calibri"/>
            </a:endParaRPr>
          </a:p>
          <a:p>
            <a:pPr marL="342900" indent="-342900">
              <a:buFont typeface="Arial,Sans-Serif"/>
              <a:buChar char="•"/>
            </a:pPr>
            <a:endParaRPr lang="en-US" sz="2400">
              <a:solidFill>
                <a:srgbClr val="000000"/>
              </a:solidFill>
              <a:latin typeface="Cera PRO 1"/>
              <a:ea typeface="Calibri"/>
              <a:cs typeface="Calibri"/>
            </a:endParaRPr>
          </a:p>
          <a:p>
            <a:endParaRPr lang="en-US" sz="4000" b="1">
              <a:solidFill>
                <a:srgbClr val="000000"/>
              </a:solidFill>
              <a:latin typeface="Merriweather"/>
              <a:ea typeface="Calibri"/>
              <a:cs typeface="Calibri"/>
            </a:endParaRPr>
          </a:p>
          <a:p>
            <a:endParaRPr lang="en-US" sz="2800" b="1">
              <a:solidFill>
                <a:srgbClr val="FF0000"/>
              </a:solidFill>
              <a:latin typeface="Merriweather"/>
              <a:ea typeface="Calibri"/>
              <a:cs typeface="Calibri"/>
            </a:endParaRPr>
          </a:p>
          <a:p>
            <a:endParaRPr lang="en-US" sz="2800" b="1">
              <a:solidFill>
                <a:srgbClr val="FF0000"/>
              </a:solidFill>
              <a:latin typeface="Merriweather"/>
              <a:ea typeface="Calibri"/>
              <a:cs typeface="Calibri"/>
            </a:endParaRPr>
          </a:p>
          <a:p>
            <a:endParaRPr lang="en-US" sz="2800" b="1">
              <a:solidFill>
                <a:srgbClr val="FF0000"/>
              </a:solidFill>
              <a:latin typeface="Merriweather"/>
              <a:ea typeface="Calibri"/>
              <a:cs typeface="Calibri"/>
            </a:endParaRPr>
          </a:p>
          <a:p>
            <a:pPr algn="ctr">
              <a:lnSpc>
                <a:spcPts val="9520"/>
              </a:lnSpc>
            </a:pPr>
            <a:endParaRPr lang="en-US" sz="3600">
              <a:solidFill>
                <a:srgbClr val="FEFBFB"/>
              </a:solidFill>
              <a:latin typeface="Arial"/>
              <a:ea typeface="Calibri"/>
              <a:cs typeface="Arial"/>
            </a:endParaRPr>
          </a:p>
        </p:txBody>
      </p:sp>
    </p:spTree>
    <p:extLst>
      <p:ext uri="{BB962C8B-B14F-4D97-AF65-F5344CB8AC3E}">
        <p14:creationId xmlns:p14="http://schemas.microsoft.com/office/powerpoint/2010/main" val="955297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4816593" cy="2709333"/>
          </a:xfrm>
        </p:grpSpPr>
        <p:sp>
          <p:nvSpPr>
            <p:cNvPr id="3" name="Freeform 3"/>
            <p:cNvSpPr/>
            <p:nvPr/>
          </p:nvSpPr>
          <p:spPr>
            <a:xfrm>
              <a:off x="0" y="0"/>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0160B4"/>
            </a:solidFill>
          </p:spPr>
          <p:txBody>
            <a:bodyPr/>
            <a:lstStyle/>
            <a:p>
              <a:endParaRPr lang="en-NL"/>
            </a:p>
          </p:txBody>
        </p:sp>
        <p:sp>
          <p:nvSpPr>
            <p:cNvPr id="4" name="TextBox 4"/>
            <p:cNvSpPr txBox="1"/>
            <p:nvPr/>
          </p:nvSpPr>
          <p:spPr>
            <a:xfrm>
              <a:off x="0" y="-38100"/>
              <a:ext cx="4816593" cy="2747433"/>
            </a:xfrm>
            <a:prstGeom prst="rect">
              <a:avLst/>
            </a:prstGeom>
          </p:spPr>
          <p:txBody>
            <a:bodyPr lIns="50800" tIns="50800" rIns="50800" bIns="50800" rtlCol="0" anchor="ctr"/>
            <a:lstStyle/>
            <a:p>
              <a:pPr algn="ctr">
                <a:lnSpc>
                  <a:spcPts val="3120"/>
                </a:lnSpc>
              </a:pPr>
              <a:endParaRPr/>
            </a:p>
          </p:txBody>
        </p:sp>
      </p:grpSp>
      <p:sp>
        <p:nvSpPr>
          <p:cNvPr id="5" name="Freeform 5"/>
          <p:cNvSpPr/>
          <p:nvPr/>
        </p:nvSpPr>
        <p:spPr>
          <a:xfrm>
            <a:off x="5110424" y="5141998"/>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
        <p:nvSpPr>
          <p:cNvPr id="6" name="Freeform 6"/>
          <p:cNvSpPr/>
          <p:nvPr/>
        </p:nvSpPr>
        <p:spPr>
          <a:xfrm>
            <a:off x="0" y="0"/>
            <a:ext cx="8696169" cy="9019362"/>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4"/>
            <a:stretch>
              <a:fillRect/>
            </a:stretch>
          </a:blipFill>
        </p:spPr>
        <p:txBody>
          <a:bodyPr/>
          <a:lstStyle/>
          <a:p>
            <a:endParaRPr lang="en-NL"/>
          </a:p>
        </p:txBody>
      </p:sp>
      <p:sp>
        <p:nvSpPr>
          <p:cNvPr id="7" name="TextBox 7"/>
          <p:cNvSpPr txBox="1"/>
          <p:nvPr/>
        </p:nvSpPr>
        <p:spPr>
          <a:xfrm>
            <a:off x="3505200" y="3935868"/>
            <a:ext cx="14097000" cy="1137171"/>
          </a:xfrm>
          <a:prstGeom prst="rect">
            <a:avLst/>
          </a:prstGeom>
        </p:spPr>
        <p:txBody>
          <a:bodyPr wrap="square" lIns="0" tIns="0" rIns="0" bIns="0" rtlCol="0" anchor="t">
            <a:spAutoFit/>
          </a:bodyPr>
          <a:lstStyle/>
          <a:p>
            <a:pPr algn="ctr">
              <a:lnSpc>
                <a:spcPts val="9520"/>
              </a:lnSpc>
            </a:pPr>
            <a:r>
              <a:rPr lang="en-US" sz="4000">
                <a:solidFill>
                  <a:schemeClr val="bg1"/>
                </a:solidFill>
                <a:latin typeface="Merriweather"/>
                <a:cs typeface="Arial"/>
              </a:rPr>
              <a:t>Free test </a:t>
            </a:r>
            <a:r>
              <a:rPr lang="en-US" sz="4000">
                <a:solidFill>
                  <a:schemeClr val="bg1"/>
                </a:solidFill>
                <a:latin typeface="Merriweather"/>
                <a:cs typeface="Arial"/>
                <a:hlinkClick r:id="rId5">
                  <a:extLst>
                    <a:ext uri="{A12FA001-AC4F-418D-AE19-62706E023703}">
                      <ahyp:hlinkClr xmlns:ahyp="http://schemas.microsoft.com/office/drawing/2018/hyperlinkcolor" val="tx"/>
                    </a:ext>
                  </a:extLst>
                </a:hlinkClick>
              </a:rPr>
              <a:t>here</a:t>
            </a:r>
            <a:r>
              <a:rPr lang="en-US" sz="6800">
                <a:solidFill>
                  <a:schemeClr val="bg1"/>
                </a:solidFill>
                <a:latin typeface="Arial"/>
                <a:cs typeface="Arial"/>
              </a:rPr>
              <a:t>...</a:t>
            </a:r>
            <a:endParaRPr lang="en-US">
              <a:solidFill>
                <a:schemeClr val="bg1"/>
              </a:solidFill>
              <a:ea typeface="Calibri"/>
              <a:cs typeface="Calibri"/>
            </a:endParaRPr>
          </a:p>
        </p:txBody>
      </p:sp>
    </p:spTree>
    <p:extLst>
      <p:ext uri="{BB962C8B-B14F-4D97-AF65-F5344CB8AC3E}">
        <p14:creationId xmlns:p14="http://schemas.microsoft.com/office/powerpoint/2010/main" val="3094058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14F36-9D67-6E79-FC54-0114E50B02B1}"/>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451DC41E-31DE-383D-B773-7CC5427642D8}"/>
              </a:ext>
            </a:extLst>
          </p:cNvPr>
          <p:cNvGrpSpPr/>
          <p:nvPr/>
        </p:nvGrpSpPr>
        <p:grpSpPr>
          <a:xfrm>
            <a:off x="0" y="0"/>
            <a:ext cx="18288000" cy="10287000"/>
            <a:chOff x="0" y="0"/>
            <a:chExt cx="4816593" cy="2709333"/>
          </a:xfrm>
        </p:grpSpPr>
        <p:sp>
          <p:nvSpPr>
            <p:cNvPr id="3" name="Freeform 3">
              <a:extLst>
                <a:ext uri="{FF2B5EF4-FFF2-40B4-BE49-F238E27FC236}">
                  <a16:creationId xmlns:a16="http://schemas.microsoft.com/office/drawing/2014/main" id="{E8007207-5578-9B42-CC6D-FE0C1EE81D4C}"/>
                </a:ext>
              </a:extLst>
            </p:cNvPr>
            <p:cNvSpPr/>
            <p:nvPr/>
          </p:nvSpPr>
          <p:spPr>
            <a:xfrm>
              <a:off x="0" y="0"/>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0160B4"/>
            </a:solidFill>
          </p:spPr>
          <p:txBody>
            <a:bodyPr/>
            <a:lstStyle/>
            <a:p>
              <a:endParaRPr lang="en-NL"/>
            </a:p>
          </p:txBody>
        </p:sp>
        <p:sp>
          <p:nvSpPr>
            <p:cNvPr id="4" name="TextBox 4">
              <a:extLst>
                <a:ext uri="{FF2B5EF4-FFF2-40B4-BE49-F238E27FC236}">
                  <a16:creationId xmlns:a16="http://schemas.microsoft.com/office/drawing/2014/main" id="{1A5E6EA7-7C10-6E17-CF95-2EECCD701527}"/>
                </a:ext>
              </a:extLst>
            </p:cNvPr>
            <p:cNvSpPr txBox="1"/>
            <p:nvPr/>
          </p:nvSpPr>
          <p:spPr>
            <a:xfrm>
              <a:off x="0" y="-38100"/>
              <a:ext cx="4816593" cy="2747433"/>
            </a:xfrm>
            <a:prstGeom prst="rect">
              <a:avLst/>
            </a:prstGeom>
          </p:spPr>
          <p:txBody>
            <a:bodyPr lIns="50800" tIns="50800" rIns="50800" bIns="50800" rtlCol="0" anchor="ctr"/>
            <a:lstStyle/>
            <a:p>
              <a:pPr algn="ctr">
                <a:lnSpc>
                  <a:spcPts val="3120"/>
                </a:lnSpc>
              </a:pPr>
              <a:endParaRPr/>
            </a:p>
          </p:txBody>
        </p:sp>
      </p:grpSp>
      <p:sp>
        <p:nvSpPr>
          <p:cNvPr id="5" name="Freeform 5">
            <a:extLst>
              <a:ext uri="{FF2B5EF4-FFF2-40B4-BE49-F238E27FC236}">
                <a16:creationId xmlns:a16="http://schemas.microsoft.com/office/drawing/2014/main" id="{02F46C5D-EF16-801B-B297-AD879900F4D0}"/>
              </a:ext>
            </a:extLst>
          </p:cNvPr>
          <p:cNvSpPr/>
          <p:nvPr/>
        </p:nvSpPr>
        <p:spPr>
          <a:xfrm>
            <a:off x="5110424" y="5141998"/>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
        <p:nvSpPr>
          <p:cNvPr id="6" name="Freeform 6">
            <a:extLst>
              <a:ext uri="{FF2B5EF4-FFF2-40B4-BE49-F238E27FC236}">
                <a16:creationId xmlns:a16="http://schemas.microsoft.com/office/drawing/2014/main" id="{7B924C73-712E-AF94-8840-51EB4F5A0D23}"/>
              </a:ext>
            </a:extLst>
          </p:cNvPr>
          <p:cNvSpPr/>
          <p:nvPr/>
        </p:nvSpPr>
        <p:spPr>
          <a:xfrm>
            <a:off x="0" y="0"/>
            <a:ext cx="8696169" cy="9019362"/>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4"/>
            <a:stretch>
              <a:fillRect/>
            </a:stretch>
          </a:blipFill>
        </p:spPr>
        <p:txBody>
          <a:bodyPr/>
          <a:lstStyle/>
          <a:p>
            <a:endParaRPr lang="en-NL"/>
          </a:p>
        </p:txBody>
      </p:sp>
      <p:sp>
        <p:nvSpPr>
          <p:cNvPr id="7" name="TextBox 7">
            <a:extLst>
              <a:ext uri="{FF2B5EF4-FFF2-40B4-BE49-F238E27FC236}">
                <a16:creationId xmlns:a16="http://schemas.microsoft.com/office/drawing/2014/main" id="{1F89D877-5A7C-E319-233E-1AE1C361168B}"/>
              </a:ext>
            </a:extLst>
          </p:cNvPr>
          <p:cNvSpPr txBox="1"/>
          <p:nvPr/>
        </p:nvSpPr>
        <p:spPr>
          <a:xfrm>
            <a:off x="3505200" y="3935868"/>
            <a:ext cx="14097000" cy="1112228"/>
          </a:xfrm>
          <a:prstGeom prst="rect">
            <a:avLst/>
          </a:prstGeom>
        </p:spPr>
        <p:txBody>
          <a:bodyPr wrap="square" lIns="0" tIns="0" rIns="0" bIns="0" rtlCol="0" anchor="t">
            <a:spAutoFit/>
          </a:bodyPr>
          <a:lstStyle/>
          <a:p>
            <a:pPr algn="ctr">
              <a:lnSpc>
                <a:spcPts val="9520"/>
              </a:lnSpc>
            </a:pPr>
            <a:r>
              <a:rPr lang="en-US" sz="6800">
                <a:solidFill>
                  <a:srgbClr val="FEFBFB"/>
                </a:solidFill>
                <a:latin typeface="Arial"/>
                <a:cs typeface="Arial"/>
              </a:rPr>
              <a:t>Entrepreneurial competences...</a:t>
            </a:r>
          </a:p>
        </p:txBody>
      </p:sp>
    </p:spTree>
    <p:extLst>
      <p:ext uri="{BB962C8B-B14F-4D97-AF65-F5344CB8AC3E}">
        <p14:creationId xmlns:p14="http://schemas.microsoft.com/office/powerpoint/2010/main" val="3000428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0"/>
            <a:ext cx="8817238" cy="10287000"/>
          </a:xfrm>
          <a:prstGeom prst="rect">
            <a:avLst/>
          </a:prstGeom>
          <a:solidFill>
            <a:srgbClr val="0160B4"/>
          </a:solidFill>
        </p:spPr>
        <p:txBody>
          <a:bodyPr/>
          <a:lstStyle/>
          <a:p>
            <a:endParaRPr lang="en-NL"/>
          </a:p>
        </p:txBody>
      </p:sp>
      <p:sp>
        <p:nvSpPr>
          <p:cNvPr id="3" name="Freeform 3"/>
          <p:cNvSpPr/>
          <p:nvPr/>
        </p:nvSpPr>
        <p:spPr>
          <a:xfrm>
            <a:off x="-990600" y="7048500"/>
            <a:ext cx="6316280" cy="4467130"/>
          </a:xfrm>
          <a:custGeom>
            <a:avLst/>
            <a:gdLst/>
            <a:ahLst/>
            <a:cxnLst/>
            <a:rect l="l" t="t" r="r" b="b"/>
            <a:pathLst>
              <a:path w="6316280" h="4467130">
                <a:moveTo>
                  <a:pt x="0" y="0"/>
                </a:moveTo>
                <a:lnTo>
                  <a:pt x="6316280" y="0"/>
                </a:lnTo>
                <a:lnTo>
                  <a:pt x="6316280" y="4467129"/>
                </a:lnTo>
                <a:lnTo>
                  <a:pt x="0" y="4467129"/>
                </a:lnTo>
                <a:lnTo>
                  <a:pt x="0" y="0"/>
                </a:lnTo>
                <a:close/>
              </a:path>
            </a:pathLst>
          </a:custGeom>
          <a:blipFill>
            <a:blip r:embed="rId3"/>
            <a:stretch>
              <a:fillRect/>
            </a:stretch>
          </a:blipFill>
        </p:spPr>
        <p:txBody>
          <a:bodyPr/>
          <a:lstStyle/>
          <a:p>
            <a:endParaRPr lang="en-NL"/>
          </a:p>
        </p:txBody>
      </p:sp>
      <p:sp>
        <p:nvSpPr>
          <p:cNvPr id="5" name="Freeform 5"/>
          <p:cNvSpPr/>
          <p:nvPr/>
        </p:nvSpPr>
        <p:spPr>
          <a:xfrm>
            <a:off x="155434" y="-141462"/>
            <a:ext cx="5410200" cy="4467130"/>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4"/>
            <a:stretch>
              <a:fillRect/>
            </a:stretch>
          </a:blipFill>
        </p:spPr>
        <p:txBody>
          <a:bodyPr/>
          <a:lstStyle/>
          <a:p>
            <a:endParaRPr lang="en-NL"/>
          </a:p>
        </p:txBody>
      </p:sp>
      <p:grpSp>
        <p:nvGrpSpPr>
          <p:cNvPr id="6" name="Group 6"/>
          <p:cNvGrpSpPr/>
          <p:nvPr/>
        </p:nvGrpSpPr>
        <p:grpSpPr>
          <a:xfrm>
            <a:off x="30480" y="3906270"/>
            <a:ext cx="8553046" cy="2474460"/>
            <a:chOff x="0" y="100568"/>
            <a:chExt cx="11404060" cy="3299279"/>
          </a:xfrm>
        </p:grpSpPr>
        <p:sp>
          <p:nvSpPr>
            <p:cNvPr id="7" name="TextBox 7"/>
            <p:cNvSpPr txBox="1"/>
            <p:nvPr/>
          </p:nvSpPr>
          <p:spPr>
            <a:xfrm>
              <a:off x="80712" y="2790706"/>
              <a:ext cx="8355377" cy="609141"/>
            </a:xfrm>
            <a:prstGeom prst="rect">
              <a:avLst/>
            </a:prstGeom>
          </p:spPr>
          <p:txBody>
            <a:bodyPr lIns="0" tIns="0" rIns="0" bIns="0" rtlCol="0" anchor="t">
              <a:spAutoFit/>
            </a:bodyPr>
            <a:lstStyle/>
            <a:p>
              <a:pPr>
                <a:lnSpc>
                  <a:spcPts val="3899"/>
                </a:lnSpc>
              </a:pPr>
              <a:r>
                <a:rPr lang="en-US" sz="2550">
                  <a:solidFill>
                    <a:srgbClr val="FFFFFF"/>
                  </a:solidFill>
                  <a:latin typeface="Arial"/>
                  <a:cs typeface="Arial"/>
                </a:rPr>
                <a:t>Thomas Lans &amp; Marco van </a:t>
              </a:r>
              <a:r>
                <a:rPr lang="en-US" sz="2550" err="1">
                  <a:solidFill>
                    <a:srgbClr val="FFFFFF"/>
                  </a:solidFill>
                  <a:latin typeface="Arial"/>
                  <a:cs typeface="Arial"/>
                </a:rPr>
                <a:t>Gelderen</a:t>
              </a:r>
              <a:endParaRPr lang="en-US" sz="2599">
                <a:solidFill>
                  <a:srgbClr val="FFFFFF"/>
                </a:solidFill>
                <a:latin typeface="Cera PRO 1"/>
                <a:cs typeface="Arial"/>
              </a:endParaRPr>
            </a:p>
          </p:txBody>
        </p:sp>
        <p:sp>
          <p:nvSpPr>
            <p:cNvPr id="8" name="TextBox 8"/>
            <p:cNvSpPr txBox="1"/>
            <p:nvPr/>
          </p:nvSpPr>
          <p:spPr>
            <a:xfrm>
              <a:off x="0" y="100568"/>
              <a:ext cx="11404060" cy="2667397"/>
            </a:xfrm>
            <a:prstGeom prst="rect">
              <a:avLst/>
            </a:prstGeom>
          </p:spPr>
          <p:txBody>
            <a:bodyPr wrap="square" lIns="0" tIns="0" rIns="0" bIns="0" rtlCol="0" anchor="t">
              <a:spAutoFit/>
            </a:bodyPr>
            <a:lstStyle/>
            <a:p>
              <a:pPr>
                <a:lnSpc>
                  <a:spcPts val="7800"/>
                </a:lnSpc>
              </a:pPr>
              <a:r>
                <a:rPr lang="en-US" sz="6000">
                  <a:solidFill>
                    <a:srgbClr val="FFFFFF"/>
                  </a:solidFill>
                  <a:latin typeface="Arial"/>
                  <a:cs typeface="Arial"/>
                </a:rPr>
                <a:t>Entrepreneurial Competences</a:t>
              </a:r>
            </a:p>
          </p:txBody>
        </p:sp>
      </p:grpSp>
      <p:pic>
        <p:nvPicPr>
          <p:cNvPr id="2050" name="Picture 2" descr="Verbeter uw ondernemersvaardigheden met EntreComp - hrmforce">
            <a:extLst>
              <a:ext uri="{FF2B5EF4-FFF2-40B4-BE49-F238E27FC236}">
                <a16:creationId xmlns:a16="http://schemas.microsoft.com/office/drawing/2014/main" id="{04F79EFC-F7C9-8972-2267-99AEC1CA8E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0"/>
            <a:ext cx="12580722" cy="1028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497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160B4"/>
        </a:solidFill>
        <a:effectLst/>
      </p:bgPr>
    </p:bg>
    <p:spTree>
      <p:nvGrpSpPr>
        <p:cNvPr id="1" name="">
          <a:extLst>
            <a:ext uri="{FF2B5EF4-FFF2-40B4-BE49-F238E27FC236}">
              <a16:creationId xmlns:a16="http://schemas.microsoft.com/office/drawing/2014/main" id="{C6228E38-86DD-B80E-9B72-F5315E98BC6E}"/>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E7B4A8A5-9C90-D42C-8AA1-182111CB7D42}"/>
              </a:ext>
            </a:extLst>
          </p:cNvPr>
          <p:cNvSpPr/>
          <p:nvPr/>
        </p:nvSpPr>
        <p:spPr>
          <a:xfrm>
            <a:off x="0" y="-106680"/>
            <a:ext cx="18288000" cy="3179958"/>
          </a:xfrm>
          <a:prstGeom prst="rect">
            <a:avLst/>
          </a:prstGeom>
          <a:solidFill>
            <a:srgbClr val="F8F8F8"/>
          </a:solidFill>
        </p:spPr>
        <p:txBody>
          <a:bodyPr/>
          <a:lstStyle/>
          <a:p>
            <a:endParaRPr lang="en-NL"/>
          </a:p>
        </p:txBody>
      </p:sp>
      <p:sp>
        <p:nvSpPr>
          <p:cNvPr id="4" name="TextBox 4">
            <a:extLst>
              <a:ext uri="{FF2B5EF4-FFF2-40B4-BE49-F238E27FC236}">
                <a16:creationId xmlns:a16="http://schemas.microsoft.com/office/drawing/2014/main" id="{2B82B470-4B0F-C5CE-52B0-60073011D5FF}"/>
              </a:ext>
            </a:extLst>
          </p:cNvPr>
          <p:cNvSpPr txBox="1"/>
          <p:nvPr/>
        </p:nvSpPr>
        <p:spPr>
          <a:xfrm>
            <a:off x="642490" y="1009650"/>
            <a:ext cx="15130910" cy="1154162"/>
          </a:xfrm>
          <a:prstGeom prst="rect">
            <a:avLst/>
          </a:prstGeom>
        </p:spPr>
        <p:txBody>
          <a:bodyPr wrap="square" lIns="0" tIns="0" rIns="0" bIns="0" rtlCol="0" anchor="t">
            <a:spAutoFit/>
          </a:bodyPr>
          <a:lstStyle/>
          <a:p>
            <a:pPr>
              <a:lnSpc>
                <a:spcPts val="9000"/>
              </a:lnSpc>
            </a:pPr>
            <a:r>
              <a:rPr lang="en-US" sz="7500">
                <a:solidFill>
                  <a:srgbClr val="E62328"/>
                </a:solidFill>
                <a:latin typeface="Arial"/>
                <a:cs typeface="Arial"/>
              </a:rPr>
              <a:t>Explanation</a:t>
            </a:r>
          </a:p>
        </p:txBody>
      </p:sp>
      <p:sp>
        <p:nvSpPr>
          <p:cNvPr id="3" name="TextBox 2">
            <a:extLst>
              <a:ext uri="{FF2B5EF4-FFF2-40B4-BE49-F238E27FC236}">
                <a16:creationId xmlns:a16="http://schemas.microsoft.com/office/drawing/2014/main" id="{8B50BC06-A4E8-303F-8B2D-E4DF6AA4A17C}"/>
              </a:ext>
            </a:extLst>
          </p:cNvPr>
          <p:cNvSpPr txBox="1"/>
          <p:nvPr/>
        </p:nvSpPr>
        <p:spPr>
          <a:xfrm>
            <a:off x="1164920" y="3734424"/>
            <a:ext cx="11777596" cy="48320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0" indent="-571500">
              <a:buFont typeface="Arial,Sans-Serif"/>
              <a:buChar char="•"/>
            </a:pPr>
            <a:r>
              <a:rPr lang="en-US" sz="4400">
                <a:solidFill>
                  <a:schemeClr val="bg1"/>
                </a:solidFill>
                <a:ea typeface="Calibri"/>
                <a:cs typeface="Arial"/>
              </a:rPr>
              <a:t>Link to entrepreneurial </a:t>
            </a:r>
            <a:r>
              <a:rPr lang="en-US" sz="4400" err="1">
                <a:solidFill>
                  <a:schemeClr val="bg1"/>
                </a:solidFill>
                <a:ea typeface="Calibri"/>
                <a:cs typeface="Arial"/>
              </a:rPr>
              <a:t>compentences</a:t>
            </a:r>
            <a:r>
              <a:rPr lang="en-US" sz="4400">
                <a:solidFill>
                  <a:schemeClr val="bg1"/>
                </a:solidFill>
                <a:ea typeface="Calibri"/>
                <a:cs typeface="Arial"/>
              </a:rPr>
              <a:t>.</a:t>
            </a:r>
          </a:p>
          <a:p>
            <a:pPr marL="571500" indent="-571500">
              <a:buFont typeface="Arial,Sans-Serif"/>
              <a:buChar char="•"/>
            </a:pPr>
            <a:endParaRPr lang="en-US" sz="4400">
              <a:solidFill>
                <a:schemeClr val="bg1"/>
              </a:solidFill>
              <a:ea typeface="+mn-lt"/>
              <a:cs typeface="Arial"/>
            </a:endParaRPr>
          </a:p>
          <a:p>
            <a:pPr marL="571500" indent="-571500">
              <a:buFont typeface="Arial,Sans-Serif"/>
              <a:buChar char="•"/>
            </a:pPr>
            <a:r>
              <a:rPr lang="en-US" sz="4400">
                <a:solidFill>
                  <a:schemeClr val="bg1"/>
                </a:solidFill>
                <a:ea typeface="+mn-lt"/>
                <a:cs typeface="+mn-lt"/>
                <a:hlinkClick r:id="rId3">
                  <a:extLst>
                    <a:ext uri="{A12FA001-AC4F-418D-AE19-62706E023703}">
                      <ahyp:hlinkClr xmlns:ahyp="http://schemas.microsoft.com/office/drawing/2018/hyperlinkcolor" val="tx"/>
                    </a:ext>
                  </a:extLst>
                </a:hlinkClick>
              </a:rPr>
              <a:t>Innoboost. 1. EN - Entrepreneurial Competences scan def.docx</a:t>
            </a:r>
            <a:endParaRPr lang="en-US" sz="4400">
              <a:solidFill>
                <a:schemeClr val="bg1"/>
              </a:solidFill>
              <a:ea typeface="Calibri"/>
              <a:cs typeface="Arial"/>
              <a:hlinkClick r:id="rId3">
                <a:extLst>
                  <a:ext uri="{A12FA001-AC4F-418D-AE19-62706E023703}">
                    <ahyp:hlinkClr xmlns:ahyp="http://schemas.microsoft.com/office/drawing/2018/hyperlinkcolor" val="tx"/>
                  </a:ext>
                </a:extLst>
              </a:hlinkClick>
            </a:endParaRPr>
          </a:p>
          <a:p>
            <a:pPr marL="571500" indent="-571500">
              <a:buFont typeface="Arial,Sans-Serif"/>
              <a:buChar char="•"/>
            </a:pPr>
            <a:endParaRPr lang="en-US" sz="4400">
              <a:solidFill>
                <a:schemeClr val="bg1"/>
              </a:solidFill>
              <a:ea typeface="Calibri"/>
              <a:cs typeface="Calibri"/>
            </a:endParaRPr>
          </a:p>
          <a:p>
            <a:endParaRPr lang="en-US" sz="4400">
              <a:solidFill>
                <a:srgbClr val="FF0000"/>
              </a:solidFill>
              <a:ea typeface="Calibri"/>
              <a:cs typeface="Calibri"/>
            </a:endParaRPr>
          </a:p>
          <a:p>
            <a:pPr marL="571500" indent="-571500">
              <a:buFont typeface="Arial,Sans-Serif"/>
              <a:buChar char="•"/>
            </a:pPr>
            <a:endParaRPr lang="en-US" sz="4400">
              <a:solidFill>
                <a:srgbClr val="000000"/>
              </a:solidFill>
              <a:ea typeface="Calibri"/>
              <a:cs typeface="Arial"/>
            </a:endParaRPr>
          </a:p>
        </p:txBody>
      </p:sp>
    </p:spTree>
    <p:extLst>
      <p:ext uri="{BB962C8B-B14F-4D97-AF65-F5344CB8AC3E}">
        <p14:creationId xmlns:p14="http://schemas.microsoft.com/office/powerpoint/2010/main" val="2730242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4816593" cy="2709333"/>
          </a:xfrm>
        </p:grpSpPr>
        <p:sp>
          <p:nvSpPr>
            <p:cNvPr id="3" name="Freeform 3"/>
            <p:cNvSpPr/>
            <p:nvPr/>
          </p:nvSpPr>
          <p:spPr>
            <a:xfrm>
              <a:off x="0" y="0"/>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0160B4"/>
            </a:solidFill>
          </p:spPr>
          <p:txBody>
            <a:bodyPr/>
            <a:lstStyle/>
            <a:p>
              <a:endParaRPr lang="en-NL"/>
            </a:p>
          </p:txBody>
        </p:sp>
        <p:sp>
          <p:nvSpPr>
            <p:cNvPr id="4" name="TextBox 4"/>
            <p:cNvSpPr txBox="1"/>
            <p:nvPr/>
          </p:nvSpPr>
          <p:spPr>
            <a:xfrm>
              <a:off x="0" y="-38100"/>
              <a:ext cx="4816593" cy="2747433"/>
            </a:xfrm>
            <a:prstGeom prst="rect">
              <a:avLst/>
            </a:prstGeom>
          </p:spPr>
          <p:txBody>
            <a:bodyPr lIns="50800" tIns="50800" rIns="50800" bIns="50800" rtlCol="0" anchor="ctr"/>
            <a:lstStyle/>
            <a:p>
              <a:pPr algn="ctr">
                <a:lnSpc>
                  <a:spcPts val="3120"/>
                </a:lnSpc>
              </a:pPr>
              <a:endParaRPr/>
            </a:p>
          </p:txBody>
        </p:sp>
      </p:grpSp>
      <p:sp>
        <p:nvSpPr>
          <p:cNvPr id="5" name="Freeform 5"/>
          <p:cNvSpPr/>
          <p:nvPr/>
        </p:nvSpPr>
        <p:spPr>
          <a:xfrm>
            <a:off x="5110424" y="5551431"/>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2"/>
            <a:stretch>
              <a:fillRect l="-6484" r="-172"/>
            </a:stretch>
          </a:blipFill>
        </p:spPr>
        <p:txBody>
          <a:bodyPr/>
          <a:lstStyle/>
          <a:p>
            <a:endParaRPr lang="en-NL"/>
          </a:p>
        </p:txBody>
      </p:sp>
      <p:sp>
        <p:nvSpPr>
          <p:cNvPr id="6" name="Freeform 6"/>
          <p:cNvSpPr/>
          <p:nvPr/>
        </p:nvSpPr>
        <p:spPr>
          <a:xfrm>
            <a:off x="0" y="0"/>
            <a:ext cx="8696169" cy="9019362"/>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3"/>
            <a:stretch>
              <a:fillRect/>
            </a:stretch>
          </a:blipFill>
        </p:spPr>
        <p:txBody>
          <a:bodyPr/>
          <a:lstStyle/>
          <a:p>
            <a:endParaRPr lang="en-NL"/>
          </a:p>
        </p:txBody>
      </p:sp>
      <p:sp>
        <p:nvSpPr>
          <p:cNvPr id="7" name="TextBox 7"/>
          <p:cNvSpPr txBox="1"/>
          <p:nvPr/>
        </p:nvSpPr>
        <p:spPr>
          <a:xfrm>
            <a:off x="3505200" y="3935868"/>
            <a:ext cx="14097000" cy="1127681"/>
          </a:xfrm>
          <a:prstGeom prst="rect">
            <a:avLst/>
          </a:prstGeom>
        </p:spPr>
        <p:txBody>
          <a:bodyPr wrap="square" lIns="0" tIns="0" rIns="0" bIns="0" rtlCol="0" anchor="t">
            <a:spAutoFit/>
          </a:bodyPr>
          <a:lstStyle/>
          <a:p>
            <a:pPr algn="ctr">
              <a:lnSpc>
                <a:spcPts val="9520"/>
              </a:lnSpc>
            </a:pPr>
            <a:r>
              <a:rPr lang="en-US" sz="6800">
                <a:solidFill>
                  <a:srgbClr val="FEFBFB"/>
                </a:solidFill>
                <a:latin typeface="Arial"/>
                <a:cs typeface="Arial"/>
              </a:rPr>
              <a:t>Develop [growth mindset] goals...</a:t>
            </a:r>
          </a:p>
        </p:txBody>
      </p:sp>
      <p:sp>
        <p:nvSpPr>
          <p:cNvPr id="11" name="TextBox 7">
            <a:extLst>
              <a:ext uri="{FF2B5EF4-FFF2-40B4-BE49-F238E27FC236}">
                <a16:creationId xmlns:a16="http://schemas.microsoft.com/office/drawing/2014/main" id="{AF14DAF9-EA6D-3B75-12A6-116CB1AE8DDD}"/>
              </a:ext>
            </a:extLst>
          </p:cNvPr>
          <p:cNvSpPr txBox="1"/>
          <p:nvPr/>
        </p:nvSpPr>
        <p:spPr>
          <a:xfrm>
            <a:off x="3474716" y="4987590"/>
            <a:ext cx="14097000" cy="1026948"/>
          </a:xfrm>
          <a:prstGeom prst="rect">
            <a:avLst/>
          </a:prstGeom>
        </p:spPr>
        <p:txBody>
          <a:bodyPr wrap="square" lIns="0" tIns="0" rIns="0" bIns="0" rtlCol="0" anchor="t">
            <a:spAutoFit/>
          </a:bodyPr>
          <a:lstStyle/>
          <a:p>
            <a:pPr algn="ctr">
              <a:lnSpc>
                <a:spcPts val="9520"/>
              </a:lnSpc>
            </a:pPr>
            <a:r>
              <a:rPr lang="en-US" sz="3600">
                <a:solidFill>
                  <a:srgbClr val="FEFBFB"/>
                </a:solidFill>
                <a:latin typeface="Arial"/>
                <a:cs typeface="Arial"/>
              </a:rPr>
              <a:t>- a goal without a plan is just a wish - </a:t>
            </a:r>
          </a:p>
        </p:txBody>
      </p:sp>
    </p:spTree>
    <p:extLst>
      <p:ext uri="{BB962C8B-B14F-4D97-AF65-F5344CB8AC3E}">
        <p14:creationId xmlns:p14="http://schemas.microsoft.com/office/powerpoint/2010/main" val="691270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160B4"/>
        </a:solidFill>
        <a:effectLst/>
      </p:bgPr>
    </p:bg>
    <p:spTree>
      <p:nvGrpSpPr>
        <p:cNvPr id="1" name=""/>
        <p:cNvGrpSpPr/>
        <p:nvPr/>
      </p:nvGrpSpPr>
      <p:grpSpPr>
        <a:xfrm>
          <a:off x="0" y="0"/>
          <a:ext cx="0" cy="0"/>
          <a:chOff x="0" y="0"/>
          <a:chExt cx="0" cy="0"/>
        </a:xfrm>
      </p:grpSpPr>
      <p:sp>
        <p:nvSpPr>
          <p:cNvPr id="2" name="AutoShape 2"/>
          <p:cNvSpPr/>
          <p:nvPr/>
        </p:nvSpPr>
        <p:spPr>
          <a:xfrm>
            <a:off x="0" y="-30480"/>
            <a:ext cx="18288000" cy="3179958"/>
          </a:xfrm>
          <a:prstGeom prst="rect">
            <a:avLst/>
          </a:prstGeom>
          <a:solidFill>
            <a:srgbClr val="F8F8F8"/>
          </a:solidFill>
        </p:spPr>
        <p:txBody>
          <a:bodyPr/>
          <a:lstStyle/>
          <a:p>
            <a:endParaRPr lang="en-NL"/>
          </a:p>
        </p:txBody>
      </p:sp>
      <p:sp>
        <p:nvSpPr>
          <p:cNvPr id="4" name="TextBox 4"/>
          <p:cNvSpPr txBox="1"/>
          <p:nvPr/>
        </p:nvSpPr>
        <p:spPr>
          <a:xfrm>
            <a:off x="642490" y="1009650"/>
            <a:ext cx="14064110" cy="1154162"/>
          </a:xfrm>
          <a:prstGeom prst="rect">
            <a:avLst/>
          </a:prstGeom>
        </p:spPr>
        <p:txBody>
          <a:bodyPr wrap="square" lIns="0" tIns="0" rIns="0" bIns="0" rtlCol="0" anchor="t">
            <a:spAutoFit/>
          </a:bodyPr>
          <a:lstStyle/>
          <a:p>
            <a:pPr>
              <a:lnSpc>
                <a:spcPts val="9000"/>
              </a:lnSpc>
            </a:pPr>
            <a:r>
              <a:rPr lang="en-US" sz="7500">
                <a:solidFill>
                  <a:srgbClr val="E62328"/>
                </a:solidFill>
                <a:latin typeface="Arial"/>
                <a:cs typeface="Arial"/>
              </a:rPr>
              <a:t>Setting goals</a:t>
            </a:r>
          </a:p>
        </p:txBody>
      </p:sp>
      <p:sp>
        <p:nvSpPr>
          <p:cNvPr id="7" name="Tekstvak 6">
            <a:extLst>
              <a:ext uri="{FF2B5EF4-FFF2-40B4-BE49-F238E27FC236}">
                <a16:creationId xmlns:a16="http://schemas.microsoft.com/office/drawing/2014/main" id="{FEF0DF3B-9FB7-C4FC-45A2-D3AFB978A377}"/>
              </a:ext>
            </a:extLst>
          </p:cNvPr>
          <p:cNvSpPr txBox="1"/>
          <p:nvPr/>
        </p:nvSpPr>
        <p:spPr>
          <a:xfrm>
            <a:off x="634043" y="4375749"/>
            <a:ext cx="18270744" cy="38615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457"/>
              </a:lnSpc>
            </a:pPr>
            <a:endParaRPr lang="nl-NL" sz="4800">
              <a:solidFill>
                <a:schemeClr val="bg1"/>
              </a:solidFill>
              <a:latin typeface="Calibri Light"/>
              <a:ea typeface="Calibri Light"/>
              <a:cs typeface="Calibri Light"/>
            </a:endParaRPr>
          </a:p>
          <a:p>
            <a:pPr>
              <a:lnSpc>
                <a:spcPts val="1457"/>
              </a:lnSpc>
            </a:pPr>
            <a:r>
              <a:rPr lang="en-US" sz="4000" i="1">
                <a:solidFill>
                  <a:schemeClr val="bg1"/>
                </a:solidFill>
                <a:latin typeface="Cera PRO 1"/>
                <a:cs typeface="Segoe UI"/>
              </a:rPr>
              <a:t>Answer the questions briefly, strongly and positively.</a:t>
            </a:r>
            <a:r>
              <a:rPr lang="nl-NL" sz="4000">
                <a:solidFill>
                  <a:schemeClr val="bg1"/>
                </a:solidFill>
                <a:latin typeface="Cera PRO 1"/>
                <a:ea typeface="Calibri Light"/>
                <a:cs typeface="Calibri Light"/>
              </a:rPr>
              <a:t> </a:t>
            </a:r>
          </a:p>
          <a:p>
            <a:pPr>
              <a:lnSpc>
                <a:spcPts val="1457"/>
              </a:lnSpc>
            </a:pPr>
            <a:endParaRPr lang="nl-NL" sz="4000">
              <a:solidFill>
                <a:schemeClr val="bg1"/>
              </a:solidFill>
              <a:latin typeface="Cera PRO 1"/>
              <a:ea typeface="Calibri Light"/>
              <a:cs typeface="Calibri Light"/>
            </a:endParaRPr>
          </a:p>
          <a:p>
            <a:pPr>
              <a:lnSpc>
                <a:spcPts val="1457"/>
              </a:lnSpc>
            </a:pPr>
            <a:endParaRPr lang="nl-NL" sz="4000">
              <a:solidFill>
                <a:schemeClr val="bg1"/>
              </a:solidFill>
              <a:latin typeface="Cera PRO 1"/>
              <a:cs typeface="Calibri Light"/>
            </a:endParaRPr>
          </a:p>
          <a:p>
            <a:pPr>
              <a:lnSpc>
                <a:spcPts val="1457"/>
              </a:lnSpc>
            </a:pPr>
            <a:endParaRPr lang="nl-NL" sz="4000">
              <a:solidFill>
                <a:schemeClr val="bg1"/>
              </a:solidFill>
              <a:latin typeface="Cera PRO 1"/>
              <a:cs typeface="Calibri Light"/>
            </a:endParaRPr>
          </a:p>
          <a:p>
            <a:pPr>
              <a:lnSpc>
                <a:spcPts val="1457"/>
              </a:lnSpc>
            </a:pPr>
            <a:r>
              <a:rPr lang="nl-NL" sz="4000">
                <a:solidFill>
                  <a:schemeClr val="bg1"/>
                </a:solidFill>
                <a:latin typeface="Cera PRO 1"/>
                <a:cs typeface="Segoe UI"/>
              </a:rPr>
              <a:t>Question 1: </a:t>
            </a:r>
            <a:r>
              <a:rPr lang="nl-NL" sz="4000" err="1">
                <a:solidFill>
                  <a:schemeClr val="bg1"/>
                </a:solidFill>
                <a:latin typeface="Cera PRO 1"/>
                <a:cs typeface="Segoe UI"/>
              </a:rPr>
              <a:t>What</a:t>
            </a:r>
            <a:r>
              <a:rPr lang="nl-NL" sz="4000">
                <a:solidFill>
                  <a:schemeClr val="bg1"/>
                </a:solidFill>
                <a:latin typeface="Cera PRO 1"/>
                <a:cs typeface="Segoe UI"/>
              </a:rPr>
              <a:t> do </a:t>
            </a:r>
            <a:r>
              <a:rPr lang="nl-NL" sz="4000" err="1">
                <a:solidFill>
                  <a:schemeClr val="bg1"/>
                </a:solidFill>
                <a:latin typeface="Cera PRO 1"/>
                <a:cs typeface="Segoe UI"/>
              </a:rPr>
              <a:t>you</a:t>
            </a:r>
            <a:r>
              <a:rPr lang="nl-NL" sz="4000">
                <a:solidFill>
                  <a:schemeClr val="bg1"/>
                </a:solidFill>
                <a:latin typeface="Cera PRO 1"/>
                <a:cs typeface="Segoe UI"/>
              </a:rPr>
              <a:t> want </a:t>
            </a:r>
            <a:r>
              <a:rPr lang="nl-NL" sz="4000" err="1">
                <a:solidFill>
                  <a:schemeClr val="bg1"/>
                </a:solidFill>
                <a:latin typeface="Cera PRO 1"/>
                <a:cs typeface="Segoe UI"/>
              </a:rPr>
              <a:t>to</a:t>
            </a:r>
            <a:r>
              <a:rPr lang="nl-NL" sz="4000">
                <a:solidFill>
                  <a:schemeClr val="bg1"/>
                </a:solidFill>
                <a:latin typeface="Cera PRO 1"/>
                <a:cs typeface="Segoe UI"/>
              </a:rPr>
              <a:t> have </a:t>
            </a:r>
            <a:r>
              <a:rPr lang="nl-NL" sz="4000" err="1">
                <a:solidFill>
                  <a:schemeClr val="bg1"/>
                </a:solidFill>
                <a:latin typeface="Cera PRO 1"/>
                <a:cs typeface="Segoe UI"/>
              </a:rPr>
              <a:t>achieved</a:t>
            </a:r>
            <a:r>
              <a:rPr lang="nl-NL" sz="4000">
                <a:solidFill>
                  <a:schemeClr val="bg1"/>
                </a:solidFill>
                <a:latin typeface="Cera PRO 1"/>
                <a:cs typeface="Segoe UI"/>
              </a:rPr>
              <a:t> in 6 </a:t>
            </a:r>
            <a:r>
              <a:rPr lang="nl-NL" sz="4000" err="1">
                <a:solidFill>
                  <a:schemeClr val="bg1"/>
                </a:solidFill>
                <a:latin typeface="Cera PRO 1"/>
                <a:cs typeface="Segoe UI"/>
              </a:rPr>
              <a:t>months</a:t>
            </a:r>
            <a:r>
              <a:rPr lang="nl-NL" sz="4000">
                <a:solidFill>
                  <a:schemeClr val="bg1"/>
                </a:solidFill>
                <a:latin typeface="Cera PRO 1"/>
                <a:cs typeface="Segoe UI"/>
              </a:rPr>
              <a:t>?</a:t>
            </a:r>
            <a:r>
              <a:rPr lang="nl-NL" sz="4000">
                <a:solidFill>
                  <a:schemeClr val="bg1"/>
                </a:solidFill>
                <a:latin typeface="Cera PRO 1"/>
                <a:ea typeface="Calibri Light"/>
                <a:cs typeface="Calibri Light"/>
              </a:rPr>
              <a:t> </a:t>
            </a:r>
          </a:p>
          <a:p>
            <a:pPr>
              <a:lnSpc>
                <a:spcPts val="1457"/>
              </a:lnSpc>
            </a:pPr>
            <a:endParaRPr lang="nl-NL" sz="4000">
              <a:solidFill>
                <a:schemeClr val="bg1"/>
              </a:solidFill>
              <a:latin typeface="Cera PRO 1"/>
              <a:ea typeface="Calibri Light"/>
              <a:cs typeface="Calibri Light"/>
            </a:endParaRPr>
          </a:p>
          <a:p>
            <a:pPr>
              <a:lnSpc>
                <a:spcPts val="1457"/>
              </a:lnSpc>
            </a:pPr>
            <a:endParaRPr lang="nl-NL" sz="4000">
              <a:solidFill>
                <a:schemeClr val="bg1"/>
              </a:solidFill>
              <a:latin typeface="Cera PRO 1"/>
              <a:cs typeface="Calibri Light"/>
            </a:endParaRPr>
          </a:p>
          <a:p>
            <a:pPr>
              <a:lnSpc>
                <a:spcPts val="1457"/>
              </a:lnSpc>
            </a:pPr>
            <a:endParaRPr lang="nl-NL" sz="4000">
              <a:solidFill>
                <a:schemeClr val="bg1"/>
              </a:solidFill>
              <a:latin typeface="Cera PRO 1"/>
              <a:cs typeface="Calibri Light"/>
            </a:endParaRPr>
          </a:p>
          <a:p>
            <a:pPr>
              <a:lnSpc>
                <a:spcPts val="1457"/>
              </a:lnSpc>
            </a:pPr>
            <a:r>
              <a:rPr lang="nl-NL" sz="4000">
                <a:solidFill>
                  <a:schemeClr val="bg1"/>
                </a:solidFill>
                <a:latin typeface="Cera PRO 1"/>
                <a:cs typeface="Segoe UI"/>
              </a:rPr>
              <a:t>Question 2: </a:t>
            </a:r>
            <a:r>
              <a:rPr lang="nl-NL" sz="4000" err="1">
                <a:solidFill>
                  <a:schemeClr val="bg1"/>
                </a:solidFill>
                <a:latin typeface="Cera PRO 1"/>
                <a:cs typeface="Segoe UI"/>
              </a:rPr>
              <a:t>What</a:t>
            </a:r>
            <a:r>
              <a:rPr lang="nl-NL" sz="4000">
                <a:solidFill>
                  <a:schemeClr val="bg1"/>
                </a:solidFill>
                <a:latin typeface="Cera PRO 1"/>
                <a:cs typeface="Segoe UI"/>
              </a:rPr>
              <a:t> do </a:t>
            </a:r>
            <a:r>
              <a:rPr lang="nl-NL" sz="4000" err="1">
                <a:solidFill>
                  <a:schemeClr val="bg1"/>
                </a:solidFill>
                <a:latin typeface="Cera PRO 1"/>
                <a:cs typeface="Segoe UI"/>
              </a:rPr>
              <a:t>you</a:t>
            </a:r>
            <a:r>
              <a:rPr lang="nl-NL" sz="4000">
                <a:solidFill>
                  <a:schemeClr val="bg1"/>
                </a:solidFill>
                <a:latin typeface="Cera PRO 1"/>
                <a:cs typeface="Segoe UI"/>
              </a:rPr>
              <a:t> want </a:t>
            </a:r>
            <a:r>
              <a:rPr lang="nl-NL" sz="4000" err="1">
                <a:solidFill>
                  <a:schemeClr val="bg1"/>
                </a:solidFill>
                <a:latin typeface="Cera PRO 1"/>
                <a:cs typeface="Segoe UI"/>
              </a:rPr>
              <a:t>to</a:t>
            </a:r>
            <a:r>
              <a:rPr lang="nl-NL" sz="4000">
                <a:solidFill>
                  <a:schemeClr val="bg1"/>
                </a:solidFill>
                <a:latin typeface="Cera PRO 1"/>
                <a:cs typeface="Segoe UI"/>
              </a:rPr>
              <a:t> have </a:t>
            </a:r>
            <a:r>
              <a:rPr lang="nl-NL" sz="4000" err="1">
                <a:solidFill>
                  <a:schemeClr val="bg1"/>
                </a:solidFill>
                <a:latin typeface="Cera PRO 1"/>
                <a:cs typeface="Segoe UI"/>
              </a:rPr>
              <a:t>achieved</a:t>
            </a:r>
            <a:r>
              <a:rPr lang="nl-NL" sz="4000">
                <a:solidFill>
                  <a:schemeClr val="bg1"/>
                </a:solidFill>
                <a:latin typeface="Cera PRO 1"/>
                <a:cs typeface="Segoe UI"/>
              </a:rPr>
              <a:t> in 1 </a:t>
            </a:r>
            <a:r>
              <a:rPr lang="nl-NL" sz="4000" err="1">
                <a:solidFill>
                  <a:schemeClr val="bg1"/>
                </a:solidFill>
                <a:latin typeface="Cera PRO 1"/>
                <a:cs typeface="Segoe UI"/>
              </a:rPr>
              <a:t>month</a:t>
            </a:r>
            <a:r>
              <a:rPr lang="nl-NL" sz="4000">
                <a:solidFill>
                  <a:schemeClr val="bg1"/>
                </a:solidFill>
                <a:latin typeface="Cera PRO 1"/>
                <a:cs typeface="Segoe UI"/>
              </a:rPr>
              <a:t>?</a:t>
            </a:r>
            <a:r>
              <a:rPr lang="nl-NL" sz="4000">
                <a:solidFill>
                  <a:schemeClr val="bg1"/>
                </a:solidFill>
                <a:latin typeface="Cera PRO 1"/>
                <a:ea typeface="Calibri Light"/>
                <a:cs typeface="Calibri Light"/>
              </a:rPr>
              <a:t> </a:t>
            </a:r>
          </a:p>
          <a:p>
            <a:pPr>
              <a:lnSpc>
                <a:spcPts val="1457"/>
              </a:lnSpc>
            </a:pPr>
            <a:endParaRPr lang="nl-NL" sz="4000">
              <a:solidFill>
                <a:schemeClr val="bg1"/>
              </a:solidFill>
              <a:latin typeface="Cera PRO 1"/>
              <a:ea typeface="Calibri Light"/>
              <a:cs typeface="Calibri Light"/>
            </a:endParaRPr>
          </a:p>
          <a:p>
            <a:pPr>
              <a:lnSpc>
                <a:spcPts val="1457"/>
              </a:lnSpc>
            </a:pPr>
            <a:endParaRPr lang="nl-NL" sz="4000">
              <a:solidFill>
                <a:schemeClr val="bg1"/>
              </a:solidFill>
              <a:latin typeface="Cera PRO 1"/>
              <a:cs typeface="Calibri Light"/>
            </a:endParaRPr>
          </a:p>
          <a:p>
            <a:pPr>
              <a:lnSpc>
                <a:spcPts val="1457"/>
              </a:lnSpc>
            </a:pPr>
            <a:r>
              <a:rPr lang="nl-NL" sz="4000">
                <a:solidFill>
                  <a:schemeClr val="bg1"/>
                </a:solidFill>
                <a:latin typeface="Cera PRO 1"/>
                <a:cs typeface="Segoe UI"/>
              </a:rPr>
              <a:t>Question 3: </a:t>
            </a:r>
            <a:r>
              <a:rPr lang="nl-NL" sz="4000" err="1">
                <a:solidFill>
                  <a:schemeClr val="bg1"/>
                </a:solidFill>
                <a:latin typeface="Cera PRO 1"/>
                <a:cs typeface="Segoe UI"/>
              </a:rPr>
              <a:t>What</a:t>
            </a:r>
            <a:r>
              <a:rPr lang="nl-NL" sz="4000">
                <a:solidFill>
                  <a:schemeClr val="bg1"/>
                </a:solidFill>
                <a:latin typeface="Cera PRO 1"/>
                <a:cs typeface="Segoe UI"/>
              </a:rPr>
              <a:t> do </a:t>
            </a:r>
            <a:r>
              <a:rPr lang="nl-NL" sz="4000" err="1">
                <a:solidFill>
                  <a:schemeClr val="bg1"/>
                </a:solidFill>
                <a:latin typeface="Cera PRO 1"/>
                <a:cs typeface="Segoe UI"/>
              </a:rPr>
              <a:t>you</a:t>
            </a:r>
            <a:r>
              <a:rPr lang="nl-NL" sz="4000">
                <a:solidFill>
                  <a:schemeClr val="bg1"/>
                </a:solidFill>
                <a:latin typeface="Cera PRO 1"/>
                <a:cs typeface="Segoe UI"/>
              </a:rPr>
              <a:t> want </a:t>
            </a:r>
            <a:r>
              <a:rPr lang="nl-NL" sz="4000" err="1">
                <a:solidFill>
                  <a:schemeClr val="bg1"/>
                </a:solidFill>
                <a:latin typeface="Cera PRO 1"/>
                <a:cs typeface="Segoe UI"/>
              </a:rPr>
              <a:t>to</a:t>
            </a:r>
            <a:r>
              <a:rPr lang="nl-NL" sz="4000">
                <a:solidFill>
                  <a:schemeClr val="bg1"/>
                </a:solidFill>
                <a:latin typeface="Cera PRO 1"/>
                <a:cs typeface="Segoe UI"/>
              </a:rPr>
              <a:t> </a:t>
            </a:r>
            <a:r>
              <a:rPr lang="nl-NL" sz="4000" err="1">
                <a:solidFill>
                  <a:schemeClr val="bg1"/>
                </a:solidFill>
                <a:latin typeface="Cera PRO 1"/>
                <a:cs typeface="Segoe UI"/>
              </a:rPr>
              <a:t>achieve</a:t>
            </a:r>
            <a:r>
              <a:rPr lang="nl-NL" sz="4000">
                <a:solidFill>
                  <a:schemeClr val="bg1"/>
                </a:solidFill>
                <a:latin typeface="Cera PRO 1"/>
                <a:cs typeface="Segoe UI"/>
              </a:rPr>
              <a:t> </a:t>
            </a:r>
            <a:r>
              <a:rPr lang="nl-NL" sz="4000" err="1">
                <a:solidFill>
                  <a:schemeClr val="bg1"/>
                </a:solidFill>
                <a:latin typeface="Cera PRO 1"/>
                <a:cs typeface="Segoe UI"/>
              </a:rPr>
              <a:t>today</a:t>
            </a:r>
            <a:r>
              <a:rPr lang="nl-NL" sz="4000">
                <a:solidFill>
                  <a:schemeClr val="bg1"/>
                </a:solidFill>
                <a:latin typeface="Cera PRO 1"/>
                <a:cs typeface="Segoe UI"/>
              </a:rPr>
              <a:t>? </a:t>
            </a:r>
            <a:r>
              <a:rPr lang="nl-NL" sz="4000">
                <a:solidFill>
                  <a:schemeClr val="bg1"/>
                </a:solidFill>
                <a:latin typeface="Cera PRO 1"/>
                <a:ea typeface="Calibri Light"/>
                <a:cs typeface="Calibri Light"/>
              </a:rPr>
              <a:t> </a:t>
            </a:r>
          </a:p>
          <a:p>
            <a:pPr>
              <a:lnSpc>
                <a:spcPts val="1457"/>
              </a:lnSpc>
            </a:pPr>
            <a:endParaRPr lang="nl-NL" sz="4000">
              <a:solidFill>
                <a:schemeClr val="bg1"/>
              </a:solidFill>
              <a:latin typeface="Cera PRO 1"/>
              <a:ea typeface="Calibri Light"/>
              <a:cs typeface="Calibri Light"/>
            </a:endParaRPr>
          </a:p>
          <a:p>
            <a:pPr>
              <a:lnSpc>
                <a:spcPts val="1457"/>
              </a:lnSpc>
            </a:pPr>
            <a:endParaRPr lang="nl-NL" sz="4000">
              <a:solidFill>
                <a:schemeClr val="bg1"/>
              </a:solidFill>
              <a:latin typeface="Cera PRO 1"/>
              <a:cs typeface="Calibri Light"/>
            </a:endParaRPr>
          </a:p>
          <a:p>
            <a:pPr>
              <a:lnSpc>
                <a:spcPts val="1457"/>
              </a:lnSpc>
            </a:pPr>
            <a:r>
              <a:rPr lang="nl-NL" sz="4000">
                <a:solidFill>
                  <a:schemeClr val="bg1"/>
                </a:solidFill>
                <a:latin typeface="Cera PRO 1"/>
                <a:cs typeface="Segoe UI"/>
              </a:rPr>
              <a:t>Question 4: </a:t>
            </a:r>
            <a:r>
              <a:rPr lang="nl-NL" sz="4000" err="1">
                <a:solidFill>
                  <a:schemeClr val="bg1"/>
                </a:solidFill>
                <a:latin typeface="Cera PRO 1"/>
                <a:cs typeface="Segoe UI"/>
              </a:rPr>
              <a:t>What</a:t>
            </a:r>
            <a:r>
              <a:rPr lang="nl-NL" sz="4000">
                <a:solidFill>
                  <a:schemeClr val="bg1"/>
                </a:solidFill>
                <a:latin typeface="Cera PRO 1"/>
                <a:cs typeface="Segoe UI"/>
              </a:rPr>
              <a:t> or </a:t>
            </a:r>
            <a:r>
              <a:rPr lang="nl-NL" sz="4000" err="1">
                <a:solidFill>
                  <a:schemeClr val="bg1"/>
                </a:solidFill>
                <a:latin typeface="Cera PRO 1"/>
                <a:cs typeface="Segoe UI"/>
              </a:rPr>
              <a:t>who</a:t>
            </a:r>
            <a:r>
              <a:rPr lang="nl-NL" sz="4000">
                <a:solidFill>
                  <a:schemeClr val="bg1"/>
                </a:solidFill>
                <a:latin typeface="Cera PRO 1"/>
                <a:cs typeface="Segoe UI"/>
              </a:rPr>
              <a:t> do </a:t>
            </a:r>
            <a:r>
              <a:rPr lang="nl-NL" sz="4000" err="1">
                <a:solidFill>
                  <a:schemeClr val="bg1"/>
                </a:solidFill>
                <a:latin typeface="Cera PRO 1"/>
                <a:cs typeface="Segoe UI"/>
              </a:rPr>
              <a:t>you</a:t>
            </a:r>
            <a:r>
              <a:rPr lang="nl-NL" sz="4000">
                <a:solidFill>
                  <a:schemeClr val="bg1"/>
                </a:solidFill>
                <a:latin typeface="Cera PRO 1"/>
                <a:cs typeface="Segoe UI"/>
              </a:rPr>
              <a:t> </a:t>
            </a:r>
            <a:r>
              <a:rPr lang="nl-NL" sz="4000" err="1">
                <a:solidFill>
                  <a:schemeClr val="bg1"/>
                </a:solidFill>
                <a:latin typeface="Cera PRO 1"/>
                <a:cs typeface="Segoe UI"/>
              </a:rPr>
              <a:t>need</a:t>
            </a:r>
            <a:r>
              <a:rPr lang="nl-NL" sz="4000">
                <a:solidFill>
                  <a:schemeClr val="bg1"/>
                </a:solidFill>
                <a:latin typeface="Cera PRO 1"/>
                <a:cs typeface="Segoe UI"/>
              </a:rPr>
              <a:t> </a:t>
            </a:r>
            <a:r>
              <a:rPr lang="nl-NL" sz="4000" err="1">
                <a:solidFill>
                  <a:schemeClr val="bg1"/>
                </a:solidFill>
                <a:latin typeface="Cera PRO 1"/>
                <a:cs typeface="Segoe UI"/>
              </a:rPr>
              <a:t>to</a:t>
            </a:r>
            <a:r>
              <a:rPr lang="nl-NL" sz="4000">
                <a:solidFill>
                  <a:schemeClr val="bg1"/>
                </a:solidFill>
                <a:latin typeface="Cera PRO 1"/>
                <a:cs typeface="Segoe UI"/>
              </a:rPr>
              <a:t> </a:t>
            </a:r>
            <a:r>
              <a:rPr lang="nl-NL" sz="4000" err="1">
                <a:solidFill>
                  <a:schemeClr val="bg1"/>
                </a:solidFill>
                <a:latin typeface="Cera PRO 1"/>
                <a:cs typeface="Segoe UI"/>
              </a:rPr>
              <a:t>achieve</a:t>
            </a:r>
            <a:r>
              <a:rPr lang="nl-NL" sz="4000">
                <a:solidFill>
                  <a:schemeClr val="bg1"/>
                </a:solidFill>
                <a:latin typeface="Cera PRO 1"/>
                <a:cs typeface="Segoe UI"/>
              </a:rPr>
              <a:t> </a:t>
            </a:r>
            <a:r>
              <a:rPr lang="nl-NL" sz="4000" err="1">
                <a:solidFill>
                  <a:schemeClr val="bg1"/>
                </a:solidFill>
                <a:latin typeface="Cera PRO 1"/>
                <a:cs typeface="Segoe UI"/>
              </a:rPr>
              <a:t>your</a:t>
            </a:r>
            <a:r>
              <a:rPr lang="nl-NL" sz="4000">
                <a:solidFill>
                  <a:schemeClr val="bg1"/>
                </a:solidFill>
                <a:latin typeface="Cera PRO 1"/>
                <a:cs typeface="Segoe UI"/>
              </a:rPr>
              <a:t> goal? </a:t>
            </a:r>
            <a:r>
              <a:rPr lang="nl-NL" sz="4000">
                <a:solidFill>
                  <a:schemeClr val="bg1"/>
                </a:solidFill>
                <a:latin typeface="Cera PRO 1"/>
                <a:ea typeface="Calibri Light"/>
                <a:cs typeface="Calibri Light"/>
              </a:rPr>
              <a:t> </a:t>
            </a:r>
          </a:p>
          <a:p>
            <a:pPr>
              <a:lnSpc>
                <a:spcPts val="1457"/>
              </a:lnSpc>
            </a:pPr>
            <a:r>
              <a:rPr lang="nl-NL" sz="4000">
                <a:solidFill>
                  <a:schemeClr val="bg1"/>
                </a:solidFill>
                <a:latin typeface="Cera PRO 1"/>
                <a:cs typeface="Segoe UI"/>
              </a:rPr>
              <a:t> </a:t>
            </a:r>
            <a:r>
              <a:rPr lang="nl-NL" sz="4000">
                <a:solidFill>
                  <a:schemeClr val="bg1"/>
                </a:solidFill>
                <a:latin typeface="Cera PRO 1"/>
                <a:ea typeface="Calibri Light"/>
                <a:cs typeface="Calibri Light"/>
              </a:rPr>
              <a:t> </a:t>
            </a:r>
          </a:p>
          <a:p>
            <a:pPr>
              <a:lnSpc>
                <a:spcPts val="1457"/>
              </a:lnSpc>
            </a:pPr>
            <a:endParaRPr lang="nl-NL" sz="4000">
              <a:solidFill>
                <a:schemeClr val="bg1"/>
              </a:solidFill>
              <a:latin typeface="Cera PRO 1"/>
              <a:cs typeface="Calibri Light"/>
            </a:endParaRPr>
          </a:p>
          <a:p>
            <a:pPr>
              <a:lnSpc>
                <a:spcPts val="1457"/>
              </a:lnSpc>
            </a:pPr>
            <a:r>
              <a:rPr lang="nl-NL" sz="4000">
                <a:solidFill>
                  <a:schemeClr val="bg1"/>
                </a:solidFill>
                <a:latin typeface="Cera PRO 1"/>
                <a:cs typeface="Segoe UI"/>
              </a:rPr>
              <a:t>Question 5: </a:t>
            </a:r>
            <a:r>
              <a:rPr lang="nl-NL" sz="4000" err="1">
                <a:solidFill>
                  <a:schemeClr val="bg1"/>
                </a:solidFill>
                <a:latin typeface="Cera PRO 1"/>
                <a:cs typeface="Segoe UI"/>
              </a:rPr>
              <a:t>What</a:t>
            </a:r>
            <a:r>
              <a:rPr lang="nl-NL" sz="4000">
                <a:solidFill>
                  <a:schemeClr val="bg1"/>
                </a:solidFill>
                <a:latin typeface="Cera PRO 1"/>
                <a:cs typeface="Segoe UI"/>
              </a:rPr>
              <a:t> </a:t>
            </a:r>
            <a:r>
              <a:rPr lang="nl-NL" sz="4000" err="1">
                <a:solidFill>
                  <a:schemeClr val="bg1"/>
                </a:solidFill>
                <a:latin typeface="Cera PRO 1"/>
                <a:cs typeface="Segoe UI"/>
              </a:rPr>
              <a:t>keeps</a:t>
            </a:r>
            <a:r>
              <a:rPr lang="nl-NL" sz="4000">
                <a:solidFill>
                  <a:schemeClr val="bg1"/>
                </a:solidFill>
                <a:latin typeface="Cera PRO 1"/>
                <a:cs typeface="Segoe UI"/>
              </a:rPr>
              <a:t> </a:t>
            </a:r>
            <a:r>
              <a:rPr lang="nl-NL" sz="4000" err="1">
                <a:solidFill>
                  <a:schemeClr val="bg1"/>
                </a:solidFill>
                <a:latin typeface="Cera PRO 1"/>
                <a:cs typeface="Segoe UI"/>
              </a:rPr>
              <a:t>you</a:t>
            </a:r>
            <a:r>
              <a:rPr lang="nl-NL" sz="4000">
                <a:solidFill>
                  <a:schemeClr val="bg1"/>
                </a:solidFill>
                <a:latin typeface="Cera PRO 1"/>
                <a:cs typeface="Segoe UI"/>
              </a:rPr>
              <a:t> </a:t>
            </a:r>
            <a:r>
              <a:rPr lang="nl-NL" sz="4000" err="1">
                <a:solidFill>
                  <a:schemeClr val="bg1"/>
                </a:solidFill>
                <a:latin typeface="Cera PRO 1"/>
                <a:cs typeface="Segoe UI"/>
              </a:rPr>
              <a:t>motivated</a:t>
            </a:r>
            <a:r>
              <a:rPr lang="nl-NL" sz="4000">
                <a:solidFill>
                  <a:schemeClr val="bg1"/>
                </a:solidFill>
                <a:latin typeface="Cera PRO 1"/>
                <a:cs typeface="Segoe UI"/>
              </a:rPr>
              <a:t> </a:t>
            </a:r>
            <a:r>
              <a:rPr lang="nl-NL" sz="4000" err="1">
                <a:solidFill>
                  <a:schemeClr val="bg1"/>
                </a:solidFill>
                <a:latin typeface="Cera PRO 1"/>
                <a:cs typeface="Segoe UI"/>
              </a:rPr>
              <a:t>to</a:t>
            </a:r>
            <a:r>
              <a:rPr lang="nl-NL" sz="4000">
                <a:solidFill>
                  <a:schemeClr val="bg1"/>
                </a:solidFill>
                <a:latin typeface="Cera PRO 1"/>
                <a:cs typeface="Segoe UI"/>
              </a:rPr>
              <a:t> never let go of </a:t>
            </a:r>
            <a:r>
              <a:rPr lang="nl-NL" sz="4000" err="1">
                <a:solidFill>
                  <a:schemeClr val="bg1"/>
                </a:solidFill>
                <a:latin typeface="Cera PRO 1"/>
                <a:cs typeface="Segoe UI"/>
              </a:rPr>
              <a:t>your</a:t>
            </a:r>
            <a:r>
              <a:rPr lang="nl-NL" sz="4000">
                <a:solidFill>
                  <a:schemeClr val="bg1"/>
                </a:solidFill>
                <a:latin typeface="Cera PRO 1"/>
                <a:cs typeface="Segoe UI"/>
              </a:rPr>
              <a:t> goal? </a:t>
            </a:r>
            <a:r>
              <a:rPr lang="nl-NL" sz="4000">
                <a:solidFill>
                  <a:schemeClr val="bg1"/>
                </a:solidFill>
                <a:latin typeface="Cera PRO 1"/>
                <a:ea typeface="Calibri Light"/>
                <a:cs typeface="Calibri Light"/>
              </a:rPr>
              <a:t> </a:t>
            </a:r>
            <a:r>
              <a:rPr lang="nl-NL" sz="4800">
                <a:solidFill>
                  <a:schemeClr val="bg1"/>
                </a:solidFill>
                <a:latin typeface="Calibri Light"/>
                <a:cs typeface="Segoe UI"/>
              </a:rPr>
              <a:t> </a:t>
            </a:r>
            <a:r>
              <a:rPr lang="nl-NL" sz="4800">
                <a:solidFill>
                  <a:schemeClr val="bg1"/>
                </a:solidFill>
                <a:latin typeface="Calibri Light"/>
                <a:ea typeface="Calibri Light"/>
                <a:cs typeface="Calibri Light"/>
              </a:rPr>
              <a:t> </a:t>
            </a:r>
            <a:endParaRPr lang="nl-NL" sz="4800">
              <a:solidFill>
                <a:schemeClr val="bg1"/>
              </a:solidFill>
              <a:ea typeface="Calibri"/>
              <a:cs typeface="Calibri"/>
            </a:endParaRPr>
          </a:p>
        </p:txBody>
      </p:sp>
    </p:spTree>
    <p:extLst>
      <p:ext uri="{BB962C8B-B14F-4D97-AF65-F5344CB8AC3E}">
        <p14:creationId xmlns:p14="http://schemas.microsoft.com/office/powerpoint/2010/main" val="229772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65DA9"/>
        </a:solidFill>
        <a:effectLst/>
      </p:bgPr>
    </p:bg>
    <p:spTree>
      <p:nvGrpSpPr>
        <p:cNvPr id="1" name="">
          <a:extLst>
            <a:ext uri="{FF2B5EF4-FFF2-40B4-BE49-F238E27FC236}">
              <a16:creationId xmlns:a16="http://schemas.microsoft.com/office/drawing/2014/main" id="{3E09EF3C-B005-792F-24FE-578E5D552585}"/>
            </a:ext>
          </a:extLst>
        </p:cNvPr>
        <p:cNvGrpSpPr/>
        <p:nvPr/>
      </p:nvGrpSpPr>
      <p:grpSpPr>
        <a:xfrm>
          <a:off x="0" y="0"/>
          <a:ext cx="0" cy="0"/>
          <a:chOff x="0" y="0"/>
          <a:chExt cx="0" cy="0"/>
        </a:xfrm>
      </p:grpSpPr>
      <p:sp>
        <p:nvSpPr>
          <p:cNvPr id="5" name="Freeform 5">
            <a:extLst>
              <a:ext uri="{FF2B5EF4-FFF2-40B4-BE49-F238E27FC236}">
                <a16:creationId xmlns:a16="http://schemas.microsoft.com/office/drawing/2014/main" id="{C21B98D6-94B8-D880-8E73-EAF66CB6098E}"/>
              </a:ext>
            </a:extLst>
          </p:cNvPr>
          <p:cNvSpPr/>
          <p:nvPr/>
        </p:nvSpPr>
        <p:spPr>
          <a:xfrm>
            <a:off x="479140" y="7835563"/>
            <a:ext cx="3922603" cy="1496361"/>
          </a:xfrm>
          <a:custGeom>
            <a:avLst/>
            <a:gdLst/>
            <a:ahLst/>
            <a:cxnLst/>
            <a:rect l="l" t="t" r="r" b="b"/>
            <a:pathLst>
              <a:path w="3922603" h="1496361">
                <a:moveTo>
                  <a:pt x="0" y="0"/>
                </a:moveTo>
                <a:lnTo>
                  <a:pt x="3922602" y="0"/>
                </a:lnTo>
                <a:lnTo>
                  <a:pt x="3922602" y="1496360"/>
                </a:lnTo>
                <a:lnTo>
                  <a:pt x="0" y="1496360"/>
                </a:lnTo>
                <a:lnTo>
                  <a:pt x="0" y="0"/>
                </a:lnTo>
                <a:close/>
              </a:path>
            </a:pathLst>
          </a:custGeom>
          <a:blipFill>
            <a:blip r:embed="rId3"/>
            <a:stretch>
              <a:fillRect/>
            </a:stretch>
          </a:blipFill>
        </p:spPr>
        <p:txBody>
          <a:bodyPr/>
          <a:lstStyle/>
          <a:p>
            <a:endParaRPr lang="fi-FI"/>
          </a:p>
        </p:txBody>
      </p:sp>
      <p:sp>
        <p:nvSpPr>
          <p:cNvPr id="6" name="TextBox 6">
            <a:extLst>
              <a:ext uri="{FF2B5EF4-FFF2-40B4-BE49-F238E27FC236}">
                <a16:creationId xmlns:a16="http://schemas.microsoft.com/office/drawing/2014/main" id="{5153659A-82BE-099F-96AE-0B7F14308259}"/>
              </a:ext>
            </a:extLst>
          </p:cNvPr>
          <p:cNvSpPr txBox="1"/>
          <p:nvPr/>
        </p:nvSpPr>
        <p:spPr>
          <a:xfrm>
            <a:off x="1882541" y="1214175"/>
            <a:ext cx="14335804" cy="796628"/>
          </a:xfrm>
          <a:prstGeom prst="rect">
            <a:avLst/>
          </a:prstGeom>
        </p:spPr>
        <p:txBody>
          <a:bodyPr wrap="square" lIns="0" tIns="0" rIns="0" bIns="0" rtlCol="0" anchor="t">
            <a:spAutoFit/>
          </a:bodyPr>
          <a:lstStyle/>
          <a:p>
            <a:pPr>
              <a:lnSpc>
                <a:spcPts val="6719"/>
              </a:lnSpc>
            </a:pPr>
            <a:r>
              <a:rPr lang="nl-NL" sz="4400" b="1" err="1">
                <a:solidFill>
                  <a:schemeClr val="bg1"/>
                </a:solidFill>
                <a:latin typeface="Cera PRO 1"/>
                <a:sym typeface="Cera PRO 2"/>
              </a:rPr>
              <a:t>About</a:t>
            </a:r>
            <a:r>
              <a:rPr lang="nl-NL" sz="4400" b="1">
                <a:solidFill>
                  <a:schemeClr val="bg1"/>
                </a:solidFill>
                <a:latin typeface="Cera PRO 1"/>
                <a:sym typeface="Cera PRO 2"/>
              </a:rPr>
              <a:t> </a:t>
            </a:r>
            <a:r>
              <a:rPr lang="nl-NL" sz="4400" b="1" err="1">
                <a:solidFill>
                  <a:schemeClr val="bg1"/>
                </a:solidFill>
                <a:latin typeface="Cera PRO 1"/>
                <a:sym typeface="Cera PRO 2"/>
              </a:rPr>
              <a:t>us</a:t>
            </a:r>
            <a:endParaRPr lang="en-US" err="1">
              <a:solidFill>
                <a:schemeClr val="bg1"/>
              </a:solidFill>
            </a:endParaRPr>
          </a:p>
        </p:txBody>
      </p:sp>
      <p:sp>
        <p:nvSpPr>
          <p:cNvPr id="8" name="Freeform 8">
            <a:extLst>
              <a:ext uri="{FF2B5EF4-FFF2-40B4-BE49-F238E27FC236}">
                <a16:creationId xmlns:a16="http://schemas.microsoft.com/office/drawing/2014/main" id="{5E6B27A3-A225-D458-FBF2-47C292086AD0}"/>
              </a:ext>
            </a:extLst>
          </p:cNvPr>
          <p:cNvSpPr/>
          <p:nvPr/>
        </p:nvSpPr>
        <p:spPr>
          <a:xfrm>
            <a:off x="2711292" y="5612526"/>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4">
              <a:alphaModFix amt="53000"/>
            </a:blip>
            <a:stretch>
              <a:fillRect/>
            </a:stretch>
          </a:blipFill>
        </p:spPr>
        <p:txBody>
          <a:bodyPr/>
          <a:lstStyle/>
          <a:p>
            <a:endParaRPr lang="fi-FI"/>
          </a:p>
        </p:txBody>
      </p:sp>
      <p:sp>
        <p:nvSpPr>
          <p:cNvPr id="9" name="TextBox 8">
            <a:extLst>
              <a:ext uri="{FF2B5EF4-FFF2-40B4-BE49-F238E27FC236}">
                <a16:creationId xmlns:a16="http://schemas.microsoft.com/office/drawing/2014/main" id="{82EAA714-B69A-F5D7-B87E-83CBC970E8DD}"/>
              </a:ext>
            </a:extLst>
          </p:cNvPr>
          <p:cNvSpPr txBox="1"/>
          <p:nvPr/>
        </p:nvSpPr>
        <p:spPr>
          <a:xfrm>
            <a:off x="5404571" y="2913524"/>
            <a:ext cx="11455077" cy="24314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nl-NL" sz="3200">
              <a:solidFill>
                <a:schemeClr val="bg1"/>
              </a:solidFill>
              <a:latin typeface="Cera PRO 1"/>
              <a:cs typeface="Segoe UI"/>
            </a:endParaRPr>
          </a:p>
          <a:p>
            <a:pPr marL="457200" indent="-457200">
              <a:buFont typeface="Arial,Sans-Serif"/>
              <a:buChar char="•"/>
            </a:pPr>
            <a:r>
              <a:rPr lang="nl-NL" sz="3200">
                <a:solidFill>
                  <a:schemeClr val="bg1"/>
                </a:solidFill>
                <a:latin typeface="Cera PRO 1"/>
                <a:cs typeface="Segoe UI"/>
              </a:rPr>
              <a:t>Inge Visser, Community Coach </a:t>
            </a:r>
            <a:r>
              <a:rPr lang="nl-NL" sz="3200" err="1">
                <a:solidFill>
                  <a:schemeClr val="bg1"/>
                </a:solidFill>
                <a:latin typeface="Cera PRO 1"/>
                <a:cs typeface="Segoe UI"/>
              </a:rPr>
              <a:t>and</a:t>
            </a:r>
            <a:r>
              <a:rPr lang="nl-NL" sz="3200">
                <a:solidFill>
                  <a:schemeClr val="bg1"/>
                </a:solidFill>
                <a:latin typeface="Cera PRO 1"/>
                <a:cs typeface="Segoe UI"/>
              </a:rPr>
              <a:t> ex-professional marathon speed skating </a:t>
            </a:r>
            <a:r>
              <a:rPr lang="nl-NL" sz="3200" err="1">
                <a:solidFill>
                  <a:schemeClr val="bg1"/>
                </a:solidFill>
                <a:latin typeface="Cera PRO 1"/>
                <a:cs typeface="Segoe UI"/>
              </a:rPr>
              <a:t>athlete</a:t>
            </a:r>
            <a:r>
              <a:rPr lang="nl-NL" sz="3200">
                <a:solidFill>
                  <a:schemeClr val="bg1"/>
                </a:solidFill>
                <a:latin typeface="Cera PRO 1"/>
                <a:cs typeface="Segoe UI"/>
              </a:rPr>
              <a:t> </a:t>
            </a:r>
          </a:p>
          <a:p>
            <a:pPr marL="457200" indent="-457200">
              <a:buFont typeface="Arial,Sans-Serif"/>
              <a:buChar char="•"/>
            </a:pPr>
            <a:r>
              <a:rPr lang="nl-NL" sz="2400">
                <a:solidFill>
                  <a:schemeClr val="bg1"/>
                </a:solidFill>
                <a:ea typeface="+mn-lt"/>
                <a:cs typeface="+mn-lt"/>
              </a:rPr>
              <a:t>Turning </a:t>
            </a:r>
            <a:r>
              <a:rPr lang="nl-NL" sz="2400" err="1">
                <a:solidFill>
                  <a:schemeClr val="bg1"/>
                </a:solidFill>
                <a:ea typeface="+mn-lt"/>
                <a:cs typeface="+mn-lt"/>
              </a:rPr>
              <a:t>the</a:t>
            </a:r>
            <a:r>
              <a:rPr lang="nl-NL" sz="2400">
                <a:solidFill>
                  <a:schemeClr val="bg1"/>
                </a:solidFill>
                <a:ea typeface="+mn-lt"/>
                <a:cs typeface="+mn-lt"/>
              </a:rPr>
              <a:t> power of elite </a:t>
            </a:r>
            <a:r>
              <a:rPr lang="nl-NL" sz="2400" err="1">
                <a:solidFill>
                  <a:schemeClr val="bg1"/>
                </a:solidFill>
                <a:ea typeface="+mn-lt"/>
                <a:cs typeface="+mn-lt"/>
              </a:rPr>
              <a:t>sports</a:t>
            </a:r>
            <a:r>
              <a:rPr lang="nl-NL" sz="2400">
                <a:solidFill>
                  <a:schemeClr val="bg1"/>
                </a:solidFill>
                <a:ea typeface="+mn-lt"/>
                <a:cs typeface="+mn-lt"/>
              </a:rPr>
              <a:t> </a:t>
            </a:r>
            <a:r>
              <a:rPr lang="nl-NL" sz="2400" err="1">
                <a:solidFill>
                  <a:schemeClr val="bg1"/>
                </a:solidFill>
                <a:ea typeface="+mn-lt"/>
                <a:cs typeface="+mn-lt"/>
              </a:rPr>
              <a:t>into</a:t>
            </a:r>
            <a:r>
              <a:rPr lang="nl-NL" sz="2400">
                <a:solidFill>
                  <a:schemeClr val="bg1"/>
                </a:solidFill>
                <a:ea typeface="+mn-lt"/>
                <a:cs typeface="+mn-lt"/>
              </a:rPr>
              <a:t> </a:t>
            </a:r>
            <a:r>
              <a:rPr lang="nl-NL" sz="2400" err="1">
                <a:solidFill>
                  <a:schemeClr val="bg1"/>
                </a:solidFill>
                <a:ea typeface="+mn-lt"/>
                <a:cs typeface="+mn-lt"/>
              </a:rPr>
              <a:t>insights</a:t>
            </a:r>
            <a:r>
              <a:rPr lang="nl-NL" sz="2400">
                <a:solidFill>
                  <a:schemeClr val="bg1"/>
                </a:solidFill>
                <a:ea typeface="+mn-lt"/>
                <a:cs typeface="+mn-lt"/>
              </a:rPr>
              <a:t> </a:t>
            </a:r>
            <a:r>
              <a:rPr lang="nl-NL" sz="2400" err="1">
                <a:solidFill>
                  <a:schemeClr val="bg1"/>
                </a:solidFill>
                <a:ea typeface="+mn-lt"/>
                <a:cs typeface="+mn-lt"/>
              </a:rPr>
              <a:t>for</a:t>
            </a:r>
            <a:r>
              <a:rPr lang="nl-NL" sz="2400">
                <a:solidFill>
                  <a:schemeClr val="bg1"/>
                </a:solidFill>
                <a:ea typeface="+mn-lt"/>
                <a:cs typeface="+mn-lt"/>
              </a:rPr>
              <a:t> </a:t>
            </a:r>
            <a:r>
              <a:rPr lang="nl-NL" sz="2400" err="1">
                <a:solidFill>
                  <a:schemeClr val="bg1"/>
                </a:solidFill>
                <a:ea typeface="+mn-lt"/>
                <a:cs typeface="+mn-lt"/>
              </a:rPr>
              <a:t>an</a:t>
            </a:r>
            <a:r>
              <a:rPr lang="nl-NL" sz="2400">
                <a:solidFill>
                  <a:schemeClr val="bg1"/>
                </a:solidFill>
                <a:ea typeface="+mn-lt"/>
                <a:cs typeface="+mn-lt"/>
              </a:rPr>
              <a:t> </a:t>
            </a:r>
            <a:r>
              <a:rPr lang="nl-NL" sz="2400" err="1">
                <a:solidFill>
                  <a:schemeClr val="bg1"/>
                </a:solidFill>
                <a:ea typeface="+mn-lt"/>
                <a:cs typeface="+mn-lt"/>
              </a:rPr>
              <a:t>entrepreneurial</a:t>
            </a:r>
            <a:r>
              <a:rPr lang="nl-NL" sz="2400">
                <a:solidFill>
                  <a:schemeClr val="bg1"/>
                </a:solidFill>
                <a:ea typeface="+mn-lt"/>
                <a:cs typeface="+mn-lt"/>
              </a:rPr>
              <a:t> </a:t>
            </a:r>
            <a:r>
              <a:rPr lang="nl-NL" sz="2400" err="1">
                <a:solidFill>
                  <a:schemeClr val="bg1"/>
                </a:solidFill>
                <a:ea typeface="+mn-lt"/>
                <a:cs typeface="+mn-lt"/>
              </a:rPr>
              <a:t>mindset</a:t>
            </a:r>
            <a:endParaRPr lang="nl-NL" sz="2400" err="1">
              <a:solidFill>
                <a:schemeClr val="bg1"/>
              </a:solidFill>
              <a:ea typeface="Calibri"/>
              <a:cs typeface="Calibri"/>
            </a:endParaRPr>
          </a:p>
          <a:p>
            <a:pPr marL="457200" indent="-457200">
              <a:buFont typeface="Arial"/>
              <a:buChar char="•"/>
            </a:pPr>
            <a:endParaRPr lang="nl-NL" sz="3200">
              <a:solidFill>
                <a:schemeClr val="bg1"/>
              </a:solidFill>
              <a:latin typeface="Cera PRO 1"/>
              <a:ea typeface="Calibri"/>
              <a:cs typeface="Segoe UI"/>
            </a:endParaRPr>
          </a:p>
        </p:txBody>
      </p:sp>
      <p:pic>
        <p:nvPicPr>
          <p:cNvPr id="3" name="Picture 2" descr="A person standing in front of a sign&#10;&#10;AI-generated content may be incorrect.">
            <a:extLst>
              <a:ext uri="{FF2B5EF4-FFF2-40B4-BE49-F238E27FC236}">
                <a16:creationId xmlns:a16="http://schemas.microsoft.com/office/drawing/2014/main" id="{C7312D9E-7B89-BCA0-A5B9-656E7D318E7D}"/>
              </a:ext>
            </a:extLst>
          </p:cNvPr>
          <p:cNvPicPr>
            <a:picLocks noChangeAspect="1"/>
          </p:cNvPicPr>
          <p:nvPr/>
        </p:nvPicPr>
        <p:blipFill>
          <a:blip r:embed="rId5"/>
          <a:stretch>
            <a:fillRect/>
          </a:stretch>
        </p:blipFill>
        <p:spPr>
          <a:xfrm>
            <a:off x="1842906" y="2777924"/>
            <a:ext cx="2550048" cy="3457937"/>
          </a:xfrm>
          <a:prstGeom prst="rect">
            <a:avLst/>
          </a:prstGeom>
        </p:spPr>
      </p:pic>
    </p:spTree>
    <p:extLst>
      <p:ext uri="{BB962C8B-B14F-4D97-AF65-F5344CB8AC3E}">
        <p14:creationId xmlns:p14="http://schemas.microsoft.com/office/powerpoint/2010/main" val="2977800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160B4"/>
        </a:solidFill>
        <a:effectLst/>
      </p:bgPr>
    </p:bg>
    <p:spTree>
      <p:nvGrpSpPr>
        <p:cNvPr id="1" name="">
          <a:extLst>
            <a:ext uri="{FF2B5EF4-FFF2-40B4-BE49-F238E27FC236}">
              <a16:creationId xmlns:a16="http://schemas.microsoft.com/office/drawing/2014/main" id="{DCB0D244-0CF5-9F47-66E5-8CD77C9E792D}"/>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FB2CDF8B-D9EF-23A9-F0C9-D4DBC4F677CD}"/>
              </a:ext>
            </a:extLst>
          </p:cNvPr>
          <p:cNvSpPr/>
          <p:nvPr/>
        </p:nvSpPr>
        <p:spPr>
          <a:xfrm>
            <a:off x="0" y="-30480"/>
            <a:ext cx="18288000" cy="3179958"/>
          </a:xfrm>
          <a:prstGeom prst="rect">
            <a:avLst/>
          </a:prstGeom>
          <a:solidFill>
            <a:srgbClr val="F8F8F8"/>
          </a:solidFill>
        </p:spPr>
        <p:txBody>
          <a:bodyPr/>
          <a:lstStyle/>
          <a:p>
            <a:endParaRPr lang="en-NL"/>
          </a:p>
        </p:txBody>
      </p:sp>
      <p:sp>
        <p:nvSpPr>
          <p:cNvPr id="4" name="TextBox 4">
            <a:extLst>
              <a:ext uri="{FF2B5EF4-FFF2-40B4-BE49-F238E27FC236}">
                <a16:creationId xmlns:a16="http://schemas.microsoft.com/office/drawing/2014/main" id="{1F10D8CA-174E-B084-1AB1-76FE821F079A}"/>
              </a:ext>
            </a:extLst>
          </p:cNvPr>
          <p:cNvSpPr txBox="1"/>
          <p:nvPr/>
        </p:nvSpPr>
        <p:spPr>
          <a:xfrm>
            <a:off x="642490" y="1009650"/>
            <a:ext cx="14064110" cy="1154162"/>
          </a:xfrm>
          <a:prstGeom prst="rect">
            <a:avLst/>
          </a:prstGeom>
        </p:spPr>
        <p:txBody>
          <a:bodyPr wrap="square" lIns="0" tIns="0" rIns="0" bIns="0" rtlCol="0" anchor="t">
            <a:spAutoFit/>
          </a:bodyPr>
          <a:lstStyle/>
          <a:p>
            <a:pPr>
              <a:lnSpc>
                <a:spcPts val="9000"/>
              </a:lnSpc>
            </a:pPr>
            <a:r>
              <a:rPr lang="en-US" sz="7500">
                <a:solidFill>
                  <a:srgbClr val="E62328"/>
                </a:solidFill>
                <a:latin typeface="Arial"/>
                <a:cs typeface="Arial"/>
              </a:rPr>
              <a:t>Wrap up</a:t>
            </a:r>
          </a:p>
        </p:txBody>
      </p:sp>
      <p:sp>
        <p:nvSpPr>
          <p:cNvPr id="11" name="TextBox 10">
            <a:extLst>
              <a:ext uri="{FF2B5EF4-FFF2-40B4-BE49-F238E27FC236}">
                <a16:creationId xmlns:a16="http://schemas.microsoft.com/office/drawing/2014/main" id="{B3AB951B-6D03-6219-2F51-33B20BA926C0}"/>
              </a:ext>
            </a:extLst>
          </p:cNvPr>
          <p:cNvSpPr txBox="1"/>
          <p:nvPr/>
        </p:nvSpPr>
        <p:spPr>
          <a:xfrm>
            <a:off x="1631195" y="3752529"/>
            <a:ext cx="16652929"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6600">
              <a:latin typeface="Arial"/>
              <a:cs typeface="Segoe UI"/>
            </a:endParaRPr>
          </a:p>
          <a:p>
            <a:endParaRPr lang="en-US" sz="6600">
              <a:latin typeface="Arial"/>
              <a:cs typeface="Segoe UI"/>
            </a:endParaRPr>
          </a:p>
          <a:p>
            <a:r>
              <a:rPr lang="en-US" sz="6600">
                <a:latin typeface="Arial"/>
                <a:cs typeface="Segoe UI"/>
              </a:rPr>
              <a:t>​​</a:t>
            </a:r>
            <a:r>
              <a:rPr lang="en-US" sz="6600">
                <a:solidFill>
                  <a:srgbClr val="F8F8F8"/>
                </a:solidFill>
                <a:latin typeface="Arial"/>
                <a:cs typeface="Segoe UI"/>
              </a:rPr>
              <a:t>We hope you gained new insights from the workshop.</a:t>
            </a:r>
            <a:endParaRPr lang="en-US" sz="6600">
              <a:latin typeface="Arial"/>
              <a:cs typeface="Segoe UI"/>
            </a:endParaRPr>
          </a:p>
        </p:txBody>
      </p:sp>
    </p:spTree>
    <p:extLst>
      <p:ext uri="{BB962C8B-B14F-4D97-AF65-F5344CB8AC3E}">
        <p14:creationId xmlns:p14="http://schemas.microsoft.com/office/powerpoint/2010/main" val="2015336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160B4"/>
        </a:solidFill>
        <a:effectLst/>
      </p:bgPr>
    </p:bg>
    <p:spTree>
      <p:nvGrpSpPr>
        <p:cNvPr id="1" name=""/>
        <p:cNvGrpSpPr/>
        <p:nvPr/>
      </p:nvGrpSpPr>
      <p:grpSpPr>
        <a:xfrm>
          <a:off x="0" y="0"/>
          <a:ext cx="0" cy="0"/>
          <a:chOff x="0" y="0"/>
          <a:chExt cx="0" cy="0"/>
        </a:xfrm>
      </p:grpSpPr>
      <p:sp>
        <p:nvSpPr>
          <p:cNvPr id="2" name="TextBox 2"/>
          <p:cNvSpPr txBox="1"/>
          <p:nvPr/>
        </p:nvSpPr>
        <p:spPr>
          <a:xfrm>
            <a:off x="7010401" y="6597895"/>
            <a:ext cx="10248900" cy="2769989"/>
          </a:xfrm>
          <a:prstGeom prst="rect">
            <a:avLst/>
          </a:prstGeom>
        </p:spPr>
        <p:txBody>
          <a:bodyPr wrap="square" lIns="0" tIns="0" rIns="0" bIns="0" rtlCol="0" anchor="t">
            <a:spAutoFit/>
          </a:bodyPr>
          <a:lstStyle/>
          <a:p>
            <a:pPr algn="r">
              <a:lnSpc>
                <a:spcPts val="10800"/>
              </a:lnSpc>
            </a:pPr>
            <a:r>
              <a:rPr lang="en-US" sz="9000">
                <a:solidFill>
                  <a:srgbClr val="FFFFFF"/>
                </a:solidFill>
                <a:latin typeface="Arial"/>
                <a:cs typeface="Arial"/>
              </a:rPr>
              <a:t>Entrepreneurial</a:t>
            </a:r>
          </a:p>
          <a:p>
            <a:pPr algn="r">
              <a:lnSpc>
                <a:spcPts val="10800"/>
              </a:lnSpc>
            </a:pPr>
            <a:r>
              <a:rPr lang="en-US" sz="9000">
                <a:solidFill>
                  <a:srgbClr val="FFFFFF"/>
                </a:solidFill>
                <a:latin typeface="Arial"/>
                <a:cs typeface="Arial"/>
              </a:rPr>
              <a:t>Mindset</a:t>
            </a:r>
          </a:p>
        </p:txBody>
      </p:sp>
      <p:sp>
        <p:nvSpPr>
          <p:cNvPr id="9" name="AutoShape 3">
            <a:extLst>
              <a:ext uri="{FF2B5EF4-FFF2-40B4-BE49-F238E27FC236}">
                <a16:creationId xmlns:a16="http://schemas.microsoft.com/office/drawing/2014/main" id="{1E6C8B22-4275-21FB-DEA5-928E4BF2BFF8}"/>
              </a:ext>
            </a:extLst>
          </p:cNvPr>
          <p:cNvSpPr/>
          <p:nvPr/>
        </p:nvSpPr>
        <p:spPr>
          <a:xfrm>
            <a:off x="998219" y="2476500"/>
            <a:ext cx="16230600" cy="3177968"/>
          </a:xfrm>
          <a:prstGeom prst="rect">
            <a:avLst/>
          </a:prstGeom>
          <a:solidFill>
            <a:srgbClr val="0160B4"/>
          </a:solidFill>
        </p:spPr>
        <p:txBody>
          <a:bodyPr lIns="91440" tIns="45720" rIns="91440" bIns="45720" anchor="t"/>
          <a:lstStyle/>
          <a:p>
            <a:r>
              <a:rPr lang="nl-NL" sz="9600" b="1" err="1">
                <a:solidFill>
                  <a:schemeClr val="bg1"/>
                </a:solidFill>
                <a:latin typeface="Arial"/>
                <a:cs typeface="Arial"/>
              </a:rPr>
              <a:t>Thanks</a:t>
            </a:r>
            <a:r>
              <a:rPr lang="nl-NL" sz="9600" b="1">
                <a:solidFill>
                  <a:schemeClr val="bg1"/>
                </a:solidFill>
                <a:latin typeface="Arial"/>
                <a:cs typeface="Arial"/>
              </a:rPr>
              <a:t>!</a:t>
            </a:r>
          </a:p>
        </p:txBody>
      </p:sp>
      <p:sp>
        <p:nvSpPr>
          <p:cNvPr id="10" name="Freeform 4">
            <a:extLst>
              <a:ext uri="{FF2B5EF4-FFF2-40B4-BE49-F238E27FC236}">
                <a16:creationId xmlns:a16="http://schemas.microsoft.com/office/drawing/2014/main" id="{76B5BA33-7B7B-A69D-2249-C0D3442FAF12}"/>
              </a:ext>
            </a:extLst>
          </p:cNvPr>
          <p:cNvSpPr/>
          <p:nvPr/>
        </p:nvSpPr>
        <p:spPr>
          <a:xfrm>
            <a:off x="-811858" y="5524500"/>
            <a:ext cx="7822259" cy="5532219"/>
          </a:xfrm>
          <a:custGeom>
            <a:avLst/>
            <a:gdLst/>
            <a:ahLst/>
            <a:cxnLst/>
            <a:rect l="l" t="t" r="r" b="b"/>
            <a:pathLst>
              <a:path w="7822259" h="5532219">
                <a:moveTo>
                  <a:pt x="0" y="0"/>
                </a:moveTo>
                <a:lnTo>
                  <a:pt x="7822259" y="0"/>
                </a:lnTo>
                <a:lnTo>
                  <a:pt x="7822259" y="5532220"/>
                </a:lnTo>
                <a:lnTo>
                  <a:pt x="0" y="5532220"/>
                </a:lnTo>
                <a:lnTo>
                  <a:pt x="0" y="0"/>
                </a:lnTo>
                <a:close/>
              </a:path>
            </a:pathLst>
          </a:custGeom>
          <a:blipFill>
            <a:blip r:embed="rId2"/>
            <a:stretch>
              <a:fillRect/>
            </a:stretch>
          </a:blipFill>
        </p:spPr>
        <p:txBody>
          <a:bodyPr/>
          <a:lstStyle/>
          <a:p>
            <a:endParaRPr lang="en-NL"/>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65DA9"/>
        </a:solidFill>
        <a:effectLst/>
      </p:bgPr>
    </p:bg>
    <p:spTree>
      <p:nvGrpSpPr>
        <p:cNvPr id="1" name="">
          <a:extLst>
            <a:ext uri="{FF2B5EF4-FFF2-40B4-BE49-F238E27FC236}">
              <a16:creationId xmlns:a16="http://schemas.microsoft.com/office/drawing/2014/main" id="{21140006-42B7-8D69-8CC3-F4989CD075DB}"/>
            </a:ext>
          </a:extLst>
        </p:cNvPr>
        <p:cNvGrpSpPr/>
        <p:nvPr/>
      </p:nvGrpSpPr>
      <p:grpSpPr>
        <a:xfrm>
          <a:off x="0" y="0"/>
          <a:ext cx="0" cy="0"/>
          <a:chOff x="0" y="0"/>
          <a:chExt cx="0" cy="0"/>
        </a:xfrm>
      </p:grpSpPr>
      <p:sp>
        <p:nvSpPr>
          <p:cNvPr id="5" name="Freeform 5">
            <a:extLst>
              <a:ext uri="{FF2B5EF4-FFF2-40B4-BE49-F238E27FC236}">
                <a16:creationId xmlns:a16="http://schemas.microsoft.com/office/drawing/2014/main" id="{B4CECB44-76AC-F098-2F4D-101F0F152715}"/>
              </a:ext>
            </a:extLst>
          </p:cNvPr>
          <p:cNvSpPr/>
          <p:nvPr/>
        </p:nvSpPr>
        <p:spPr>
          <a:xfrm>
            <a:off x="479140" y="7835563"/>
            <a:ext cx="3922603" cy="1496361"/>
          </a:xfrm>
          <a:custGeom>
            <a:avLst/>
            <a:gdLst/>
            <a:ahLst/>
            <a:cxnLst/>
            <a:rect l="l" t="t" r="r" b="b"/>
            <a:pathLst>
              <a:path w="3922603" h="1496361">
                <a:moveTo>
                  <a:pt x="0" y="0"/>
                </a:moveTo>
                <a:lnTo>
                  <a:pt x="3922602" y="0"/>
                </a:lnTo>
                <a:lnTo>
                  <a:pt x="3922602" y="1496360"/>
                </a:lnTo>
                <a:lnTo>
                  <a:pt x="0" y="1496360"/>
                </a:lnTo>
                <a:lnTo>
                  <a:pt x="0" y="0"/>
                </a:lnTo>
                <a:close/>
              </a:path>
            </a:pathLst>
          </a:custGeom>
          <a:blipFill>
            <a:blip r:embed="rId2"/>
            <a:stretch>
              <a:fillRect/>
            </a:stretch>
          </a:blipFill>
        </p:spPr>
        <p:txBody>
          <a:bodyPr/>
          <a:lstStyle/>
          <a:p>
            <a:endParaRPr lang="fi-FI"/>
          </a:p>
        </p:txBody>
      </p:sp>
      <p:sp>
        <p:nvSpPr>
          <p:cNvPr id="6" name="TextBox 6">
            <a:extLst>
              <a:ext uri="{FF2B5EF4-FFF2-40B4-BE49-F238E27FC236}">
                <a16:creationId xmlns:a16="http://schemas.microsoft.com/office/drawing/2014/main" id="{24622006-DE44-C8F4-8216-0AC3BF8D0DDA}"/>
              </a:ext>
            </a:extLst>
          </p:cNvPr>
          <p:cNvSpPr txBox="1"/>
          <p:nvPr/>
        </p:nvSpPr>
        <p:spPr>
          <a:xfrm>
            <a:off x="1882541" y="1214175"/>
            <a:ext cx="14335804" cy="796628"/>
          </a:xfrm>
          <a:prstGeom prst="rect">
            <a:avLst/>
          </a:prstGeom>
        </p:spPr>
        <p:txBody>
          <a:bodyPr wrap="square" lIns="0" tIns="0" rIns="0" bIns="0" rtlCol="0" anchor="t">
            <a:spAutoFit/>
          </a:bodyPr>
          <a:lstStyle/>
          <a:p>
            <a:pPr>
              <a:lnSpc>
                <a:spcPts val="6719"/>
              </a:lnSpc>
            </a:pPr>
            <a:r>
              <a:rPr lang="nl-NL" sz="4400" b="1" err="1">
                <a:solidFill>
                  <a:schemeClr val="bg1"/>
                </a:solidFill>
                <a:latin typeface="Cera PRO 1"/>
                <a:sym typeface="Cera PRO 2"/>
              </a:rPr>
              <a:t>About</a:t>
            </a:r>
            <a:r>
              <a:rPr lang="nl-NL" sz="4400" b="1">
                <a:solidFill>
                  <a:schemeClr val="bg1"/>
                </a:solidFill>
                <a:latin typeface="Cera PRO 1"/>
                <a:sym typeface="Cera PRO 2"/>
              </a:rPr>
              <a:t> </a:t>
            </a:r>
            <a:r>
              <a:rPr lang="nl-NL" sz="4400" b="1" err="1">
                <a:solidFill>
                  <a:schemeClr val="bg1"/>
                </a:solidFill>
                <a:latin typeface="Cera PRO 1"/>
                <a:sym typeface="Cera PRO 2"/>
              </a:rPr>
              <a:t>us</a:t>
            </a:r>
            <a:endParaRPr lang="en-US" err="1">
              <a:solidFill>
                <a:schemeClr val="bg1"/>
              </a:solidFill>
            </a:endParaRPr>
          </a:p>
        </p:txBody>
      </p:sp>
      <p:sp>
        <p:nvSpPr>
          <p:cNvPr id="8" name="Freeform 8">
            <a:extLst>
              <a:ext uri="{FF2B5EF4-FFF2-40B4-BE49-F238E27FC236}">
                <a16:creationId xmlns:a16="http://schemas.microsoft.com/office/drawing/2014/main" id="{29B5C0D3-B42C-DDC5-DC34-D8EE901FDBA1}"/>
              </a:ext>
            </a:extLst>
          </p:cNvPr>
          <p:cNvSpPr/>
          <p:nvPr/>
        </p:nvSpPr>
        <p:spPr>
          <a:xfrm>
            <a:off x="2711292" y="5612526"/>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alphaModFix amt="53000"/>
            </a:blip>
            <a:stretch>
              <a:fillRect/>
            </a:stretch>
          </a:blipFill>
        </p:spPr>
        <p:txBody>
          <a:bodyPr/>
          <a:lstStyle/>
          <a:p>
            <a:endParaRPr lang="fi-FI"/>
          </a:p>
        </p:txBody>
      </p:sp>
      <p:sp>
        <p:nvSpPr>
          <p:cNvPr id="9" name="TextBox 8">
            <a:extLst>
              <a:ext uri="{FF2B5EF4-FFF2-40B4-BE49-F238E27FC236}">
                <a16:creationId xmlns:a16="http://schemas.microsoft.com/office/drawing/2014/main" id="{8032C5FB-8881-0102-8C8E-1BFBC21A478C}"/>
              </a:ext>
            </a:extLst>
          </p:cNvPr>
          <p:cNvSpPr txBox="1"/>
          <p:nvPr/>
        </p:nvSpPr>
        <p:spPr>
          <a:xfrm>
            <a:off x="5404571" y="2913524"/>
            <a:ext cx="9885585"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nl-NL" sz="3200">
              <a:solidFill>
                <a:schemeClr val="bg1"/>
              </a:solidFill>
              <a:latin typeface="Cera PRO 1"/>
              <a:cs typeface="Segoe UI"/>
            </a:endParaRPr>
          </a:p>
          <a:p>
            <a:pPr marL="457200" indent="-457200">
              <a:buFont typeface="Arial"/>
              <a:buChar char="•"/>
            </a:pPr>
            <a:r>
              <a:rPr lang="nl-NL" sz="3200">
                <a:solidFill>
                  <a:schemeClr val="bg1"/>
                </a:solidFill>
                <a:latin typeface="Cera PRO 1"/>
                <a:cs typeface="Segoe UI"/>
              </a:rPr>
              <a:t>Chantal </a:t>
            </a:r>
            <a:r>
              <a:rPr lang="nl-NL" sz="3200" err="1">
                <a:solidFill>
                  <a:schemeClr val="bg1"/>
                </a:solidFill>
                <a:latin typeface="Cera PRO 1"/>
                <a:cs typeface="Segoe UI"/>
              </a:rPr>
              <a:t>Stegink</a:t>
            </a:r>
            <a:r>
              <a:rPr lang="nl-NL" sz="3200">
                <a:solidFill>
                  <a:schemeClr val="bg1"/>
                </a:solidFill>
                <a:latin typeface="Cera PRO 1"/>
                <a:cs typeface="Segoe UI"/>
              </a:rPr>
              <a:t>, Community Coach &amp; </a:t>
            </a:r>
            <a:r>
              <a:rPr lang="nl-NL" sz="3200" err="1">
                <a:solidFill>
                  <a:schemeClr val="bg1"/>
                </a:solidFill>
                <a:latin typeface="Cera PRO 1"/>
                <a:cs typeface="Segoe UI"/>
              </a:rPr>
              <a:t>Enterpreneur</a:t>
            </a:r>
            <a:r>
              <a:rPr lang="nl-NL" sz="3200">
                <a:solidFill>
                  <a:schemeClr val="bg1"/>
                </a:solidFill>
                <a:latin typeface="Cera PRO 1"/>
                <a:cs typeface="Segoe UI"/>
              </a:rPr>
              <a:t> &amp; Senior </a:t>
            </a:r>
            <a:r>
              <a:rPr lang="nl-NL" sz="3200" err="1">
                <a:solidFill>
                  <a:schemeClr val="bg1"/>
                </a:solidFill>
                <a:latin typeface="Cera PRO 1"/>
                <a:cs typeface="Segoe UI"/>
              </a:rPr>
              <a:t>Lecturer</a:t>
            </a:r>
            <a:r>
              <a:rPr lang="nl-NL" sz="3200">
                <a:solidFill>
                  <a:schemeClr val="bg1"/>
                </a:solidFill>
                <a:latin typeface="Cera PRO 1"/>
                <a:cs typeface="Segoe UI"/>
              </a:rPr>
              <a:t> (DISC - </a:t>
            </a:r>
            <a:r>
              <a:rPr lang="nl-NL" sz="3200" err="1">
                <a:solidFill>
                  <a:schemeClr val="bg1"/>
                </a:solidFill>
                <a:latin typeface="Cera PRO 1"/>
                <a:cs typeface="Segoe UI"/>
              </a:rPr>
              <a:t>certified</a:t>
            </a:r>
            <a:r>
              <a:rPr lang="nl-NL" sz="3200">
                <a:solidFill>
                  <a:schemeClr val="bg1"/>
                </a:solidFill>
                <a:latin typeface="Cera PRO 1"/>
                <a:cs typeface="Segoe UI"/>
              </a:rPr>
              <a:t>)</a:t>
            </a:r>
          </a:p>
          <a:p>
            <a:pPr marL="457200" indent="-457200">
              <a:buFont typeface="Arial"/>
              <a:buChar char="•"/>
            </a:pPr>
            <a:endParaRPr lang="nl-NL" sz="3200">
              <a:solidFill>
                <a:schemeClr val="bg1"/>
              </a:solidFill>
              <a:latin typeface="Cera PRO 1"/>
              <a:ea typeface="Calibri"/>
              <a:cs typeface="Segoe UI"/>
            </a:endParaRPr>
          </a:p>
        </p:txBody>
      </p:sp>
      <p:pic>
        <p:nvPicPr>
          <p:cNvPr id="3" name="Picture 2" descr="A person standing in a room&#10;&#10;AI-generated content may be incorrect.">
            <a:extLst>
              <a:ext uri="{FF2B5EF4-FFF2-40B4-BE49-F238E27FC236}">
                <a16:creationId xmlns:a16="http://schemas.microsoft.com/office/drawing/2014/main" id="{FFADE79A-2229-654C-E681-77CB6535E1C5}"/>
              </a:ext>
            </a:extLst>
          </p:cNvPr>
          <p:cNvPicPr>
            <a:picLocks noChangeAspect="1"/>
          </p:cNvPicPr>
          <p:nvPr/>
        </p:nvPicPr>
        <p:blipFill>
          <a:blip r:embed="rId4"/>
          <a:stretch>
            <a:fillRect/>
          </a:stretch>
        </p:blipFill>
        <p:spPr>
          <a:xfrm>
            <a:off x="1829584" y="2802279"/>
            <a:ext cx="2562225" cy="3467100"/>
          </a:xfrm>
          <a:prstGeom prst="rect">
            <a:avLst/>
          </a:prstGeom>
        </p:spPr>
      </p:pic>
    </p:spTree>
    <p:extLst>
      <p:ext uri="{BB962C8B-B14F-4D97-AF65-F5344CB8AC3E}">
        <p14:creationId xmlns:p14="http://schemas.microsoft.com/office/powerpoint/2010/main" val="3815597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65DA9"/>
        </a:solidFill>
        <a:effectLst/>
      </p:bgPr>
    </p:bg>
    <p:spTree>
      <p:nvGrpSpPr>
        <p:cNvPr id="1" name=""/>
        <p:cNvGrpSpPr/>
        <p:nvPr/>
      </p:nvGrpSpPr>
      <p:grpSpPr>
        <a:xfrm>
          <a:off x="0" y="0"/>
          <a:ext cx="0" cy="0"/>
          <a:chOff x="0" y="0"/>
          <a:chExt cx="0" cy="0"/>
        </a:xfrm>
      </p:grpSpPr>
      <p:sp>
        <p:nvSpPr>
          <p:cNvPr id="5" name="Freeform 5"/>
          <p:cNvSpPr/>
          <p:nvPr/>
        </p:nvSpPr>
        <p:spPr>
          <a:xfrm>
            <a:off x="479140" y="7835563"/>
            <a:ext cx="3922603" cy="1496361"/>
          </a:xfrm>
          <a:custGeom>
            <a:avLst/>
            <a:gdLst/>
            <a:ahLst/>
            <a:cxnLst/>
            <a:rect l="l" t="t" r="r" b="b"/>
            <a:pathLst>
              <a:path w="3922603" h="1496361">
                <a:moveTo>
                  <a:pt x="0" y="0"/>
                </a:moveTo>
                <a:lnTo>
                  <a:pt x="3922602" y="0"/>
                </a:lnTo>
                <a:lnTo>
                  <a:pt x="3922602" y="1496360"/>
                </a:lnTo>
                <a:lnTo>
                  <a:pt x="0" y="1496360"/>
                </a:lnTo>
                <a:lnTo>
                  <a:pt x="0" y="0"/>
                </a:lnTo>
                <a:close/>
              </a:path>
            </a:pathLst>
          </a:custGeom>
          <a:blipFill>
            <a:blip r:embed="rId2"/>
            <a:stretch>
              <a:fillRect/>
            </a:stretch>
          </a:blipFill>
        </p:spPr>
        <p:txBody>
          <a:bodyPr/>
          <a:lstStyle/>
          <a:p>
            <a:endParaRPr lang="fi-FI"/>
          </a:p>
        </p:txBody>
      </p:sp>
      <p:sp>
        <p:nvSpPr>
          <p:cNvPr id="6" name="TextBox 6"/>
          <p:cNvSpPr txBox="1"/>
          <p:nvPr/>
        </p:nvSpPr>
        <p:spPr>
          <a:xfrm>
            <a:off x="1882541" y="1214175"/>
            <a:ext cx="14335804" cy="796628"/>
          </a:xfrm>
          <a:prstGeom prst="rect">
            <a:avLst/>
          </a:prstGeom>
        </p:spPr>
        <p:txBody>
          <a:bodyPr wrap="square" lIns="0" tIns="0" rIns="0" bIns="0" rtlCol="0" anchor="t">
            <a:spAutoFit/>
          </a:bodyPr>
          <a:lstStyle/>
          <a:p>
            <a:pPr>
              <a:lnSpc>
                <a:spcPts val="6719"/>
              </a:lnSpc>
            </a:pPr>
            <a:r>
              <a:rPr lang="nl-NL" sz="4400" b="1" err="1">
                <a:solidFill>
                  <a:schemeClr val="bg1"/>
                </a:solidFill>
                <a:latin typeface="Cera PRO 1"/>
                <a:sym typeface="Cera PRO 2"/>
              </a:rPr>
              <a:t>About</a:t>
            </a:r>
            <a:r>
              <a:rPr lang="nl-NL" sz="4400" b="1">
                <a:solidFill>
                  <a:schemeClr val="bg1"/>
                </a:solidFill>
                <a:latin typeface="Cera PRO 1"/>
                <a:sym typeface="Cera PRO 2"/>
              </a:rPr>
              <a:t> </a:t>
            </a:r>
            <a:r>
              <a:rPr lang="nl-NL" sz="4400" b="1" err="1">
                <a:solidFill>
                  <a:schemeClr val="bg1"/>
                </a:solidFill>
                <a:latin typeface="Cera PRO 1"/>
                <a:sym typeface="Cera PRO 2"/>
              </a:rPr>
              <a:t>the</a:t>
            </a:r>
            <a:r>
              <a:rPr lang="nl-NL" sz="4400" b="1">
                <a:solidFill>
                  <a:schemeClr val="bg1"/>
                </a:solidFill>
                <a:latin typeface="Cera PRO 1"/>
                <a:sym typeface="Cera PRO 2"/>
              </a:rPr>
              <a:t> CFE?</a:t>
            </a:r>
            <a:endParaRPr lang="en-US" b="1">
              <a:solidFill>
                <a:schemeClr val="bg1"/>
              </a:solidFill>
            </a:endParaRPr>
          </a:p>
        </p:txBody>
      </p:sp>
      <p:sp>
        <p:nvSpPr>
          <p:cNvPr id="8" name="Freeform 8"/>
          <p:cNvSpPr/>
          <p:nvPr/>
        </p:nvSpPr>
        <p:spPr>
          <a:xfrm>
            <a:off x="-486731" y="199081"/>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alphaModFix amt="53000"/>
            </a:blip>
            <a:stretch>
              <a:fillRect/>
            </a:stretch>
          </a:blipFill>
        </p:spPr>
        <p:txBody>
          <a:bodyPr/>
          <a:lstStyle/>
          <a:p>
            <a:endParaRPr lang="fi-FI"/>
          </a:p>
        </p:txBody>
      </p:sp>
      <p:sp>
        <p:nvSpPr>
          <p:cNvPr id="9" name="TextBox 8">
            <a:extLst>
              <a:ext uri="{FF2B5EF4-FFF2-40B4-BE49-F238E27FC236}">
                <a16:creationId xmlns:a16="http://schemas.microsoft.com/office/drawing/2014/main" id="{036DC5EF-5578-62D6-7654-B1BF3D639D11}"/>
              </a:ext>
            </a:extLst>
          </p:cNvPr>
          <p:cNvSpPr txBox="1"/>
          <p:nvPr/>
        </p:nvSpPr>
        <p:spPr>
          <a:xfrm>
            <a:off x="4406450" y="2343786"/>
            <a:ext cx="12737360" cy="70173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sz="3600">
                <a:solidFill>
                  <a:srgbClr val="FFFFFF"/>
                </a:solidFill>
                <a:latin typeface="Cera PRO 1"/>
                <a:cs typeface="Arial"/>
              </a:rPr>
              <a:t>The Center </a:t>
            </a:r>
            <a:r>
              <a:rPr lang="nl-NL" sz="3600" err="1">
                <a:solidFill>
                  <a:srgbClr val="FFFFFF"/>
                </a:solidFill>
                <a:latin typeface="Cera PRO 1"/>
                <a:cs typeface="Arial"/>
              </a:rPr>
              <a:t>for</a:t>
            </a:r>
            <a:r>
              <a:rPr lang="nl-NL" sz="3600">
                <a:solidFill>
                  <a:srgbClr val="FFFFFF"/>
                </a:solidFill>
                <a:latin typeface="Cera PRO 1"/>
                <a:cs typeface="Arial"/>
              </a:rPr>
              <a:t> </a:t>
            </a:r>
            <a:r>
              <a:rPr lang="nl-NL" sz="3600" err="1">
                <a:solidFill>
                  <a:srgbClr val="FFFFFF"/>
                </a:solidFill>
                <a:latin typeface="Cera PRO 1"/>
                <a:cs typeface="Arial"/>
              </a:rPr>
              <a:t>Entrepreneurship</a:t>
            </a:r>
            <a:r>
              <a:rPr lang="nl-NL" sz="3600">
                <a:solidFill>
                  <a:srgbClr val="FFFFFF"/>
                </a:solidFill>
                <a:latin typeface="Cera PRO 1"/>
                <a:cs typeface="Arial"/>
              </a:rPr>
              <a:t> is </a:t>
            </a:r>
            <a:r>
              <a:rPr lang="nl-NL" sz="3600" err="1">
                <a:solidFill>
                  <a:srgbClr val="FFFFFF"/>
                </a:solidFill>
                <a:latin typeface="Cera PRO 1"/>
                <a:cs typeface="Arial"/>
              </a:rPr>
              <a:t>the</a:t>
            </a:r>
            <a:r>
              <a:rPr lang="nl-NL" sz="3600">
                <a:solidFill>
                  <a:srgbClr val="FFFFFF"/>
                </a:solidFill>
                <a:latin typeface="Cera PRO 1"/>
                <a:cs typeface="Arial"/>
              </a:rPr>
              <a:t> community </a:t>
            </a:r>
            <a:r>
              <a:rPr lang="nl-NL" sz="3600" err="1">
                <a:solidFill>
                  <a:srgbClr val="FFFFFF"/>
                </a:solidFill>
                <a:latin typeface="Cera PRO 1"/>
                <a:cs typeface="Arial"/>
              </a:rPr>
              <a:t>for</a:t>
            </a:r>
            <a:r>
              <a:rPr lang="nl-NL" sz="3600">
                <a:solidFill>
                  <a:srgbClr val="FFFFFF"/>
                </a:solidFill>
                <a:latin typeface="Cera PRO 1"/>
                <a:cs typeface="Arial"/>
              </a:rPr>
              <a:t> </a:t>
            </a:r>
            <a:r>
              <a:rPr lang="nl-NL" sz="3600" err="1">
                <a:solidFill>
                  <a:srgbClr val="FFFFFF"/>
                </a:solidFill>
                <a:latin typeface="Cera PRO 1"/>
                <a:cs typeface="Arial"/>
              </a:rPr>
              <a:t>and</a:t>
            </a:r>
            <a:r>
              <a:rPr lang="nl-NL" sz="3600">
                <a:solidFill>
                  <a:srgbClr val="FFFFFF"/>
                </a:solidFill>
                <a:latin typeface="Cera PRO 1"/>
                <a:cs typeface="Arial"/>
              </a:rPr>
              <a:t> </a:t>
            </a:r>
            <a:r>
              <a:rPr lang="nl-NL" sz="3600" err="1">
                <a:solidFill>
                  <a:srgbClr val="FFFFFF"/>
                </a:solidFill>
                <a:latin typeface="Cera PRO 1"/>
                <a:cs typeface="Arial"/>
              </a:rPr>
              <a:t>by</a:t>
            </a:r>
            <a:r>
              <a:rPr lang="nl-NL" sz="3600">
                <a:solidFill>
                  <a:srgbClr val="FFFFFF"/>
                </a:solidFill>
                <a:latin typeface="Cera PRO 1"/>
                <a:cs typeface="Arial"/>
              </a:rPr>
              <a:t> </a:t>
            </a:r>
            <a:r>
              <a:rPr lang="nl-NL" sz="3600" err="1">
                <a:solidFill>
                  <a:srgbClr val="FFFFFF"/>
                </a:solidFill>
                <a:latin typeface="Cera PRO 1"/>
                <a:cs typeface="Arial"/>
              </a:rPr>
              <a:t>enterprising</a:t>
            </a:r>
            <a:r>
              <a:rPr lang="nl-NL" sz="3600">
                <a:solidFill>
                  <a:srgbClr val="FFFFFF"/>
                </a:solidFill>
                <a:latin typeface="Cera PRO 1"/>
                <a:cs typeface="Arial"/>
              </a:rPr>
              <a:t> </a:t>
            </a:r>
            <a:r>
              <a:rPr lang="nl-NL" sz="3600" err="1">
                <a:solidFill>
                  <a:srgbClr val="FFFFFF"/>
                </a:solidFill>
                <a:latin typeface="Cera PRO 1"/>
                <a:cs typeface="Arial"/>
              </a:rPr>
              <a:t>students</a:t>
            </a:r>
            <a:r>
              <a:rPr lang="nl-NL" sz="3600">
                <a:solidFill>
                  <a:srgbClr val="FFFFFF"/>
                </a:solidFill>
                <a:latin typeface="Cera PRO 1"/>
                <a:cs typeface="Arial"/>
              </a:rPr>
              <a:t> </a:t>
            </a:r>
            <a:r>
              <a:rPr lang="nl-NL" sz="3600" err="1">
                <a:solidFill>
                  <a:srgbClr val="FFFFFF"/>
                </a:solidFill>
                <a:latin typeface="Cera PRO 1"/>
                <a:cs typeface="Arial"/>
              </a:rPr>
              <a:t>who</a:t>
            </a:r>
            <a:r>
              <a:rPr lang="nl-NL" sz="3600">
                <a:solidFill>
                  <a:srgbClr val="FFFFFF"/>
                </a:solidFill>
                <a:latin typeface="Cera PRO 1"/>
                <a:cs typeface="Arial"/>
              </a:rPr>
              <a:t> have </a:t>
            </a:r>
            <a:r>
              <a:rPr lang="nl-NL" sz="3600" err="1">
                <a:solidFill>
                  <a:srgbClr val="FFFFFF"/>
                </a:solidFill>
                <a:latin typeface="Cera PRO 1"/>
                <a:cs typeface="Arial"/>
              </a:rPr>
              <a:t>the</a:t>
            </a:r>
            <a:r>
              <a:rPr lang="nl-NL" sz="3600">
                <a:solidFill>
                  <a:srgbClr val="FFFFFF"/>
                </a:solidFill>
                <a:latin typeface="Cera PRO 1"/>
                <a:cs typeface="Arial"/>
              </a:rPr>
              <a:t> courage </a:t>
            </a:r>
            <a:r>
              <a:rPr lang="nl-NL" sz="3600" err="1">
                <a:solidFill>
                  <a:srgbClr val="FFFFFF"/>
                </a:solidFill>
                <a:latin typeface="Cera PRO 1"/>
                <a:cs typeface="Arial"/>
              </a:rPr>
              <a:t>to</a:t>
            </a:r>
            <a:r>
              <a:rPr lang="nl-NL" sz="3600">
                <a:solidFill>
                  <a:srgbClr val="FFFFFF"/>
                </a:solidFill>
                <a:latin typeface="Cera PRO 1"/>
                <a:cs typeface="Arial"/>
              </a:rPr>
              <a:t> start </a:t>
            </a:r>
            <a:r>
              <a:rPr lang="nl-NL" sz="3600" err="1">
                <a:solidFill>
                  <a:srgbClr val="FFFFFF"/>
                </a:solidFill>
                <a:latin typeface="Cera PRO 1"/>
                <a:cs typeface="Arial"/>
              </a:rPr>
              <a:t>their</a:t>
            </a:r>
            <a:r>
              <a:rPr lang="nl-NL" sz="3600">
                <a:solidFill>
                  <a:srgbClr val="FFFFFF"/>
                </a:solidFill>
                <a:latin typeface="Cera PRO 1"/>
                <a:cs typeface="Arial"/>
              </a:rPr>
              <a:t> </a:t>
            </a:r>
            <a:r>
              <a:rPr lang="nl-NL" sz="3600" err="1">
                <a:solidFill>
                  <a:srgbClr val="FFFFFF"/>
                </a:solidFill>
                <a:latin typeface="Cera PRO 1"/>
                <a:cs typeface="Arial"/>
              </a:rPr>
              <a:t>own</a:t>
            </a:r>
            <a:r>
              <a:rPr lang="nl-NL" sz="3600">
                <a:solidFill>
                  <a:srgbClr val="FFFFFF"/>
                </a:solidFill>
                <a:latin typeface="Cera PRO 1"/>
                <a:cs typeface="Arial"/>
              </a:rPr>
              <a:t> business.</a:t>
            </a:r>
            <a:endParaRPr lang="en-US">
              <a:latin typeface="Cera PRO 1"/>
              <a:cs typeface="Arial"/>
            </a:endParaRPr>
          </a:p>
          <a:p>
            <a:endParaRPr lang="nl-NL" sz="4400" b="1">
              <a:solidFill>
                <a:schemeClr val="bg1"/>
              </a:solidFill>
              <a:latin typeface="Cera PRO 1"/>
              <a:cs typeface="Segoe UI"/>
            </a:endParaRPr>
          </a:p>
          <a:p>
            <a:r>
              <a:rPr lang="nl-NL" sz="2800" b="1">
                <a:solidFill>
                  <a:srgbClr val="FFFFFF"/>
                </a:solidFill>
                <a:latin typeface="Cera PRO 1"/>
                <a:cs typeface="Segoe UI"/>
              </a:rPr>
              <a:t>The benefits of </a:t>
            </a:r>
            <a:r>
              <a:rPr lang="nl-NL" sz="2800" b="1" err="1">
                <a:solidFill>
                  <a:srgbClr val="FFFFFF"/>
                </a:solidFill>
                <a:latin typeface="Cera PRO 1"/>
                <a:cs typeface="Segoe UI"/>
              </a:rPr>
              <a:t>the</a:t>
            </a:r>
            <a:r>
              <a:rPr lang="nl-NL" sz="2800" b="1">
                <a:solidFill>
                  <a:srgbClr val="FFFFFF"/>
                </a:solidFill>
                <a:latin typeface="Cera PRO 1"/>
                <a:cs typeface="Segoe UI"/>
              </a:rPr>
              <a:t> </a:t>
            </a:r>
            <a:r>
              <a:rPr lang="nl-NL" sz="2800" b="1" err="1">
                <a:solidFill>
                  <a:srgbClr val="FFFFFF"/>
                </a:solidFill>
                <a:latin typeface="Cera PRO 1"/>
                <a:cs typeface="Segoe UI"/>
              </a:rPr>
              <a:t>CfE</a:t>
            </a:r>
            <a:r>
              <a:rPr lang="nl-NL" sz="2800" b="1">
                <a:solidFill>
                  <a:srgbClr val="FFFFFF"/>
                </a:solidFill>
                <a:latin typeface="Cera PRO 1"/>
                <a:cs typeface="Segoe UI"/>
              </a:rPr>
              <a:t>?</a:t>
            </a:r>
            <a:endParaRPr lang="nl-NL" sz="2400">
              <a:solidFill>
                <a:srgbClr val="000000"/>
              </a:solidFill>
              <a:latin typeface="Cera PRO 1"/>
              <a:ea typeface="Calibri"/>
              <a:cs typeface="Calibri"/>
            </a:endParaRPr>
          </a:p>
          <a:p>
            <a:pPr marL="457200" indent="-457200">
              <a:buFont typeface="Wingdings"/>
              <a:buChar char="ü"/>
            </a:pPr>
            <a:endParaRPr lang="nl-NL" sz="2800" b="1">
              <a:solidFill>
                <a:srgbClr val="FFFFFF"/>
              </a:solidFill>
              <a:latin typeface="Cera PRO 1"/>
              <a:cs typeface="Segoe UI"/>
            </a:endParaRPr>
          </a:p>
          <a:p>
            <a:pPr marL="457200" indent="-457200">
              <a:buFont typeface="Wingdings"/>
              <a:buChar char="ü"/>
            </a:pPr>
            <a:r>
              <a:rPr lang="nl-NL" sz="2400" err="1">
                <a:solidFill>
                  <a:srgbClr val="FFFFFF"/>
                </a:solidFill>
                <a:latin typeface="Cera PRO 1"/>
                <a:cs typeface="Segoe UI"/>
              </a:rPr>
              <a:t>You</a:t>
            </a:r>
            <a:r>
              <a:rPr lang="nl-NL" sz="2400">
                <a:solidFill>
                  <a:srgbClr val="FFFFFF"/>
                </a:solidFill>
                <a:latin typeface="Cera PRO 1"/>
                <a:cs typeface="Segoe UI"/>
              </a:rPr>
              <a:t> </a:t>
            </a:r>
            <a:r>
              <a:rPr lang="nl-NL" sz="2400" err="1">
                <a:solidFill>
                  <a:srgbClr val="FFFFFF"/>
                </a:solidFill>
                <a:latin typeface="Cera PRO 1"/>
                <a:cs typeface="Segoe UI"/>
              </a:rPr>
              <a:t>can</a:t>
            </a:r>
            <a:r>
              <a:rPr lang="nl-NL" sz="2400">
                <a:solidFill>
                  <a:srgbClr val="FFFFFF"/>
                </a:solidFill>
                <a:latin typeface="Cera PRO 1"/>
                <a:cs typeface="Segoe UI"/>
              </a:rPr>
              <a:t> </a:t>
            </a:r>
            <a:r>
              <a:rPr lang="nl-NL" sz="2400" err="1">
                <a:solidFill>
                  <a:srgbClr val="FFFFFF"/>
                </a:solidFill>
                <a:latin typeface="Cera PRO 1"/>
                <a:cs typeface="Segoe UI"/>
              </a:rPr>
              <a:t>participate</a:t>
            </a:r>
            <a:r>
              <a:rPr lang="nl-NL" sz="2400">
                <a:solidFill>
                  <a:srgbClr val="FFFFFF"/>
                </a:solidFill>
                <a:latin typeface="Cera PRO 1"/>
                <a:cs typeface="Segoe UI"/>
              </a:rPr>
              <a:t> in </a:t>
            </a:r>
            <a:r>
              <a:rPr lang="nl-NL" sz="2400" err="1">
                <a:solidFill>
                  <a:srgbClr val="FFFFFF"/>
                </a:solidFill>
                <a:latin typeface="Cera PRO 1"/>
                <a:cs typeface="Segoe UI"/>
              </a:rPr>
              <a:t>the</a:t>
            </a:r>
            <a:r>
              <a:rPr lang="nl-NL" sz="2400">
                <a:solidFill>
                  <a:srgbClr val="FFFFFF"/>
                </a:solidFill>
                <a:latin typeface="Cera PRO 1"/>
                <a:cs typeface="Segoe UI"/>
              </a:rPr>
              <a:t> Kick-start </a:t>
            </a:r>
            <a:r>
              <a:rPr lang="nl-NL" sz="2400" err="1">
                <a:solidFill>
                  <a:srgbClr val="FFFFFF"/>
                </a:solidFill>
                <a:latin typeface="Cera PRO 1"/>
                <a:cs typeface="Segoe UI"/>
              </a:rPr>
              <a:t>trail</a:t>
            </a:r>
            <a:r>
              <a:rPr lang="nl-NL" sz="2400">
                <a:solidFill>
                  <a:srgbClr val="FFFFFF"/>
                </a:solidFill>
                <a:latin typeface="Cera PRO 1"/>
                <a:cs typeface="Segoe UI"/>
              </a:rPr>
              <a:t> – HAF.</a:t>
            </a:r>
            <a:endParaRPr lang="nl-NL" sz="2400">
              <a:solidFill>
                <a:srgbClr val="000000"/>
              </a:solidFill>
              <a:latin typeface="Cera PRO 1"/>
              <a:ea typeface="Calibri"/>
              <a:cs typeface="Calibri"/>
            </a:endParaRPr>
          </a:p>
          <a:p>
            <a:pPr marL="457200" indent="-457200">
              <a:buFont typeface="Wingdings"/>
              <a:buChar char="ü"/>
            </a:pPr>
            <a:r>
              <a:rPr lang="nl-NL" sz="2400" err="1">
                <a:solidFill>
                  <a:srgbClr val="FFFFFF"/>
                </a:solidFill>
                <a:latin typeface="Cera PRO 1"/>
                <a:cs typeface="Segoe UI"/>
              </a:rPr>
              <a:t>Participate</a:t>
            </a:r>
            <a:r>
              <a:rPr lang="nl-NL" sz="2400">
                <a:solidFill>
                  <a:srgbClr val="FFFFFF"/>
                </a:solidFill>
                <a:latin typeface="Cera PRO 1"/>
                <a:cs typeface="Segoe UI"/>
              </a:rPr>
              <a:t> in </a:t>
            </a:r>
            <a:r>
              <a:rPr lang="nl-NL" sz="2400" err="1">
                <a:solidFill>
                  <a:srgbClr val="FFFFFF"/>
                </a:solidFill>
                <a:latin typeface="Cera PRO 1"/>
                <a:cs typeface="Segoe UI"/>
              </a:rPr>
              <a:t>Journey's</a:t>
            </a:r>
            <a:r>
              <a:rPr lang="nl-NL" sz="2400">
                <a:solidFill>
                  <a:srgbClr val="FFFFFF"/>
                </a:solidFill>
                <a:latin typeface="Cera PRO 1"/>
                <a:cs typeface="Segoe UI"/>
              </a:rPr>
              <a:t> </a:t>
            </a:r>
            <a:r>
              <a:rPr lang="nl-NL" sz="2400" err="1">
                <a:solidFill>
                  <a:srgbClr val="FFFFFF"/>
                </a:solidFill>
                <a:latin typeface="Cera PRO 1"/>
                <a:cs typeface="Segoe UI"/>
              </a:rPr>
              <a:t>to</a:t>
            </a:r>
            <a:r>
              <a:rPr lang="nl-NL" sz="2400">
                <a:solidFill>
                  <a:srgbClr val="FFFFFF"/>
                </a:solidFill>
                <a:latin typeface="Cera PRO 1"/>
                <a:cs typeface="Segoe UI"/>
              </a:rPr>
              <a:t> </a:t>
            </a:r>
            <a:r>
              <a:rPr lang="nl-NL" sz="2400" err="1">
                <a:solidFill>
                  <a:srgbClr val="FFFFFF"/>
                </a:solidFill>
                <a:latin typeface="Cera PRO 1"/>
                <a:cs typeface="Segoe UI"/>
              </a:rPr>
              <a:t>further</a:t>
            </a:r>
            <a:r>
              <a:rPr lang="nl-NL" sz="2400">
                <a:solidFill>
                  <a:srgbClr val="FFFFFF"/>
                </a:solidFill>
                <a:latin typeface="Cera PRO 1"/>
                <a:cs typeface="Segoe UI"/>
              </a:rPr>
              <a:t> </a:t>
            </a:r>
            <a:r>
              <a:rPr lang="nl-NL" sz="2400" err="1">
                <a:solidFill>
                  <a:srgbClr val="FFFFFF"/>
                </a:solidFill>
                <a:latin typeface="Cera PRO 1"/>
                <a:cs typeface="Segoe UI"/>
              </a:rPr>
              <a:t>develop</a:t>
            </a:r>
            <a:r>
              <a:rPr lang="nl-NL" sz="2400">
                <a:solidFill>
                  <a:srgbClr val="FFFFFF"/>
                </a:solidFill>
                <a:latin typeface="Cera PRO 1"/>
                <a:cs typeface="Segoe UI"/>
              </a:rPr>
              <a:t> </a:t>
            </a:r>
            <a:r>
              <a:rPr lang="nl-NL" sz="2400" err="1">
                <a:solidFill>
                  <a:srgbClr val="FFFFFF"/>
                </a:solidFill>
                <a:latin typeface="Cera PRO 1"/>
                <a:cs typeface="Segoe UI"/>
              </a:rPr>
              <a:t>your</a:t>
            </a:r>
            <a:r>
              <a:rPr lang="nl-NL" sz="2400">
                <a:solidFill>
                  <a:srgbClr val="FFFFFF"/>
                </a:solidFill>
                <a:latin typeface="Cera PRO 1"/>
                <a:cs typeface="Segoe UI"/>
              </a:rPr>
              <a:t> </a:t>
            </a:r>
            <a:r>
              <a:rPr lang="nl-NL" sz="2400" err="1">
                <a:solidFill>
                  <a:srgbClr val="FFFFFF"/>
                </a:solidFill>
                <a:latin typeface="Cera PRO 1"/>
                <a:cs typeface="Segoe UI"/>
              </a:rPr>
              <a:t>entrepreneurship</a:t>
            </a:r>
            <a:r>
              <a:rPr lang="nl-NL" sz="2400">
                <a:solidFill>
                  <a:srgbClr val="FFFFFF"/>
                </a:solidFill>
                <a:latin typeface="Cera PRO 1"/>
                <a:cs typeface="Segoe UI"/>
              </a:rPr>
              <a:t>.</a:t>
            </a:r>
            <a:endParaRPr lang="nl-NL" sz="2400">
              <a:solidFill>
                <a:srgbClr val="000000"/>
              </a:solidFill>
              <a:latin typeface="Cera PRO 1"/>
              <a:ea typeface="Calibri"/>
              <a:cs typeface="Calibri"/>
            </a:endParaRPr>
          </a:p>
          <a:p>
            <a:pPr marL="457200" indent="-457200">
              <a:buFont typeface="Wingdings"/>
              <a:buChar char="ü"/>
            </a:pPr>
            <a:r>
              <a:rPr lang="nl-NL" sz="2400">
                <a:solidFill>
                  <a:srgbClr val="FFFFFF"/>
                </a:solidFill>
                <a:latin typeface="Cera PRO 1"/>
                <a:cs typeface="Segoe UI"/>
              </a:rPr>
              <a:t>A large (</a:t>
            </a:r>
            <a:r>
              <a:rPr lang="nl-NL" sz="2400" err="1">
                <a:solidFill>
                  <a:srgbClr val="FFFFFF"/>
                </a:solidFill>
                <a:latin typeface="Cera PRO 1"/>
                <a:cs typeface="Segoe UI"/>
              </a:rPr>
              <a:t>external</a:t>
            </a:r>
            <a:r>
              <a:rPr lang="nl-NL" sz="2400">
                <a:solidFill>
                  <a:srgbClr val="FFFFFF"/>
                </a:solidFill>
                <a:latin typeface="Cera PRO 1"/>
                <a:cs typeface="Segoe UI"/>
              </a:rPr>
              <a:t>) </a:t>
            </a:r>
            <a:r>
              <a:rPr lang="nl-NL" sz="2400" err="1">
                <a:solidFill>
                  <a:srgbClr val="FFFFFF"/>
                </a:solidFill>
                <a:latin typeface="Cera PRO 1"/>
                <a:cs typeface="Segoe UI"/>
              </a:rPr>
              <a:t>network</a:t>
            </a:r>
            <a:r>
              <a:rPr lang="nl-NL" sz="2400">
                <a:solidFill>
                  <a:srgbClr val="FFFFFF"/>
                </a:solidFill>
                <a:latin typeface="Cera PRO 1"/>
                <a:cs typeface="Segoe UI"/>
              </a:rPr>
              <a:t> of entrepreneurs </a:t>
            </a:r>
            <a:r>
              <a:rPr lang="nl-NL" sz="2400" err="1">
                <a:solidFill>
                  <a:srgbClr val="FFFFFF"/>
                </a:solidFill>
                <a:latin typeface="Cera PRO 1"/>
                <a:cs typeface="Segoe UI"/>
              </a:rPr>
              <a:t>who</a:t>
            </a:r>
            <a:r>
              <a:rPr lang="nl-NL" sz="2400">
                <a:solidFill>
                  <a:srgbClr val="FFFFFF"/>
                </a:solidFill>
                <a:latin typeface="Cera PRO 1"/>
                <a:cs typeface="Segoe UI"/>
              </a:rPr>
              <a:t> </a:t>
            </a:r>
            <a:r>
              <a:rPr lang="nl-NL" sz="2400" err="1">
                <a:solidFill>
                  <a:srgbClr val="FFFFFF"/>
                </a:solidFill>
                <a:latin typeface="Cera PRO 1"/>
                <a:cs typeface="Segoe UI"/>
              </a:rPr>
              <a:t>will</a:t>
            </a:r>
            <a:r>
              <a:rPr lang="nl-NL" sz="2400">
                <a:solidFill>
                  <a:srgbClr val="FFFFFF"/>
                </a:solidFill>
                <a:latin typeface="Cera PRO 1"/>
                <a:cs typeface="Segoe UI"/>
              </a:rPr>
              <a:t> help </a:t>
            </a:r>
            <a:r>
              <a:rPr lang="nl-NL" sz="2400" err="1">
                <a:solidFill>
                  <a:srgbClr val="FFFFFF"/>
                </a:solidFill>
                <a:latin typeface="Cera PRO 1"/>
                <a:cs typeface="Segoe UI"/>
              </a:rPr>
              <a:t>you</a:t>
            </a:r>
            <a:r>
              <a:rPr lang="nl-NL" sz="2400">
                <a:solidFill>
                  <a:srgbClr val="FFFFFF"/>
                </a:solidFill>
                <a:latin typeface="Cera PRO 1"/>
                <a:cs typeface="Segoe UI"/>
              </a:rPr>
              <a:t> </a:t>
            </a:r>
            <a:r>
              <a:rPr lang="nl-NL" sz="2400" err="1">
                <a:solidFill>
                  <a:srgbClr val="FFFFFF"/>
                </a:solidFill>
                <a:latin typeface="Cera PRO 1"/>
                <a:cs typeface="Segoe UI"/>
              </a:rPr>
              <a:t>further</a:t>
            </a:r>
            <a:r>
              <a:rPr lang="nl-NL" sz="2400">
                <a:solidFill>
                  <a:srgbClr val="FFFFFF"/>
                </a:solidFill>
                <a:latin typeface="Cera PRO 1"/>
                <a:cs typeface="Segoe UI"/>
              </a:rPr>
              <a:t> in </a:t>
            </a:r>
            <a:r>
              <a:rPr lang="nl-NL" sz="2400" err="1">
                <a:solidFill>
                  <a:srgbClr val="FFFFFF"/>
                </a:solidFill>
                <a:latin typeface="Cera PRO 1"/>
                <a:cs typeface="Segoe UI"/>
              </a:rPr>
              <a:t>your</a:t>
            </a:r>
            <a:r>
              <a:rPr lang="nl-NL" sz="2400">
                <a:solidFill>
                  <a:srgbClr val="FFFFFF"/>
                </a:solidFill>
                <a:latin typeface="Cera PRO 1"/>
                <a:cs typeface="Segoe UI"/>
              </a:rPr>
              <a:t> </a:t>
            </a:r>
            <a:r>
              <a:rPr lang="nl-NL" sz="2400" err="1">
                <a:solidFill>
                  <a:srgbClr val="FFFFFF"/>
                </a:solidFill>
                <a:latin typeface="Cera PRO 1"/>
                <a:cs typeface="Segoe UI"/>
              </a:rPr>
              <a:t>entrepreneurial</a:t>
            </a:r>
            <a:r>
              <a:rPr lang="nl-NL" sz="2400">
                <a:solidFill>
                  <a:srgbClr val="FFFFFF"/>
                </a:solidFill>
                <a:latin typeface="Cera PRO 1"/>
                <a:cs typeface="Segoe UI"/>
              </a:rPr>
              <a:t> </a:t>
            </a:r>
            <a:r>
              <a:rPr lang="nl-NL" sz="2400" err="1">
                <a:solidFill>
                  <a:srgbClr val="FFFFFF"/>
                </a:solidFill>
                <a:latin typeface="Cera PRO 1"/>
                <a:cs typeface="Segoe UI"/>
              </a:rPr>
              <a:t>dream</a:t>
            </a:r>
            <a:r>
              <a:rPr lang="nl-NL" sz="2400">
                <a:solidFill>
                  <a:srgbClr val="FFFFFF"/>
                </a:solidFill>
                <a:latin typeface="Cera PRO 1"/>
                <a:cs typeface="Segoe UI"/>
              </a:rPr>
              <a:t>.</a:t>
            </a:r>
            <a:endParaRPr lang="nl-NL" sz="2400">
              <a:solidFill>
                <a:srgbClr val="000000"/>
              </a:solidFill>
              <a:latin typeface="Cera PRO 1"/>
              <a:ea typeface="Calibri"/>
              <a:cs typeface="Calibri"/>
            </a:endParaRPr>
          </a:p>
          <a:p>
            <a:pPr marL="457200" indent="-457200">
              <a:buFont typeface="Wingdings"/>
              <a:buChar char="ü"/>
            </a:pPr>
            <a:r>
              <a:rPr lang="nl-NL" sz="2400" err="1">
                <a:solidFill>
                  <a:srgbClr val="FFFFFF"/>
                </a:solidFill>
                <a:latin typeface="Cera PRO 1"/>
                <a:cs typeface="Segoe UI"/>
              </a:rPr>
              <a:t>Internship</a:t>
            </a:r>
            <a:r>
              <a:rPr lang="nl-NL" sz="2400">
                <a:solidFill>
                  <a:srgbClr val="FFFFFF"/>
                </a:solidFill>
                <a:latin typeface="Cera PRO 1"/>
                <a:cs typeface="Segoe UI"/>
              </a:rPr>
              <a:t> or </a:t>
            </a:r>
            <a:r>
              <a:rPr lang="nl-NL" sz="2400" err="1">
                <a:solidFill>
                  <a:srgbClr val="FFFFFF"/>
                </a:solidFill>
                <a:latin typeface="Cera PRO 1"/>
                <a:cs typeface="Segoe UI"/>
              </a:rPr>
              <a:t>graduate</a:t>
            </a:r>
            <a:r>
              <a:rPr lang="nl-NL" sz="2400">
                <a:solidFill>
                  <a:srgbClr val="FFFFFF"/>
                </a:solidFill>
                <a:latin typeface="Cera PRO 1"/>
                <a:cs typeface="Segoe UI"/>
              </a:rPr>
              <a:t> </a:t>
            </a:r>
            <a:r>
              <a:rPr lang="nl-NL" sz="2400" err="1">
                <a:solidFill>
                  <a:srgbClr val="FFFFFF"/>
                </a:solidFill>
                <a:latin typeface="Cera PRO 1"/>
                <a:cs typeface="Segoe UI"/>
              </a:rPr>
              <a:t>within</a:t>
            </a:r>
            <a:r>
              <a:rPr lang="nl-NL" sz="2400">
                <a:solidFill>
                  <a:srgbClr val="FFFFFF"/>
                </a:solidFill>
                <a:latin typeface="Cera PRO 1"/>
                <a:cs typeface="Segoe UI"/>
              </a:rPr>
              <a:t> </a:t>
            </a:r>
            <a:r>
              <a:rPr lang="nl-NL" sz="2400" err="1">
                <a:solidFill>
                  <a:srgbClr val="FFFFFF"/>
                </a:solidFill>
                <a:latin typeface="Cera PRO 1"/>
                <a:cs typeface="Segoe UI"/>
              </a:rPr>
              <a:t>your</a:t>
            </a:r>
            <a:r>
              <a:rPr lang="nl-NL" sz="2400">
                <a:solidFill>
                  <a:srgbClr val="FFFFFF"/>
                </a:solidFill>
                <a:latin typeface="Cera PRO 1"/>
                <a:cs typeface="Segoe UI"/>
              </a:rPr>
              <a:t> </a:t>
            </a:r>
            <a:r>
              <a:rPr lang="nl-NL" sz="2400" err="1">
                <a:solidFill>
                  <a:srgbClr val="FFFFFF"/>
                </a:solidFill>
                <a:latin typeface="Cera PRO 1"/>
                <a:cs typeface="Segoe UI"/>
              </a:rPr>
              <a:t>own</a:t>
            </a:r>
            <a:r>
              <a:rPr lang="nl-NL" sz="2400">
                <a:solidFill>
                  <a:srgbClr val="FFFFFF"/>
                </a:solidFill>
                <a:latin typeface="Cera PRO 1"/>
                <a:cs typeface="Segoe UI"/>
              </a:rPr>
              <a:t> company</a:t>
            </a:r>
            <a:endParaRPr lang="nl-NL" sz="2400">
              <a:solidFill>
                <a:srgbClr val="000000"/>
              </a:solidFill>
              <a:latin typeface="Cera PRO 1"/>
              <a:ea typeface="Calibri"/>
              <a:cs typeface="Calibri"/>
            </a:endParaRPr>
          </a:p>
          <a:p>
            <a:pPr marL="457200" indent="-457200">
              <a:buFont typeface="Wingdings"/>
              <a:buChar char="ü"/>
            </a:pPr>
            <a:r>
              <a:rPr lang="nl-NL" sz="2400">
                <a:solidFill>
                  <a:srgbClr val="FFFFFF"/>
                </a:solidFill>
                <a:latin typeface="Cera PRO 1"/>
                <a:cs typeface="Segoe UI"/>
              </a:rPr>
              <a:t>A </a:t>
            </a:r>
            <a:r>
              <a:rPr lang="nl-NL" sz="2400" err="1">
                <a:solidFill>
                  <a:srgbClr val="FFFFFF"/>
                </a:solidFill>
                <a:latin typeface="Cera PRO 1"/>
                <a:cs typeface="Segoe UI"/>
              </a:rPr>
              <a:t>nice</a:t>
            </a:r>
            <a:r>
              <a:rPr lang="nl-NL" sz="2400">
                <a:solidFill>
                  <a:srgbClr val="FFFFFF"/>
                </a:solidFill>
                <a:latin typeface="Cera PRO 1"/>
                <a:cs typeface="Segoe UI"/>
              </a:rPr>
              <a:t> community.​</a:t>
            </a:r>
            <a:endParaRPr lang="nl-NL" sz="2400">
              <a:solidFill>
                <a:srgbClr val="000000"/>
              </a:solidFill>
              <a:latin typeface="Cera PRO 1"/>
              <a:ea typeface="Calibri"/>
              <a:cs typeface="Calibri"/>
            </a:endParaRPr>
          </a:p>
          <a:p>
            <a:pPr marL="342900" indent="-342900">
              <a:buFont typeface="Wingdings"/>
              <a:buChar char="ü"/>
            </a:pPr>
            <a:r>
              <a:rPr lang="nl-NL" sz="2400">
                <a:solidFill>
                  <a:srgbClr val="FFFFFF"/>
                </a:solidFill>
                <a:latin typeface="Cera PRO 1"/>
                <a:cs typeface="Segoe UI"/>
              </a:rPr>
              <a:t> Workshops, </a:t>
            </a:r>
            <a:r>
              <a:rPr lang="nl-NL" sz="2400" err="1">
                <a:solidFill>
                  <a:srgbClr val="FFFFFF"/>
                </a:solidFill>
                <a:latin typeface="Cera PRO 1"/>
                <a:cs typeface="Segoe UI"/>
              </a:rPr>
              <a:t>inspiring</a:t>
            </a:r>
            <a:r>
              <a:rPr lang="nl-NL" sz="2400">
                <a:solidFill>
                  <a:srgbClr val="FFFFFF"/>
                </a:solidFill>
                <a:latin typeface="Cera PRO 1"/>
                <a:cs typeface="Segoe UI"/>
              </a:rPr>
              <a:t> speakers </a:t>
            </a:r>
            <a:r>
              <a:rPr lang="nl-NL" sz="2400" err="1">
                <a:solidFill>
                  <a:srgbClr val="FFFFFF"/>
                </a:solidFill>
                <a:latin typeface="Cera PRO 1"/>
                <a:cs typeface="Segoe UI"/>
              </a:rPr>
              <a:t>and</a:t>
            </a:r>
            <a:r>
              <a:rPr lang="nl-NL" sz="2400">
                <a:solidFill>
                  <a:srgbClr val="FFFFFF"/>
                </a:solidFill>
                <a:latin typeface="Cera PRO 1"/>
                <a:cs typeface="Segoe UI"/>
              </a:rPr>
              <a:t> </a:t>
            </a:r>
            <a:r>
              <a:rPr lang="nl-NL" sz="2400" err="1">
                <a:solidFill>
                  <a:srgbClr val="FFFFFF"/>
                </a:solidFill>
                <a:latin typeface="Cera PRO 1"/>
                <a:cs typeface="Segoe UI"/>
              </a:rPr>
              <a:t>legendary</a:t>
            </a:r>
            <a:r>
              <a:rPr lang="nl-NL" sz="2400">
                <a:solidFill>
                  <a:srgbClr val="FFFFFF"/>
                </a:solidFill>
                <a:latin typeface="Cera PRO 1"/>
                <a:cs typeface="Segoe UI"/>
              </a:rPr>
              <a:t> drinks.</a:t>
            </a:r>
            <a:endParaRPr lang="nl-NL" sz="2400">
              <a:latin typeface="Cera PRO 1"/>
              <a:ea typeface="Calibri"/>
              <a:cs typeface="Calibri"/>
            </a:endParaRPr>
          </a:p>
          <a:p>
            <a:endParaRPr lang="nl-NL" sz="2400">
              <a:solidFill>
                <a:schemeClr val="bg1"/>
              </a:solidFill>
              <a:latin typeface="Cera PRO 1"/>
              <a:cs typeface="Segoe UI"/>
            </a:endParaRPr>
          </a:p>
          <a:p>
            <a:endParaRPr lang="nl-NL">
              <a:solidFill>
                <a:schemeClr val="bg1"/>
              </a:solidFill>
              <a:latin typeface="Cera PRO 1"/>
              <a:cs typeface="Segoe UI"/>
            </a:endParaRPr>
          </a:p>
          <a:p>
            <a:endParaRPr lang="nl-NL" sz="3200">
              <a:solidFill>
                <a:schemeClr val="bg1"/>
              </a:solidFill>
              <a:latin typeface="Cera PRO 1"/>
              <a:cs typeface="Segoe UI"/>
            </a:endParaRPr>
          </a:p>
        </p:txBody>
      </p:sp>
    </p:spTree>
    <p:extLst>
      <p:ext uri="{BB962C8B-B14F-4D97-AF65-F5344CB8AC3E}">
        <p14:creationId xmlns:p14="http://schemas.microsoft.com/office/powerpoint/2010/main" val="1401270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160B4"/>
        </a:solidFill>
        <a:effectLst/>
      </p:bgPr>
    </p:bg>
    <p:spTree>
      <p:nvGrpSpPr>
        <p:cNvPr id="1" name=""/>
        <p:cNvGrpSpPr/>
        <p:nvPr/>
      </p:nvGrpSpPr>
      <p:grpSpPr>
        <a:xfrm>
          <a:off x="0" y="0"/>
          <a:ext cx="0" cy="0"/>
          <a:chOff x="0" y="0"/>
          <a:chExt cx="0" cy="0"/>
        </a:xfrm>
      </p:grpSpPr>
      <p:sp>
        <p:nvSpPr>
          <p:cNvPr id="2" name="AutoShape 2"/>
          <p:cNvSpPr/>
          <p:nvPr/>
        </p:nvSpPr>
        <p:spPr>
          <a:xfrm>
            <a:off x="0" y="0"/>
            <a:ext cx="18288000" cy="3179958"/>
          </a:xfrm>
          <a:prstGeom prst="rect">
            <a:avLst/>
          </a:prstGeom>
          <a:solidFill>
            <a:srgbClr val="F8F8F8"/>
          </a:solidFill>
        </p:spPr>
        <p:txBody>
          <a:bodyPr/>
          <a:lstStyle/>
          <a:p>
            <a:endParaRPr lang="en-NL"/>
          </a:p>
        </p:txBody>
      </p:sp>
      <p:sp>
        <p:nvSpPr>
          <p:cNvPr id="4" name="TextBox 4"/>
          <p:cNvSpPr txBox="1"/>
          <p:nvPr/>
        </p:nvSpPr>
        <p:spPr>
          <a:xfrm>
            <a:off x="642490" y="1009650"/>
            <a:ext cx="11970516" cy="1162050"/>
          </a:xfrm>
          <a:prstGeom prst="rect">
            <a:avLst/>
          </a:prstGeom>
        </p:spPr>
        <p:txBody>
          <a:bodyPr lIns="0" tIns="0" rIns="0" bIns="0" rtlCol="0" anchor="t">
            <a:spAutoFit/>
          </a:bodyPr>
          <a:lstStyle/>
          <a:p>
            <a:pPr>
              <a:lnSpc>
                <a:spcPts val="9000"/>
              </a:lnSpc>
            </a:pPr>
            <a:r>
              <a:rPr lang="en-US" sz="7500">
                <a:solidFill>
                  <a:srgbClr val="E62328"/>
                </a:solidFill>
                <a:latin typeface="Arial"/>
                <a:cs typeface="Arial"/>
              </a:rPr>
              <a:t>Agenda</a:t>
            </a:r>
          </a:p>
        </p:txBody>
      </p:sp>
      <p:sp>
        <p:nvSpPr>
          <p:cNvPr id="6" name="TextBox 6"/>
          <p:cNvSpPr txBox="1"/>
          <p:nvPr/>
        </p:nvSpPr>
        <p:spPr>
          <a:xfrm>
            <a:off x="661921" y="4326357"/>
            <a:ext cx="1238721" cy="1018356"/>
          </a:xfrm>
          <a:prstGeom prst="rect">
            <a:avLst/>
          </a:prstGeom>
        </p:spPr>
        <p:txBody>
          <a:bodyPr lIns="0" tIns="0" rIns="0" bIns="0" rtlCol="0" anchor="t">
            <a:spAutoFit/>
          </a:bodyPr>
          <a:lstStyle/>
          <a:p>
            <a:pPr>
              <a:lnSpc>
                <a:spcPts val="8579"/>
              </a:lnSpc>
            </a:pPr>
            <a:r>
              <a:rPr lang="en-US" sz="6550">
                <a:solidFill>
                  <a:srgbClr val="009BAA"/>
                </a:solidFill>
                <a:latin typeface="Arial"/>
                <a:cs typeface="Arial"/>
              </a:rPr>
              <a:t>01</a:t>
            </a:r>
          </a:p>
        </p:txBody>
      </p:sp>
      <p:sp>
        <p:nvSpPr>
          <p:cNvPr id="7" name="TextBox 7"/>
          <p:cNvSpPr txBox="1"/>
          <p:nvPr/>
        </p:nvSpPr>
        <p:spPr>
          <a:xfrm>
            <a:off x="6168191" y="4261586"/>
            <a:ext cx="1238721" cy="1018356"/>
          </a:xfrm>
          <a:prstGeom prst="rect">
            <a:avLst/>
          </a:prstGeom>
        </p:spPr>
        <p:txBody>
          <a:bodyPr lIns="0" tIns="0" rIns="0" bIns="0" rtlCol="0" anchor="t">
            <a:spAutoFit/>
          </a:bodyPr>
          <a:lstStyle/>
          <a:p>
            <a:pPr>
              <a:lnSpc>
                <a:spcPts val="8579"/>
              </a:lnSpc>
            </a:pPr>
            <a:r>
              <a:rPr lang="en-US" sz="6550">
                <a:solidFill>
                  <a:srgbClr val="009BAA"/>
                </a:solidFill>
                <a:latin typeface="Arial"/>
                <a:cs typeface="Arial"/>
              </a:rPr>
              <a:t>05</a:t>
            </a:r>
          </a:p>
        </p:txBody>
      </p:sp>
      <p:sp>
        <p:nvSpPr>
          <p:cNvPr id="8" name="TextBox 8"/>
          <p:cNvSpPr txBox="1"/>
          <p:nvPr/>
        </p:nvSpPr>
        <p:spPr>
          <a:xfrm>
            <a:off x="1990611" y="4640967"/>
            <a:ext cx="4264756" cy="456856"/>
          </a:xfrm>
          <a:prstGeom prst="rect">
            <a:avLst/>
          </a:prstGeom>
        </p:spPr>
        <p:txBody>
          <a:bodyPr lIns="0" tIns="0" rIns="0" bIns="0" rtlCol="0" anchor="t">
            <a:spAutoFit/>
          </a:bodyPr>
          <a:lstStyle/>
          <a:p>
            <a:pPr>
              <a:lnSpc>
                <a:spcPts val="3899"/>
              </a:lnSpc>
            </a:pPr>
            <a:r>
              <a:rPr lang="en-US" sz="2550">
                <a:solidFill>
                  <a:srgbClr val="F8F8F8"/>
                </a:solidFill>
                <a:latin typeface="Arial"/>
                <a:cs typeface="Arial"/>
              </a:rPr>
              <a:t>Introduction </a:t>
            </a:r>
          </a:p>
        </p:txBody>
      </p:sp>
      <p:grpSp>
        <p:nvGrpSpPr>
          <p:cNvPr id="10" name="Group 10"/>
          <p:cNvGrpSpPr/>
          <p:nvPr/>
        </p:nvGrpSpPr>
        <p:grpSpPr>
          <a:xfrm>
            <a:off x="642490" y="5518411"/>
            <a:ext cx="5684385" cy="1238292"/>
            <a:chOff x="0" y="-66675"/>
            <a:chExt cx="7579179" cy="1651056"/>
          </a:xfrm>
        </p:grpSpPr>
        <p:sp>
          <p:nvSpPr>
            <p:cNvPr id="11" name="TextBox 11"/>
            <p:cNvSpPr txBox="1"/>
            <p:nvPr/>
          </p:nvSpPr>
          <p:spPr>
            <a:xfrm>
              <a:off x="0" y="-66675"/>
              <a:ext cx="1651628" cy="1402716"/>
            </a:xfrm>
            <a:prstGeom prst="rect">
              <a:avLst/>
            </a:prstGeom>
          </p:spPr>
          <p:txBody>
            <a:bodyPr lIns="0" tIns="0" rIns="0" bIns="0" rtlCol="0" anchor="t">
              <a:spAutoFit/>
            </a:bodyPr>
            <a:lstStyle/>
            <a:p>
              <a:pPr marL="0" lvl="0" indent="0" algn="l">
                <a:lnSpc>
                  <a:spcPts val="8579"/>
                </a:lnSpc>
                <a:spcBef>
                  <a:spcPct val="0"/>
                </a:spcBef>
              </a:pPr>
              <a:r>
                <a:rPr lang="en-US" sz="6550" u="none">
                  <a:solidFill>
                    <a:srgbClr val="009BAA"/>
                  </a:solidFill>
                  <a:latin typeface="Arial"/>
                  <a:cs typeface="Arial"/>
                </a:rPr>
                <a:t>02</a:t>
              </a:r>
            </a:p>
          </p:txBody>
        </p:sp>
        <p:sp>
          <p:nvSpPr>
            <p:cNvPr id="12" name="TextBox 12"/>
            <p:cNvSpPr txBox="1"/>
            <p:nvPr/>
          </p:nvSpPr>
          <p:spPr>
            <a:xfrm>
              <a:off x="1892838" y="318136"/>
              <a:ext cx="5686341" cy="1266245"/>
            </a:xfrm>
            <a:prstGeom prst="rect">
              <a:avLst/>
            </a:prstGeom>
          </p:spPr>
          <p:txBody>
            <a:bodyPr lIns="0" tIns="0" rIns="0" bIns="0" rtlCol="0" anchor="t">
              <a:spAutoFit/>
            </a:bodyPr>
            <a:lstStyle/>
            <a:p>
              <a:pPr>
                <a:lnSpc>
                  <a:spcPts val="3899"/>
                </a:lnSpc>
              </a:pPr>
              <a:r>
                <a:rPr lang="en-US" sz="2550">
                  <a:solidFill>
                    <a:srgbClr val="F8F8F8"/>
                  </a:solidFill>
                  <a:latin typeface="Arial"/>
                  <a:cs typeface="Arial"/>
                </a:rPr>
                <a:t>Mindset </a:t>
              </a:r>
            </a:p>
            <a:p>
              <a:pPr>
                <a:lnSpc>
                  <a:spcPts val="3899"/>
                </a:lnSpc>
              </a:pPr>
              <a:endParaRPr lang="en-US" sz="2550">
                <a:solidFill>
                  <a:srgbClr val="F8F8F8"/>
                </a:solidFill>
                <a:latin typeface="Arial"/>
                <a:cs typeface="Arial"/>
              </a:endParaRPr>
            </a:p>
          </p:txBody>
        </p:sp>
      </p:grpSp>
      <p:sp>
        <p:nvSpPr>
          <p:cNvPr id="13" name="TextBox 13"/>
          <p:cNvSpPr txBox="1"/>
          <p:nvPr/>
        </p:nvSpPr>
        <p:spPr>
          <a:xfrm>
            <a:off x="6148760" y="5436972"/>
            <a:ext cx="1238721" cy="1018356"/>
          </a:xfrm>
          <a:prstGeom prst="rect">
            <a:avLst/>
          </a:prstGeom>
        </p:spPr>
        <p:txBody>
          <a:bodyPr lIns="0" tIns="0" rIns="0" bIns="0" rtlCol="0" anchor="t">
            <a:spAutoFit/>
          </a:bodyPr>
          <a:lstStyle/>
          <a:p>
            <a:pPr marL="0" lvl="0" indent="0" algn="l">
              <a:lnSpc>
                <a:spcPts val="8579"/>
              </a:lnSpc>
              <a:spcBef>
                <a:spcPct val="0"/>
              </a:spcBef>
            </a:pPr>
            <a:r>
              <a:rPr lang="en-US" sz="6550">
                <a:solidFill>
                  <a:srgbClr val="009BAA"/>
                </a:solidFill>
                <a:latin typeface="Arial"/>
                <a:cs typeface="Arial"/>
              </a:rPr>
              <a:t>06</a:t>
            </a:r>
          </a:p>
        </p:txBody>
      </p:sp>
      <p:sp>
        <p:nvSpPr>
          <p:cNvPr id="14" name="TextBox 14"/>
          <p:cNvSpPr txBox="1"/>
          <p:nvPr/>
        </p:nvSpPr>
        <p:spPr>
          <a:xfrm>
            <a:off x="7568389" y="4647278"/>
            <a:ext cx="4264756" cy="449547"/>
          </a:xfrm>
          <a:prstGeom prst="rect">
            <a:avLst/>
          </a:prstGeom>
        </p:spPr>
        <p:txBody>
          <a:bodyPr lIns="0" tIns="0" rIns="0" bIns="0" rtlCol="0" anchor="t">
            <a:spAutoFit/>
          </a:bodyPr>
          <a:lstStyle/>
          <a:p>
            <a:pPr>
              <a:lnSpc>
                <a:spcPts val="3899"/>
              </a:lnSpc>
            </a:pPr>
            <a:r>
              <a:rPr lang="en-US" sz="2550">
                <a:solidFill>
                  <a:srgbClr val="F8F8F8"/>
                </a:solidFill>
                <a:latin typeface="Arial"/>
                <a:cs typeface="Arial"/>
              </a:rPr>
              <a:t>Setting goals </a:t>
            </a:r>
          </a:p>
        </p:txBody>
      </p:sp>
      <p:sp>
        <p:nvSpPr>
          <p:cNvPr id="15" name="TextBox 15"/>
          <p:cNvSpPr txBox="1"/>
          <p:nvPr/>
        </p:nvSpPr>
        <p:spPr>
          <a:xfrm>
            <a:off x="642490" y="6642512"/>
            <a:ext cx="1238721" cy="1018356"/>
          </a:xfrm>
          <a:prstGeom prst="rect">
            <a:avLst/>
          </a:prstGeom>
        </p:spPr>
        <p:txBody>
          <a:bodyPr lIns="0" tIns="0" rIns="0" bIns="0" rtlCol="0" anchor="t">
            <a:spAutoFit/>
          </a:bodyPr>
          <a:lstStyle/>
          <a:p>
            <a:pPr>
              <a:lnSpc>
                <a:spcPts val="8579"/>
              </a:lnSpc>
            </a:pPr>
            <a:r>
              <a:rPr lang="en-US" sz="6550">
                <a:solidFill>
                  <a:srgbClr val="009BAA"/>
                </a:solidFill>
                <a:latin typeface="Arial"/>
                <a:cs typeface="Arial"/>
              </a:rPr>
              <a:t>03</a:t>
            </a:r>
          </a:p>
        </p:txBody>
      </p:sp>
      <p:sp>
        <p:nvSpPr>
          <p:cNvPr id="17" name="TextBox 17"/>
          <p:cNvSpPr txBox="1"/>
          <p:nvPr/>
        </p:nvSpPr>
        <p:spPr>
          <a:xfrm>
            <a:off x="2062119" y="7978715"/>
            <a:ext cx="4264756" cy="959045"/>
          </a:xfrm>
          <a:prstGeom prst="rect">
            <a:avLst/>
          </a:prstGeom>
        </p:spPr>
        <p:txBody>
          <a:bodyPr lIns="0" tIns="0" rIns="0" bIns="0" rtlCol="0" anchor="t">
            <a:spAutoFit/>
          </a:bodyPr>
          <a:lstStyle/>
          <a:p>
            <a:pPr>
              <a:lnSpc>
                <a:spcPts val="3899"/>
              </a:lnSpc>
            </a:pPr>
            <a:r>
              <a:rPr lang="en-US" sz="2550">
                <a:solidFill>
                  <a:srgbClr val="F8F8F8"/>
                </a:solidFill>
                <a:latin typeface="Arial"/>
                <a:cs typeface="Arial"/>
              </a:rPr>
              <a:t>Entrepreneurial </a:t>
            </a:r>
            <a:endParaRPr lang="en-US"/>
          </a:p>
          <a:p>
            <a:pPr>
              <a:lnSpc>
                <a:spcPts val="3899"/>
              </a:lnSpc>
            </a:pPr>
            <a:r>
              <a:rPr lang="en-US" sz="2550">
                <a:solidFill>
                  <a:srgbClr val="F8F8F8"/>
                </a:solidFill>
                <a:latin typeface="Arial"/>
                <a:cs typeface="Arial"/>
              </a:rPr>
              <a:t>competences </a:t>
            </a:r>
            <a:endParaRPr lang="en-US"/>
          </a:p>
        </p:txBody>
      </p:sp>
      <p:sp>
        <p:nvSpPr>
          <p:cNvPr id="20" name="TextBox 18">
            <a:extLst>
              <a:ext uri="{FF2B5EF4-FFF2-40B4-BE49-F238E27FC236}">
                <a16:creationId xmlns:a16="http://schemas.microsoft.com/office/drawing/2014/main" id="{120E0A0F-6EBF-A062-0110-91BEDD1A7564}"/>
              </a:ext>
            </a:extLst>
          </p:cNvPr>
          <p:cNvSpPr txBox="1"/>
          <p:nvPr/>
        </p:nvSpPr>
        <p:spPr>
          <a:xfrm>
            <a:off x="7571448" y="5897561"/>
            <a:ext cx="4264756" cy="449547"/>
          </a:xfrm>
          <a:prstGeom prst="rect">
            <a:avLst/>
          </a:prstGeom>
        </p:spPr>
        <p:txBody>
          <a:bodyPr lIns="0" tIns="0" rIns="0" bIns="0" rtlCol="0" anchor="t">
            <a:spAutoFit/>
          </a:bodyPr>
          <a:lstStyle/>
          <a:p>
            <a:pPr>
              <a:lnSpc>
                <a:spcPts val="3899"/>
              </a:lnSpc>
            </a:pPr>
            <a:r>
              <a:rPr lang="en-US" sz="2550">
                <a:solidFill>
                  <a:srgbClr val="F8F8F8"/>
                </a:solidFill>
                <a:latin typeface="Arial"/>
                <a:cs typeface="Arial"/>
              </a:rPr>
              <a:t>Wrap up </a:t>
            </a:r>
          </a:p>
        </p:txBody>
      </p:sp>
      <p:sp>
        <p:nvSpPr>
          <p:cNvPr id="3" name="TextBox 16">
            <a:extLst>
              <a:ext uri="{FF2B5EF4-FFF2-40B4-BE49-F238E27FC236}">
                <a16:creationId xmlns:a16="http://schemas.microsoft.com/office/drawing/2014/main" id="{D4B46FEB-0B98-F04A-CF6F-C263E5C8D1D4}"/>
              </a:ext>
            </a:extLst>
          </p:cNvPr>
          <p:cNvSpPr txBox="1"/>
          <p:nvPr/>
        </p:nvSpPr>
        <p:spPr>
          <a:xfrm>
            <a:off x="636550" y="7831352"/>
            <a:ext cx="1238721" cy="1018356"/>
          </a:xfrm>
          <a:prstGeom prst="rect">
            <a:avLst/>
          </a:prstGeom>
        </p:spPr>
        <p:txBody>
          <a:bodyPr lIns="0" tIns="0" rIns="0" bIns="0" rtlCol="0" anchor="t">
            <a:spAutoFit/>
          </a:bodyPr>
          <a:lstStyle/>
          <a:p>
            <a:pPr>
              <a:lnSpc>
                <a:spcPts val="8579"/>
              </a:lnSpc>
            </a:pPr>
            <a:r>
              <a:rPr lang="en-US" sz="6550">
                <a:solidFill>
                  <a:srgbClr val="009BAA"/>
                </a:solidFill>
                <a:latin typeface="Arial"/>
                <a:cs typeface="Arial"/>
              </a:rPr>
              <a:t>04</a:t>
            </a:r>
          </a:p>
        </p:txBody>
      </p:sp>
      <p:sp>
        <p:nvSpPr>
          <p:cNvPr id="5" name="TextBox 8">
            <a:extLst>
              <a:ext uri="{FF2B5EF4-FFF2-40B4-BE49-F238E27FC236}">
                <a16:creationId xmlns:a16="http://schemas.microsoft.com/office/drawing/2014/main" id="{FE48ADB9-2A33-61C3-F038-C1CC68A5C8D0}"/>
              </a:ext>
            </a:extLst>
          </p:cNvPr>
          <p:cNvSpPr txBox="1"/>
          <p:nvPr/>
        </p:nvSpPr>
        <p:spPr>
          <a:xfrm>
            <a:off x="1990610" y="6926966"/>
            <a:ext cx="4264756" cy="456856"/>
          </a:xfrm>
          <a:prstGeom prst="rect">
            <a:avLst/>
          </a:prstGeom>
        </p:spPr>
        <p:txBody>
          <a:bodyPr lIns="0" tIns="0" rIns="0" bIns="0" rtlCol="0" anchor="t">
            <a:spAutoFit/>
          </a:bodyPr>
          <a:lstStyle/>
          <a:p>
            <a:pPr>
              <a:lnSpc>
                <a:spcPts val="3899"/>
              </a:lnSpc>
            </a:pPr>
            <a:r>
              <a:rPr lang="en-US" sz="2550">
                <a:solidFill>
                  <a:srgbClr val="F8F8F8"/>
                </a:solidFill>
                <a:latin typeface="Arial"/>
                <a:cs typeface="Arial"/>
              </a:rPr>
              <a:t>DISC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4816593" cy="2709333"/>
          </a:xfrm>
        </p:grpSpPr>
        <p:sp>
          <p:nvSpPr>
            <p:cNvPr id="3" name="Freeform 3"/>
            <p:cNvSpPr/>
            <p:nvPr/>
          </p:nvSpPr>
          <p:spPr>
            <a:xfrm>
              <a:off x="0" y="0"/>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0160B4"/>
            </a:solidFill>
          </p:spPr>
          <p:txBody>
            <a:bodyPr/>
            <a:lstStyle/>
            <a:p>
              <a:endParaRPr lang="en-NL"/>
            </a:p>
          </p:txBody>
        </p:sp>
        <p:sp>
          <p:nvSpPr>
            <p:cNvPr id="4" name="TextBox 4"/>
            <p:cNvSpPr txBox="1"/>
            <p:nvPr/>
          </p:nvSpPr>
          <p:spPr>
            <a:xfrm>
              <a:off x="0" y="-38100"/>
              <a:ext cx="4816593" cy="2747433"/>
            </a:xfrm>
            <a:prstGeom prst="rect">
              <a:avLst/>
            </a:prstGeom>
          </p:spPr>
          <p:txBody>
            <a:bodyPr lIns="50800" tIns="50800" rIns="50800" bIns="50800" rtlCol="0" anchor="ctr"/>
            <a:lstStyle/>
            <a:p>
              <a:pPr algn="ctr">
                <a:lnSpc>
                  <a:spcPts val="3120"/>
                </a:lnSpc>
              </a:pPr>
              <a:endParaRPr/>
            </a:p>
          </p:txBody>
        </p:sp>
      </p:grpSp>
      <p:sp>
        <p:nvSpPr>
          <p:cNvPr id="5" name="Freeform 5"/>
          <p:cNvSpPr/>
          <p:nvPr/>
        </p:nvSpPr>
        <p:spPr>
          <a:xfrm>
            <a:off x="5110424" y="5551431"/>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
        <p:nvSpPr>
          <p:cNvPr id="6" name="Freeform 6"/>
          <p:cNvSpPr/>
          <p:nvPr/>
        </p:nvSpPr>
        <p:spPr>
          <a:xfrm>
            <a:off x="0" y="0"/>
            <a:ext cx="8696169" cy="9019362"/>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4"/>
            <a:stretch>
              <a:fillRect/>
            </a:stretch>
          </a:blipFill>
        </p:spPr>
        <p:txBody>
          <a:bodyPr/>
          <a:lstStyle/>
          <a:p>
            <a:endParaRPr lang="en-NL"/>
          </a:p>
        </p:txBody>
      </p:sp>
      <p:sp>
        <p:nvSpPr>
          <p:cNvPr id="7" name="TextBox 7"/>
          <p:cNvSpPr txBox="1"/>
          <p:nvPr/>
        </p:nvSpPr>
        <p:spPr>
          <a:xfrm>
            <a:off x="1471404" y="3973195"/>
            <a:ext cx="15063996" cy="2263440"/>
          </a:xfrm>
          <a:prstGeom prst="rect">
            <a:avLst/>
          </a:prstGeom>
        </p:spPr>
        <p:txBody>
          <a:bodyPr wrap="square" lIns="0" tIns="0" rIns="0" bIns="0" rtlCol="0" anchor="t">
            <a:spAutoFit/>
          </a:bodyPr>
          <a:lstStyle/>
          <a:p>
            <a:pPr algn="ctr">
              <a:lnSpc>
                <a:spcPts val="9520"/>
              </a:lnSpc>
            </a:pPr>
            <a:r>
              <a:rPr lang="en-US" sz="6800">
                <a:solidFill>
                  <a:srgbClr val="FEFBFB"/>
                </a:solidFill>
                <a:ea typeface="+mn-lt"/>
                <a:cs typeface="+mn-lt"/>
              </a:rPr>
              <a:t>Why is mindset so important </a:t>
            </a:r>
            <a:endParaRPr lang="en-US" sz="2800">
              <a:solidFill>
                <a:srgbClr val="FEFBFB"/>
              </a:solidFill>
              <a:latin typeface="Arial"/>
              <a:ea typeface="+mn-lt"/>
              <a:cs typeface="Arial"/>
            </a:endParaRPr>
          </a:p>
          <a:p>
            <a:pPr algn="ctr">
              <a:lnSpc>
                <a:spcPts val="9520"/>
              </a:lnSpc>
            </a:pPr>
            <a:r>
              <a:rPr lang="en-US" sz="4000">
                <a:solidFill>
                  <a:srgbClr val="FEFBFB"/>
                </a:solidFill>
                <a:ea typeface="+mn-lt"/>
                <a:cs typeface="+mn-lt"/>
              </a:rPr>
              <a:t> (as an entrepreneur &amp; human being)?</a:t>
            </a:r>
            <a:endParaRPr lang="en-US" sz="4000">
              <a:solidFill>
                <a:srgbClr val="FEFBFB"/>
              </a:solidFill>
              <a:latin typeface="Arial"/>
              <a:cs typeface="Arial"/>
            </a:endParaRPr>
          </a:p>
        </p:txBody>
      </p:sp>
    </p:spTree>
    <p:extLst>
      <p:ext uri="{BB962C8B-B14F-4D97-AF65-F5344CB8AC3E}">
        <p14:creationId xmlns:p14="http://schemas.microsoft.com/office/powerpoint/2010/main" val="2938134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160B4"/>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E4856DBB-1134-3134-77C5-C7833B5C6C55}"/>
              </a:ext>
            </a:extLst>
          </p:cNvPr>
          <p:cNvSpPr/>
          <p:nvPr/>
        </p:nvSpPr>
        <p:spPr>
          <a:xfrm>
            <a:off x="-3173" y="0"/>
            <a:ext cx="8696169" cy="9019362"/>
          </a:xfrm>
          <a:custGeom>
            <a:avLst/>
            <a:gdLst/>
            <a:ahLst/>
            <a:cxnLst/>
            <a:rect l="l" t="t" r="r" b="b"/>
            <a:pathLst>
              <a:path w="8696169" h="9019362">
                <a:moveTo>
                  <a:pt x="0" y="0"/>
                </a:moveTo>
                <a:lnTo>
                  <a:pt x="8696169" y="0"/>
                </a:lnTo>
                <a:lnTo>
                  <a:pt x="8696169" y="9019362"/>
                </a:lnTo>
                <a:lnTo>
                  <a:pt x="0" y="9019362"/>
                </a:lnTo>
                <a:lnTo>
                  <a:pt x="0" y="0"/>
                </a:lnTo>
                <a:close/>
              </a:path>
            </a:pathLst>
          </a:custGeom>
          <a:blipFill>
            <a:blip r:embed="rId3"/>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NL"/>
          </a:p>
        </p:txBody>
      </p:sp>
      <p:grpSp>
        <p:nvGrpSpPr>
          <p:cNvPr id="6" name="Group 5">
            <a:extLst>
              <a:ext uri="{FF2B5EF4-FFF2-40B4-BE49-F238E27FC236}">
                <a16:creationId xmlns:a16="http://schemas.microsoft.com/office/drawing/2014/main" id="{1C446620-B3C8-B816-C549-0358C2422E42}"/>
              </a:ext>
            </a:extLst>
          </p:cNvPr>
          <p:cNvGrpSpPr/>
          <p:nvPr/>
        </p:nvGrpSpPr>
        <p:grpSpPr>
          <a:xfrm>
            <a:off x="732027" y="4356556"/>
            <a:ext cx="6266534" cy="1559197"/>
            <a:chOff x="732027" y="4356554"/>
            <a:chExt cx="8355378" cy="2078928"/>
          </a:xfrm>
        </p:grpSpPr>
        <p:sp>
          <p:nvSpPr>
            <p:cNvPr id="7" name="TextBox 7">
              <a:extLst>
                <a:ext uri="{FF2B5EF4-FFF2-40B4-BE49-F238E27FC236}">
                  <a16:creationId xmlns:a16="http://schemas.microsoft.com/office/drawing/2014/main" id="{FEFA8494-B6C6-2816-30CC-E4C880D197F9}"/>
                </a:ext>
              </a:extLst>
            </p:cNvPr>
            <p:cNvSpPr txBox="1"/>
            <p:nvPr/>
          </p:nvSpPr>
          <p:spPr>
            <a:xfrm>
              <a:off x="732027" y="5826341"/>
              <a:ext cx="8355378" cy="609141"/>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3899"/>
                </a:lnSpc>
              </a:pPr>
              <a:r>
                <a:rPr lang="en-US" sz="2550">
                  <a:solidFill>
                    <a:srgbClr val="FFFFFF"/>
                  </a:solidFill>
                  <a:latin typeface="Arial"/>
                  <a:cs typeface="Arial"/>
                </a:rPr>
                <a:t>Carol Dweck </a:t>
              </a:r>
              <a:endParaRPr lang="en-US" sz="2599">
                <a:solidFill>
                  <a:srgbClr val="FFFFFF"/>
                </a:solidFill>
                <a:latin typeface="Cera PRO 1"/>
              </a:endParaRPr>
            </a:p>
          </p:txBody>
        </p:sp>
        <p:sp>
          <p:nvSpPr>
            <p:cNvPr id="8" name="TextBox 8">
              <a:extLst>
                <a:ext uri="{FF2B5EF4-FFF2-40B4-BE49-F238E27FC236}">
                  <a16:creationId xmlns:a16="http://schemas.microsoft.com/office/drawing/2014/main" id="{6844E15A-A5DD-19B9-15E1-0924C952333D}"/>
                </a:ext>
              </a:extLst>
            </p:cNvPr>
            <p:cNvSpPr txBox="1"/>
            <p:nvPr/>
          </p:nvSpPr>
          <p:spPr>
            <a:xfrm>
              <a:off x="732027" y="4356554"/>
              <a:ext cx="8355378" cy="1339851"/>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7800"/>
                </a:lnSpc>
              </a:pPr>
              <a:r>
                <a:rPr lang="en-US" sz="6500">
                  <a:solidFill>
                    <a:srgbClr val="FFFFFF"/>
                  </a:solidFill>
                  <a:latin typeface="Arial"/>
                  <a:cs typeface="Arial"/>
                </a:rPr>
                <a:t>Mindset</a:t>
              </a:r>
            </a:p>
          </p:txBody>
        </p:sp>
      </p:grpSp>
      <p:sp>
        <p:nvSpPr>
          <p:cNvPr id="9" name="Freeform 3">
            <a:extLst>
              <a:ext uri="{FF2B5EF4-FFF2-40B4-BE49-F238E27FC236}">
                <a16:creationId xmlns:a16="http://schemas.microsoft.com/office/drawing/2014/main" id="{37015165-D976-4DA0-4E75-4BCE0FB26D3A}"/>
              </a:ext>
            </a:extLst>
          </p:cNvPr>
          <p:cNvSpPr/>
          <p:nvPr/>
        </p:nvSpPr>
        <p:spPr>
          <a:xfrm>
            <a:off x="-937505" y="6366346"/>
            <a:ext cx="6316280" cy="4467130"/>
          </a:xfrm>
          <a:custGeom>
            <a:avLst/>
            <a:gdLst/>
            <a:ahLst/>
            <a:cxnLst/>
            <a:rect l="l" t="t" r="r" b="b"/>
            <a:pathLst>
              <a:path w="6316280" h="4467130">
                <a:moveTo>
                  <a:pt x="0" y="0"/>
                </a:moveTo>
                <a:lnTo>
                  <a:pt x="6316280" y="0"/>
                </a:lnTo>
                <a:lnTo>
                  <a:pt x="6316280" y="4467129"/>
                </a:lnTo>
                <a:lnTo>
                  <a:pt x="0" y="4467129"/>
                </a:lnTo>
                <a:lnTo>
                  <a:pt x="0" y="0"/>
                </a:lnTo>
                <a:close/>
              </a:path>
            </a:pathLst>
          </a:custGeom>
          <a:blipFill>
            <a:blip r:embed="rId4"/>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NL"/>
          </a:p>
        </p:txBody>
      </p:sp>
      <p:pic>
        <p:nvPicPr>
          <p:cNvPr id="2" name="Picture 1">
            <a:extLst>
              <a:ext uri="{FF2B5EF4-FFF2-40B4-BE49-F238E27FC236}">
                <a16:creationId xmlns:a16="http://schemas.microsoft.com/office/drawing/2014/main" id="{2165DD21-91AA-F9CE-6CC8-17345A23D134}"/>
              </a:ext>
            </a:extLst>
          </p:cNvPr>
          <p:cNvPicPr>
            <a:picLocks noChangeAspect="1"/>
          </p:cNvPicPr>
          <p:nvPr/>
        </p:nvPicPr>
        <p:blipFill>
          <a:blip r:embed="rId5"/>
          <a:stretch>
            <a:fillRect/>
          </a:stretch>
        </p:blipFill>
        <p:spPr>
          <a:xfrm>
            <a:off x="4569126" y="-2157"/>
            <a:ext cx="13764881" cy="10334444"/>
          </a:xfrm>
          <a:prstGeom prst="rect">
            <a:avLst/>
          </a:prstGeom>
        </p:spPr>
      </p:pic>
    </p:spTree>
    <p:extLst>
      <p:ext uri="{BB962C8B-B14F-4D97-AF65-F5344CB8AC3E}">
        <p14:creationId xmlns:p14="http://schemas.microsoft.com/office/powerpoint/2010/main" val="3003686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B480B-FF06-9CB9-9AB0-2620336C5DC5}"/>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1DE1E6F5-7CC8-DCE1-0952-4F164496C595}"/>
              </a:ext>
            </a:extLst>
          </p:cNvPr>
          <p:cNvSpPr/>
          <p:nvPr/>
        </p:nvSpPr>
        <p:spPr>
          <a:xfrm>
            <a:off x="0" y="0"/>
            <a:ext cx="8817238" cy="10287000"/>
          </a:xfrm>
          <a:prstGeom prst="rect">
            <a:avLst/>
          </a:prstGeom>
          <a:solidFill>
            <a:srgbClr val="0160B4"/>
          </a:solidFill>
        </p:spPr>
        <p:txBody>
          <a:bodyPr/>
          <a:lstStyle/>
          <a:p>
            <a:endParaRPr lang="en-NL"/>
          </a:p>
        </p:txBody>
      </p:sp>
      <p:sp>
        <p:nvSpPr>
          <p:cNvPr id="4" name="TextBox 3">
            <a:extLst>
              <a:ext uri="{FF2B5EF4-FFF2-40B4-BE49-F238E27FC236}">
                <a16:creationId xmlns:a16="http://schemas.microsoft.com/office/drawing/2014/main" id="{B2905FF8-46FA-0573-9815-3672D92CF18A}"/>
              </a:ext>
            </a:extLst>
          </p:cNvPr>
          <p:cNvSpPr txBox="1"/>
          <p:nvPr/>
        </p:nvSpPr>
        <p:spPr>
          <a:xfrm>
            <a:off x="9136732" y="784975"/>
            <a:ext cx="8845061" cy="119109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6000" b="1">
              <a:solidFill>
                <a:srgbClr val="FF0000"/>
              </a:solidFill>
              <a:latin typeface="Merriweather"/>
            </a:endParaRPr>
          </a:p>
          <a:p>
            <a:r>
              <a:rPr lang="en-US" sz="6000" b="1">
                <a:solidFill>
                  <a:srgbClr val="FF0000"/>
                </a:solidFill>
                <a:latin typeface="Merriweather"/>
              </a:rPr>
              <a:t>What do you recognize the most by yourself?</a:t>
            </a:r>
          </a:p>
          <a:p>
            <a:endParaRPr lang="en-US" sz="6000" b="1">
              <a:solidFill>
                <a:srgbClr val="FF0000"/>
              </a:solidFill>
              <a:latin typeface="Merriweather"/>
            </a:endParaRPr>
          </a:p>
          <a:p>
            <a:endParaRPr lang="en-US" sz="6000" b="1">
              <a:solidFill>
                <a:srgbClr val="FF0000"/>
              </a:solidFill>
              <a:latin typeface="Merriweather"/>
            </a:endParaRPr>
          </a:p>
          <a:p>
            <a:endParaRPr lang="en-US" sz="6000" b="1">
              <a:solidFill>
                <a:srgbClr val="FF0000"/>
              </a:solidFill>
              <a:latin typeface="Merriweather"/>
            </a:endParaRPr>
          </a:p>
          <a:p>
            <a:r>
              <a:rPr lang="en-US" sz="3600" b="1">
                <a:solidFill>
                  <a:srgbClr val="FF0000"/>
                </a:solidFill>
                <a:latin typeface="Merriweather"/>
              </a:rPr>
              <a:t>Take one 1 minute to reflect. And write down 2 examples, one of each (growth and fixed).</a:t>
            </a:r>
            <a:endParaRPr lang="en-US" sz="3600"/>
          </a:p>
          <a:p>
            <a:endParaRPr lang="en-US" sz="6000" b="1">
              <a:solidFill>
                <a:srgbClr val="FF0000"/>
              </a:solidFill>
              <a:latin typeface="Merriweather"/>
            </a:endParaRPr>
          </a:p>
          <a:p>
            <a:endParaRPr lang="en-US" sz="6000" b="1">
              <a:solidFill>
                <a:srgbClr val="FF0000"/>
              </a:solidFill>
              <a:latin typeface="Merriweather"/>
            </a:endParaRPr>
          </a:p>
          <a:p>
            <a:endParaRPr lang="en-US" sz="6000" b="1">
              <a:solidFill>
                <a:srgbClr val="FF0000"/>
              </a:solidFill>
              <a:latin typeface="Merriweather"/>
            </a:endParaRPr>
          </a:p>
          <a:p>
            <a:endParaRPr lang="en-US" sz="6000" b="1">
              <a:solidFill>
                <a:srgbClr val="FF0000"/>
              </a:solidFill>
              <a:latin typeface="Merriweather"/>
            </a:endParaRPr>
          </a:p>
        </p:txBody>
      </p:sp>
      <p:sp>
        <p:nvSpPr>
          <p:cNvPr id="5" name="AutoShape 2">
            <a:extLst>
              <a:ext uri="{FF2B5EF4-FFF2-40B4-BE49-F238E27FC236}">
                <a16:creationId xmlns:a16="http://schemas.microsoft.com/office/drawing/2014/main" id="{9578DA8A-937E-E0F6-9F63-B3F7C43011CC}"/>
              </a:ext>
            </a:extLst>
          </p:cNvPr>
          <p:cNvSpPr/>
          <p:nvPr/>
        </p:nvSpPr>
        <p:spPr>
          <a:xfrm>
            <a:off x="4198" y="4198"/>
            <a:ext cx="8817238" cy="10287000"/>
          </a:xfrm>
          <a:prstGeom prst="rect">
            <a:avLst/>
          </a:prstGeom>
          <a:solidFill>
            <a:srgbClr val="0160B4"/>
          </a:solidFill>
        </p:spPr>
        <p:txBody>
          <a:bodyPr/>
          <a:lstStyle/>
          <a:p>
            <a:endParaRPr lang="en-NL"/>
          </a:p>
        </p:txBody>
      </p:sp>
      <p:sp>
        <p:nvSpPr>
          <p:cNvPr id="7" name="Freeform 5">
            <a:extLst>
              <a:ext uri="{FF2B5EF4-FFF2-40B4-BE49-F238E27FC236}">
                <a16:creationId xmlns:a16="http://schemas.microsoft.com/office/drawing/2014/main" id="{A185DAEF-A56F-BC89-405F-4C0F25432E2E}"/>
              </a:ext>
            </a:extLst>
          </p:cNvPr>
          <p:cNvSpPr/>
          <p:nvPr/>
        </p:nvSpPr>
        <p:spPr>
          <a:xfrm>
            <a:off x="520839" y="2579631"/>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Tree>
    <p:extLst>
      <p:ext uri="{BB962C8B-B14F-4D97-AF65-F5344CB8AC3E}">
        <p14:creationId xmlns:p14="http://schemas.microsoft.com/office/powerpoint/2010/main" val="3620501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9115E-4594-209C-862C-C217FD3EBF17}"/>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DA70CBC9-958A-2DA1-DF10-4490FA703224}"/>
              </a:ext>
            </a:extLst>
          </p:cNvPr>
          <p:cNvSpPr/>
          <p:nvPr/>
        </p:nvSpPr>
        <p:spPr>
          <a:xfrm>
            <a:off x="0" y="0"/>
            <a:ext cx="8817238" cy="10287000"/>
          </a:xfrm>
          <a:prstGeom prst="rect">
            <a:avLst/>
          </a:prstGeom>
          <a:solidFill>
            <a:srgbClr val="0160B4"/>
          </a:solidFill>
        </p:spPr>
        <p:txBody>
          <a:bodyPr/>
          <a:lstStyle/>
          <a:p>
            <a:endParaRPr lang="en-NL"/>
          </a:p>
        </p:txBody>
      </p:sp>
      <p:sp>
        <p:nvSpPr>
          <p:cNvPr id="4" name="TextBox 3">
            <a:extLst>
              <a:ext uri="{FF2B5EF4-FFF2-40B4-BE49-F238E27FC236}">
                <a16:creationId xmlns:a16="http://schemas.microsoft.com/office/drawing/2014/main" id="{7AF97149-9E3A-9182-E2D8-6118DCD6045A}"/>
              </a:ext>
            </a:extLst>
          </p:cNvPr>
          <p:cNvSpPr txBox="1"/>
          <p:nvPr/>
        </p:nvSpPr>
        <p:spPr>
          <a:xfrm>
            <a:off x="9141178" y="261589"/>
            <a:ext cx="8845061" cy="135729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b="1">
                <a:solidFill>
                  <a:srgbClr val="000000"/>
                </a:solidFill>
                <a:ea typeface="+mn-lt"/>
                <a:cs typeface="+mn-lt"/>
              </a:rPr>
              <a:t>Growth vs. Fixed Mindset (Dweck)</a:t>
            </a:r>
            <a:endParaRPr lang="en-US"/>
          </a:p>
          <a:p>
            <a:endParaRPr lang="en-US" sz="6000" b="1">
              <a:solidFill>
                <a:srgbClr val="000000"/>
              </a:solidFill>
              <a:ea typeface="+mn-lt"/>
              <a:cs typeface="+mn-lt"/>
            </a:endParaRPr>
          </a:p>
          <a:p>
            <a:pPr>
              <a:buFont typeface="Arial"/>
              <a:buChar char="•"/>
            </a:pPr>
            <a:r>
              <a:rPr lang="en-US" sz="4400" b="1">
                <a:solidFill>
                  <a:srgbClr val="000000"/>
                </a:solidFill>
                <a:ea typeface="+mn-lt"/>
                <a:cs typeface="+mn-lt"/>
              </a:rPr>
              <a:t>Fixed mindset:</a:t>
            </a:r>
            <a:r>
              <a:rPr lang="en-US" sz="4400">
                <a:solidFill>
                  <a:srgbClr val="000000"/>
                </a:solidFill>
                <a:ea typeface="+mn-lt"/>
                <a:cs typeface="+mn-lt"/>
              </a:rPr>
              <a:t> you believe that your talent and intelligence are fixed. Mistakes are threatening, and you avoid challenges.</a:t>
            </a:r>
            <a:endParaRPr lang="en-US" sz="4400">
              <a:ea typeface="+mn-lt"/>
              <a:cs typeface="+mn-lt"/>
            </a:endParaRPr>
          </a:p>
          <a:p>
            <a:endParaRPr lang="en-US" sz="4400">
              <a:solidFill>
                <a:srgbClr val="000000"/>
              </a:solidFill>
              <a:ea typeface="+mn-lt"/>
              <a:cs typeface="+mn-lt"/>
            </a:endParaRPr>
          </a:p>
          <a:p>
            <a:pPr marL="285750" indent="-285750">
              <a:buFont typeface="Arial"/>
              <a:buChar char="•"/>
            </a:pPr>
            <a:r>
              <a:rPr lang="en-US" sz="4400" b="1">
                <a:solidFill>
                  <a:srgbClr val="000000"/>
                </a:solidFill>
                <a:ea typeface="+mn-lt"/>
                <a:cs typeface="+mn-lt"/>
              </a:rPr>
              <a:t>Growth mindset:</a:t>
            </a:r>
            <a:r>
              <a:rPr lang="en-US" sz="4400">
                <a:solidFill>
                  <a:srgbClr val="000000"/>
                </a:solidFill>
                <a:ea typeface="+mn-lt"/>
                <a:cs typeface="+mn-lt"/>
              </a:rPr>
              <a:t> you believe that</a:t>
            </a:r>
            <a:endParaRPr lang="en-US">
              <a:solidFill>
                <a:srgbClr val="000000"/>
              </a:solidFill>
              <a:ea typeface="+mn-lt"/>
              <a:cs typeface="+mn-lt"/>
            </a:endParaRPr>
          </a:p>
          <a:p>
            <a:r>
              <a:rPr lang="en-US" sz="4400">
                <a:solidFill>
                  <a:srgbClr val="000000"/>
                </a:solidFill>
                <a:ea typeface="+mn-lt"/>
                <a:cs typeface="+mn-lt"/>
              </a:rPr>
              <a:t>you can learn and develop through effort, feedback, and perseverance. Mistakes are opportunities to learn.</a:t>
            </a:r>
            <a:endParaRPr lang="en-US">
              <a:ea typeface="+mn-lt"/>
              <a:cs typeface="+mn-lt"/>
            </a:endParaRPr>
          </a:p>
          <a:p>
            <a:endParaRPr lang="en-US" sz="6000" b="1">
              <a:solidFill>
                <a:srgbClr val="FF0000"/>
              </a:solidFill>
              <a:latin typeface="Merriweather"/>
            </a:endParaRPr>
          </a:p>
          <a:p>
            <a:endParaRPr lang="en-US" sz="6000" b="1">
              <a:solidFill>
                <a:srgbClr val="FF0000"/>
              </a:solidFill>
              <a:latin typeface="Merriweather"/>
            </a:endParaRPr>
          </a:p>
          <a:p>
            <a:endParaRPr lang="en-US" sz="6000" b="1">
              <a:solidFill>
                <a:srgbClr val="FF0000"/>
              </a:solidFill>
              <a:latin typeface="Merriweather"/>
            </a:endParaRPr>
          </a:p>
          <a:p>
            <a:endParaRPr lang="en-US" sz="6000" b="1">
              <a:solidFill>
                <a:srgbClr val="FF0000"/>
              </a:solidFill>
              <a:latin typeface="Merriweather"/>
            </a:endParaRPr>
          </a:p>
          <a:p>
            <a:endParaRPr lang="en-US" sz="6000" b="1">
              <a:solidFill>
                <a:srgbClr val="FF0000"/>
              </a:solidFill>
              <a:latin typeface="Merriweather"/>
            </a:endParaRPr>
          </a:p>
        </p:txBody>
      </p:sp>
      <p:sp>
        <p:nvSpPr>
          <p:cNvPr id="5" name="AutoShape 2">
            <a:extLst>
              <a:ext uri="{FF2B5EF4-FFF2-40B4-BE49-F238E27FC236}">
                <a16:creationId xmlns:a16="http://schemas.microsoft.com/office/drawing/2014/main" id="{E93E2474-EB16-DE99-CCB6-51C392153319}"/>
              </a:ext>
            </a:extLst>
          </p:cNvPr>
          <p:cNvSpPr/>
          <p:nvPr/>
        </p:nvSpPr>
        <p:spPr>
          <a:xfrm>
            <a:off x="4198" y="4198"/>
            <a:ext cx="8817238" cy="10287000"/>
          </a:xfrm>
          <a:prstGeom prst="rect">
            <a:avLst/>
          </a:prstGeom>
          <a:solidFill>
            <a:srgbClr val="0160B4"/>
          </a:solidFill>
        </p:spPr>
        <p:txBody>
          <a:bodyPr/>
          <a:lstStyle/>
          <a:p>
            <a:endParaRPr lang="en-NL"/>
          </a:p>
        </p:txBody>
      </p:sp>
      <p:sp>
        <p:nvSpPr>
          <p:cNvPr id="7" name="Freeform 5">
            <a:extLst>
              <a:ext uri="{FF2B5EF4-FFF2-40B4-BE49-F238E27FC236}">
                <a16:creationId xmlns:a16="http://schemas.microsoft.com/office/drawing/2014/main" id="{F01DC4C9-A9A2-EF45-8E79-B97A2C5B18DB}"/>
              </a:ext>
            </a:extLst>
          </p:cNvPr>
          <p:cNvSpPr/>
          <p:nvPr/>
        </p:nvSpPr>
        <p:spPr>
          <a:xfrm>
            <a:off x="520839" y="2579631"/>
            <a:ext cx="8067152" cy="6085228"/>
          </a:xfrm>
          <a:custGeom>
            <a:avLst/>
            <a:gdLst/>
            <a:ahLst/>
            <a:cxnLst/>
            <a:rect l="l" t="t" r="r" b="b"/>
            <a:pathLst>
              <a:path w="8067152" h="6085228">
                <a:moveTo>
                  <a:pt x="0" y="0"/>
                </a:moveTo>
                <a:lnTo>
                  <a:pt x="8067152" y="0"/>
                </a:lnTo>
                <a:lnTo>
                  <a:pt x="8067152" y="6085228"/>
                </a:lnTo>
                <a:lnTo>
                  <a:pt x="0" y="6085228"/>
                </a:lnTo>
                <a:lnTo>
                  <a:pt x="0" y="0"/>
                </a:lnTo>
                <a:close/>
              </a:path>
            </a:pathLst>
          </a:custGeom>
          <a:blipFill>
            <a:blip r:embed="rId3"/>
            <a:stretch>
              <a:fillRect l="-6484" r="-172"/>
            </a:stretch>
          </a:blipFill>
        </p:spPr>
        <p:txBody>
          <a:bodyPr/>
          <a:lstStyle/>
          <a:p>
            <a:endParaRPr lang="en-NL"/>
          </a:p>
        </p:txBody>
      </p:sp>
    </p:spTree>
    <p:extLst>
      <p:ext uri="{BB962C8B-B14F-4D97-AF65-F5344CB8AC3E}">
        <p14:creationId xmlns:p14="http://schemas.microsoft.com/office/powerpoint/2010/main" val="2035145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ad0ff3d-18f4-4398-b988-cbd9e7e27cfa" xsi:nil="true"/>
    <lcf76f155ced4ddcb4097134ff3c332f xmlns="2599df58-5f44-4f3f-80f0-83dd5e09c28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Asiakirja" ma:contentTypeID="0x01010054C1F0F2303ACE4995C8E2F2C429113B" ma:contentTypeVersion="11" ma:contentTypeDescription="Luo uusi asiakirja." ma:contentTypeScope="" ma:versionID="9ca67eb6b29ea45570817b5e4ce55538">
  <xsd:schema xmlns:xsd="http://www.w3.org/2001/XMLSchema" xmlns:xs="http://www.w3.org/2001/XMLSchema" xmlns:p="http://schemas.microsoft.com/office/2006/metadata/properties" xmlns:ns2="2599df58-5f44-4f3f-80f0-83dd5e09c28f" xmlns:ns3="5ad0ff3d-18f4-4398-b988-cbd9e7e27cfa" targetNamespace="http://schemas.microsoft.com/office/2006/metadata/properties" ma:root="true" ma:fieldsID="4eed02f44f9a5b2b317be548ff6677fc" ns2:_="" ns3:_="">
    <xsd:import namespace="2599df58-5f44-4f3f-80f0-83dd5e09c28f"/>
    <xsd:import namespace="5ad0ff3d-18f4-4398-b988-cbd9e7e27c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99df58-5f44-4f3f-80f0-83dd5e09c2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Kuvien tunnisteet" ma:readOnly="false" ma:fieldId="{5cf76f15-5ced-4ddc-b409-7134ff3c332f}" ma:taxonomyMulti="true" ma:sspId="e1c13e40-b2b1-49b8-8663-ef592bdcc8ca"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ad0ff3d-18f4-4398-b988-cbd9e7e27cfa"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2bd941c-df5e-4965-893a-e4f31941a618}" ma:internalName="TaxCatchAll" ma:showField="CatchAllData" ma:web="5ad0ff3d-18f4-4398-b988-cbd9e7e27cf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C4C460-34D4-4FDF-B7D8-D8D8C8A8CBBE}">
  <ds:schemaRefs>
    <ds:schemaRef ds:uri="http://purl.org/dc/terms/"/>
    <ds:schemaRef ds:uri="http://www.w3.org/XML/1998/namespace"/>
    <ds:schemaRef ds:uri="5ad0ff3d-18f4-4398-b988-cbd9e7e27cfa"/>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2599df58-5f44-4f3f-80f0-83dd5e09c28f"/>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DE1FAA12-3323-4071-B03B-8D5881DA43F1}">
  <ds:schemaRefs>
    <ds:schemaRef ds:uri="http://schemas.microsoft.com/sharepoint/v3/contenttype/forms"/>
  </ds:schemaRefs>
</ds:datastoreItem>
</file>

<file path=customXml/itemProps3.xml><?xml version="1.0" encoding="utf-8"?>
<ds:datastoreItem xmlns:ds="http://schemas.openxmlformats.org/officeDocument/2006/customXml" ds:itemID="{67BE3146-7C66-46C3-99D3-0A42E1E41921}"/>
</file>

<file path=docProps/app.xml><?xml version="1.0" encoding="utf-8"?>
<Properties xmlns="http://schemas.openxmlformats.org/officeDocument/2006/extended-properties" xmlns:vt="http://schemas.openxmlformats.org/officeDocument/2006/docPropsVTypes">
  <TotalTime>1</TotalTime>
  <Words>2042</Words>
  <Application>Microsoft Office PowerPoint</Application>
  <PresentationFormat>Custom</PresentationFormat>
  <Paragraphs>225</Paragraphs>
  <Slides>21</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Cera PRO 2</vt:lpstr>
      <vt:lpstr>Calibri</vt:lpstr>
      <vt:lpstr>Cera PRO 1</vt:lpstr>
      <vt:lpstr>Aptos</vt:lpstr>
      <vt:lpstr>Arial,Sans-Serif</vt:lpstr>
      <vt:lpstr>Wingdings</vt:lpstr>
      <vt:lpstr>Calibri Light</vt:lpstr>
      <vt:lpstr>Arial</vt:lpstr>
      <vt:lpstr>Merriweather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CfE Presentatie template_NIET BEWERKEN  MAAR DUPLICEREN</dc:title>
  <dc:creator>Katriina Peuhkuri</dc:creator>
  <cp:lastModifiedBy>Katriina Peuhkuri</cp:lastModifiedBy>
  <cp:revision>3</cp:revision>
  <dcterms:created xsi:type="dcterms:W3CDTF">2006-08-16T00:00:00Z</dcterms:created>
  <dcterms:modified xsi:type="dcterms:W3CDTF">2025-09-18T18:13:03Z</dcterms:modified>
  <dc:identifier>DAFYkhT_-OI</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0x01010054C1F0F2303ACE4995C8E2F2C429113B</vt:lpwstr>
  </property>
  <property fmtid="{D5CDD505-2E9C-101B-9397-08002B2CF9AE}" pid="3" name="MediaServiceImageTags">
    <vt:lpwstr/>
  </property>
</Properties>
</file>