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4"/>
    <p:sldMasterId id="2147483767" r:id="rId5"/>
  </p:sldMasterIdLst>
  <p:notesMasterIdLst>
    <p:notesMasterId r:id="rId54"/>
  </p:notesMasterIdLst>
  <p:handoutMasterIdLst>
    <p:handoutMasterId r:id="rId55"/>
  </p:handoutMasterIdLst>
  <p:sldIdLst>
    <p:sldId id="262" r:id="rId6"/>
    <p:sldId id="400" r:id="rId7"/>
    <p:sldId id="401" r:id="rId8"/>
    <p:sldId id="369" r:id="rId9"/>
    <p:sldId id="402" r:id="rId10"/>
    <p:sldId id="403" r:id="rId11"/>
    <p:sldId id="370" r:id="rId12"/>
    <p:sldId id="385" r:id="rId13"/>
    <p:sldId id="388" r:id="rId14"/>
    <p:sldId id="434" r:id="rId15"/>
    <p:sldId id="407" r:id="rId16"/>
    <p:sldId id="390" r:id="rId17"/>
    <p:sldId id="391" r:id="rId18"/>
    <p:sldId id="433" r:id="rId19"/>
    <p:sldId id="376" r:id="rId20"/>
    <p:sldId id="338" r:id="rId21"/>
    <p:sldId id="371" r:id="rId22"/>
    <p:sldId id="258" r:id="rId23"/>
    <p:sldId id="413" r:id="rId24"/>
    <p:sldId id="414" r:id="rId25"/>
    <p:sldId id="375" r:id="rId26"/>
    <p:sldId id="317" r:id="rId27"/>
    <p:sldId id="415" r:id="rId28"/>
    <p:sldId id="374" r:id="rId29"/>
    <p:sldId id="431" r:id="rId30"/>
    <p:sldId id="432" r:id="rId31"/>
    <p:sldId id="409" r:id="rId32"/>
    <p:sldId id="416" r:id="rId33"/>
    <p:sldId id="261" r:id="rId34"/>
    <p:sldId id="421" r:id="rId35"/>
    <p:sldId id="422" r:id="rId36"/>
    <p:sldId id="419" r:id="rId37"/>
    <p:sldId id="435" r:id="rId38"/>
    <p:sldId id="423" r:id="rId39"/>
    <p:sldId id="430" r:id="rId40"/>
    <p:sldId id="260" r:id="rId41"/>
    <p:sldId id="425" r:id="rId42"/>
    <p:sldId id="263" r:id="rId43"/>
    <p:sldId id="379" r:id="rId44"/>
    <p:sldId id="386" r:id="rId45"/>
    <p:sldId id="393" r:id="rId46"/>
    <p:sldId id="380" r:id="rId47"/>
    <p:sldId id="383" r:id="rId48"/>
    <p:sldId id="382" r:id="rId49"/>
    <p:sldId id="392" r:id="rId50"/>
    <p:sldId id="428" r:id="rId51"/>
    <p:sldId id="265" r:id="rId52"/>
    <p:sldId id="387" r:id="rId5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CC99"/>
    <a:srgbClr val="F29F02"/>
    <a:srgbClr val="00C3FB"/>
    <a:srgbClr val="FFFF67"/>
    <a:srgbClr val="30C9F6"/>
    <a:srgbClr val="F0698F"/>
    <a:srgbClr val="FED337"/>
    <a:srgbClr val="4A4B4C"/>
    <a:srgbClr val="EB3B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14" autoAdjust="0"/>
    <p:restoredTop sz="85581" autoAdjust="0"/>
  </p:normalViewPr>
  <p:slideViewPr>
    <p:cSldViewPr snapToGrid="0">
      <p:cViewPr>
        <p:scale>
          <a:sx n="74" d="100"/>
          <a:sy n="74" d="100"/>
        </p:scale>
        <p:origin x="354" y="33"/>
      </p:cViewPr>
      <p:guideLst>
        <p:guide orient="horz" pos="2160"/>
        <p:guide pos="3840"/>
      </p:guideLst>
    </p:cSldViewPr>
  </p:slideViewPr>
  <p:outlineViewPr>
    <p:cViewPr>
      <p:scale>
        <a:sx n="33" d="100"/>
        <a:sy n="33" d="100"/>
      </p:scale>
      <p:origin x="0" y="6288"/>
    </p:cViewPr>
  </p:outlineViewPr>
  <p:notesTextViewPr>
    <p:cViewPr>
      <p:scale>
        <a:sx n="1" d="1"/>
        <a:sy n="1" d="1"/>
      </p:scale>
      <p:origin x="0" y="0"/>
    </p:cViewPr>
  </p:notesTextViewPr>
  <p:sorterViewPr>
    <p:cViewPr>
      <p:scale>
        <a:sx n="200" d="100"/>
        <a:sy n="200" d="100"/>
      </p:scale>
      <p:origin x="0" y="-1626"/>
    </p:cViewPr>
  </p:sorterViewPr>
  <p:notesViewPr>
    <p:cSldViewPr snapToGrid="0">
      <p:cViewPr varScale="1">
        <p:scale>
          <a:sx n="101" d="100"/>
          <a:sy n="101" d="100"/>
        </p:scale>
        <p:origin x="355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el Gately" userId="caf5d132-3f27-4680-a1d7-4b087a137fd7" providerId="ADAL" clId="{BDDE0888-596B-4586-A51C-0EEFAD56E815}"/>
    <pc:docChg chg="undo custSel addSld delSld modSld sldOrd modMainMaster">
      <pc:chgData name="Noel Gately" userId="caf5d132-3f27-4680-a1d7-4b087a137fd7" providerId="ADAL" clId="{BDDE0888-596B-4586-A51C-0EEFAD56E815}" dt="2025-02-13T15:37:15.737" v="166" actId="2696"/>
      <pc:docMkLst>
        <pc:docMk/>
      </pc:docMkLst>
      <pc:sldChg chg="addSp modSp add del ord">
        <pc:chgData name="Noel Gately" userId="caf5d132-3f27-4680-a1d7-4b087a137fd7" providerId="ADAL" clId="{BDDE0888-596B-4586-A51C-0EEFAD56E815}" dt="2025-02-12T16:17:10.518" v="150"/>
        <pc:sldMkLst>
          <pc:docMk/>
          <pc:sldMk cId="0" sldId="265"/>
        </pc:sldMkLst>
        <pc:picChg chg="add mod">
          <ac:chgData name="Noel Gately" userId="caf5d132-3f27-4680-a1d7-4b087a137fd7" providerId="ADAL" clId="{BDDE0888-596B-4586-A51C-0EEFAD56E815}" dt="2025-02-12T15:26:13.652" v="51" actId="1076"/>
          <ac:picMkLst>
            <pc:docMk/>
            <pc:sldMk cId="0" sldId="265"/>
            <ac:picMk id="12" creationId="{4DDB2577-51FE-42E0-AD5B-BE6A6381160B}"/>
          </ac:picMkLst>
        </pc:picChg>
      </pc:sldChg>
      <pc:sldChg chg="modSp">
        <pc:chgData name="Noel Gately" userId="caf5d132-3f27-4680-a1d7-4b087a137fd7" providerId="ADAL" clId="{BDDE0888-596B-4586-A51C-0EEFAD56E815}" dt="2025-02-12T15:26:05.125" v="50" actId="1076"/>
        <pc:sldMkLst>
          <pc:docMk/>
          <pc:sldMk cId="1853212225" sldId="380"/>
        </pc:sldMkLst>
        <pc:picChg chg="mod">
          <ac:chgData name="Noel Gately" userId="caf5d132-3f27-4680-a1d7-4b087a137fd7" providerId="ADAL" clId="{BDDE0888-596B-4586-A51C-0EEFAD56E815}" dt="2025-02-12T15:26:05.125" v="50" actId="1076"/>
          <ac:picMkLst>
            <pc:docMk/>
            <pc:sldMk cId="1853212225" sldId="380"/>
            <ac:picMk id="22" creationId="{BD9B18ED-6D59-4CB0-88CB-EE56918C0C74}"/>
          </ac:picMkLst>
        </pc:picChg>
      </pc:sldChg>
      <pc:sldChg chg="setBg">
        <pc:chgData name="Noel Gately" userId="caf5d132-3f27-4680-a1d7-4b087a137fd7" providerId="ADAL" clId="{BDDE0888-596B-4586-A51C-0EEFAD56E815}" dt="2025-02-12T15:40:30.323" v="53"/>
        <pc:sldMkLst>
          <pc:docMk/>
          <pc:sldMk cId="2279449145" sldId="382"/>
        </pc:sldMkLst>
      </pc:sldChg>
      <pc:sldChg chg="addSp add">
        <pc:chgData name="Noel Gately" userId="caf5d132-3f27-4680-a1d7-4b087a137fd7" providerId="ADAL" clId="{BDDE0888-596B-4586-A51C-0EEFAD56E815}" dt="2025-02-12T15:46:44.688" v="71"/>
        <pc:sldMkLst>
          <pc:docMk/>
          <pc:sldMk cId="0" sldId="428"/>
        </pc:sldMkLst>
        <pc:picChg chg="add">
          <ac:chgData name="Noel Gately" userId="caf5d132-3f27-4680-a1d7-4b087a137fd7" providerId="ADAL" clId="{BDDE0888-596B-4586-A51C-0EEFAD56E815}" dt="2025-02-12T15:46:44.688" v="71"/>
          <ac:picMkLst>
            <pc:docMk/>
            <pc:sldMk cId="0" sldId="428"/>
            <ac:picMk id="19" creationId="{D6BCBFB2-CF9B-4313-ABEC-2BF0C47DC4A8}"/>
          </ac:picMkLst>
        </pc:picChg>
      </pc:sldChg>
      <pc:sldMasterChg chg="delSldLayout modSldLayout">
        <pc:chgData name="Noel Gately" userId="caf5d132-3f27-4680-a1d7-4b087a137fd7" providerId="ADAL" clId="{BDDE0888-596B-4586-A51C-0EEFAD56E815}" dt="2025-02-12T16:18:58.687" v="162" actId="2696"/>
        <pc:sldMasterMkLst>
          <pc:docMk/>
          <pc:sldMasterMk cId="4001266535" sldId="2147483704"/>
        </pc:sldMasterMkLst>
        <pc:sldLayoutChg chg="setBg">
          <pc:chgData name="Noel Gately" userId="caf5d132-3f27-4680-a1d7-4b087a137fd7" providerId="ADAL" clId="{BDDE0888-596B-4586-A51C-0EEFAD56E815}" dt="2025-02-12T15:40:30.323" v="53"/>
          <pc:sldLayoutMkLst>
            <pc:docMk/>
            <pc:sldMasterMk cId="4001266535" sldId="2147483704"/>
            <pc:sldLayoutMk cId="4110955423" sldId="2147483716"/>
          </pc:sldLayoutMkLst>
        </pc:sldLayoutChg>
      </pc:sldMasterChg>
    </pc:docChg>
  </pc:docChgLst>
  <pc:docChgLst>
    <pc:chgData name="Noel Gately" userId="caf5d132-3f27-4680-a1d7-4b087a137fd7" providerId="ADAL" clId="{B9932A47-180D-4DE8-B95D-CF5EB5EA4BA5}"/>
    <pc:docChg chg="undo redo custSel addSld delSld modSld sldOrd delMainMaster modMainMaster">
      <pc:chgData name="Noel Gately" userId="caf5d132-3f27-4680-a1d7-4b087a137fd7" providerId="ADAL" clId="{B9932A47-180D-4DE8-B95D-CF5EB5EA4BA5}" dt="2025-02-19T10:54:12.609" v="905" actId="1076"/>
      <pc:docMkLst>
        <pc:docMk/>
      </pc:docMkLst>
      <pc:sldChg chg="add ord">
        <pc:chgData name="Noel Gately" userId="caf5d132-3f27-4680-a1d7-4b087a137fd7" providerId="ADAL" clId="{B9932A47-180D-4DE8-B95D-CF5EB5EA4BA5}" dt="2025-02-17T10:13:53.417" v="458"/>
        <pc:sldMkLst>
          <pc:docMk/>
          <pc:sldMk cId="3144883074" sldId="258"/>
        </pc:sldMkLst>
      </pc:sldChg>
      <pc:sldChg chg="add">
        <pc:chgData name="Noel Gately" userId="caf5d132-3f27-4680-a1d7-4b087a137fd7" providerId="ADAL" clId="{B9932A47-180D-4DE8-B95D-CF5EB5EA4BA5}" dt="2025-02-17T12:45:11.337" v="612"/>
        <pc:sldMkLst>
          <pc:docMk/>
          <pc:sldMk cId="1589794634" sldId="260"/>
        </pc:sldMkLst>
      </pc:sldChg>
      <pc:sldChg chg="del">
        <pc:chgData name="Noel Gately" userId="caf5d132-3f27-4680-a1d7-4b087a137fd7" providerId="ADAL" clId="{B9932A47-180D-4DE8-B95D-CF5EB5EA4BA5}" dt="2025-02-17T10:13:37.869" v="452" actId="2696"/>
        <pc:sldMkLst>
          <pc:docMk/>
          <pc:sldMk cId="398066173" sldId="261"/>
        </pc:sldMkLst>
      </pc:sldChg>
      <pc:sldChg chg="modSp setBg">
        <pc:chgData name="Noel Gately" userId="caf5d132-3f27-4680-a1d7-4b087a137fd7" providerId="ADAL" clId="{B9932A47-180D-4DE8-B95D-CF5EB5EA4BA5}" dt="2025-02-17T15:09:21.208" v="764"/>
        <pc:sldMkLst>
          <pc:docMk/>
          <pc:sldMk cId="2761540393" sldId="262"/>
        </pc:sldMkLst>
        <pc:spChg chg="mod">
          <ac:chgData name="Noel Gately" userId="caf5d132-3f27-4680-a1d7-4b087a137fd7" providerId="ADAL" clId="{B9932A47-180D-4DE8-B95D-CF5EB5EA4BA5}" dt="2025-02-17T12:33:32.258" v="584" actId="14100"/>
          <ac:spMkLst>
            <pc:docMk/>
            <pc:sldMk cId="2761540393" sldId="262"/>
            <ac:spMk id="6" creationId="{4A2C1A68-9AB6-46F9-A1B4-9C55A709B7F1}"/>
          </ac:spMkLst>
        </pc:spChg>
        <pc:spChg chg="mod">
          <ac:chgData name="Noel Gately" userId="caf5d132-3f27-4680-a1d7-4b087a137fd7" providerId="ADAL" clId="{B9932A47-180D-4DE8-B95D-CF5EB5EA4BA5}" dt="2025-02-17T12:33:15.947" v="582" actId="20577"/>
          <ac:spMkLst>
            <pc:docMk/>
            <pc:sldMk cId="2761540393" sldId="262"/>
            <ac:spMk id="8" creationId="{5109FDAB-1427-4E68-83F3-8665E91670FF}"/>
          </ac:spMkLst>
        </pc:spChg>
        <pc:picChg chg="mod">
          <ac:chgData name="Noel Gately" userId="caf5d132-3f27-4680-a1d7-4b087a137fd7" providerId="ADAL" clId="{B9932A47-180D-4DE8-B95D-CF5EB5EA4BA5}" dt="2025-02-17T12:33:41.136" v="588" actId="1076"/>
          <ac:picMkLst>
            <pc:docMk/>
            <pc:sldMk cId="2761540393" sldId="262"/>
            <ac:picMk id="11" creationId="{57192A1A-B525-4432-AB1D-41FF457B1D20}"/>
          </ac:picMkLst>
        </pc:picChg>
      </pc:sldChg>
      <pc:sldChg chg="add">
        <pc:chgData name="Noel Gately" userId="caf5d132-3f27-4680-a1d7-4b087a137fd7" providerId="ADAL" clId="{B9932A47-180D-4DE8-B95D-CF5EB5EA4BA5}" dt="2025-02-17T12:45:11.337" v="612"/>
        <pc:sldMkLst>
          <pc:docMk/>
          <pc:sldMk cId="468831022" sldId="263"/>
        </pc:sldMkLst>
      </pc:sldChg>
      <pc:sldChg chg="add ord setBg">
        <pc:chgData name="Noel Gately" userId="caf5d132-3f27-4680-a1d7-4b087a137fd7" providerId="ADAL" clId="{B9932A47-180D-4DE8-B95D-CF5EB5EA4BA5}" dt="2025-02-17T14:54:56.987" v="616"/>
        <pc:sldMkLst>
          <pc:docMk/>
          <pc:sldMk cId="2371512795" sldId="317"/>
        </pc:sldMkLst>
      </pc:sldChg>
      <pc:sldChg chg="modSp">
        <pc:chgData name="Noel Gately" userId="caf5d132-3f27-4680-a1d7-4b087a137fd7" providerId="ADAL" clId="{B9932A47-180D-4DE8-B95D-CF5EB5EA4BA5}" dt="2025-02-19T10:35:41.382" v="849" actId="5793"/>
        <pc:sldMkLst>
          <pc:docMk/>
          <pc:sldMk cId="2505366379" sldId="338"/>
        </pc:sldMkLst>
        <pc:spChg chg="mod">
          <ac:chgData name="Noel Gately" userId="caf5d132-3f27-4680-a1d7-4b087a137fd7" providerId="ADAL" clId="{B9932A47-180D-4DE8-B95D-CF5EB5EA4BA5}" dt="2025-02-19T10:35:41.382" v="849" actId="5793"/>
          <ac:spMkLst>
            <pc:docMk/>
            <pc:sldMk cId="2505366379" sldId="338"/>
            <ac:spMk id="30" creationId="{00000000-0000-0000-0000-000000000000}"/>
          </ac:spMkLst>
        </pc:spChg>
      </pc:sldChg>
      <pc:sldChg chg="modSp">
        <pc:chgData name="Noel Gately" userId="caf5d132-3f27-4680-a1d7-4b087a137fd7" providerId="ADAL" clId="{B9932A47-180D-4DE8-B95D-CF5EB5EA4BA5}" dt="2025-02-17T12:34:33.306" v="589" actId="1076"/>
        <pc:sldMkLst>
          <pc:docMk/>
          <pc:sldMk cId="3683516222" sldId="369"/>
        </pc:sldMkLst>
        <pc:spChg chg="mod">
          <ac:chgData name="Noel Gately" userId="caf5d132-3f27-4680-a1d7-4b087a137fd7" providerId="ADAL" clId="{B9932A47-180D-4DE8-B95D-CF5EB5EA4BA5}" dt="2025-02-17T12:34:33.306" v="589" actId="1076"/>
          <ac:spMkLst>
            <pc:docMk/>
            <pc:sldMk cId="3683516222" sldId="369"/>
            <ac:spMk id="20" creationId="{00000000-0000-0000-0000-000000000000}"/>
          </ac:spMkLst>
        </pc:spChg>
      </pc:sldChg>
      <pc:sldChg chg="addSp modSp">
        <pc:chgData name="Noel Gately" userId="caf5d132-3f27-4680-a1d7-4b087a137fd7" providerId="ADAL" clId="{B9932A47-180D-4DE8-B95D-CF5EB5EA4BA5}" dt="2025-02-14T10:52:55.638" v="402" actId="1076"/>
        <pc:sldMkLst>
          <pc:docMk/>
          <pc:sldMk cId="1397550661" sldId="371"/>
        </pc:sldMkLst>
        <pc:spChg chg="add mod">
          <ac:chgData name="Noel Gately" userId="caf5d132-3f27-4680-a1d7-4b087a137fd7" providerId="ADAL" clId="{B9932A47-180D-4DE8-B95D-CF5EB5EA4BA5}" dt="2025-02-14T10:52:46.517" v="398" actId="1076"/>
          <ac:spMkLst>
            <pc:docMk/>
            <pc:sldMk cId="1397550661" sldId="371"/>
            <ac:spMk id="5" creationId="{641CA40F-0D75-478D-A70A-22B3E2F7D75C}"/>
          </ac:spMkLst>
        </pc:spChg>
        <pc:spChg chg="mod">
          <ac:chgData name="Noel Gately" userId="caf5d132-3f27-4680-a1d7-4b087a137fd7" providerId="ADAL" clId="{B9932A47-180D-4DE8-B95D-CF5EB5EA4BA5}" dt="2025-02-14T10:52:38.686" v="397" actId="27636"/>
          <ac:spMkLst>
            <pc:docMk/>
            <pc:sldMk cId="1397550661" sldId="371"/>
            <ac:spMk id="18" creationId="{00000000-0000-0000-0000-000000000000}"/>
          </ac:spMkLst>
        </pc:spChg>
        <pc:picChg chg="mod">
          <ac:chgData name="Noel Gately" userId="caf5d132-3f27-4680-a1d7-4b087a137fd7" providerId="ADAL" clId="{B9932A47-180D-4DE8-B95D-CF5EB5EA4BA5}" dt="2025-02-14T10:52:55.638" v="402" actId="1076"/>
          <ac:picMkLst>
            <pc:docMk/>
            <pc:sldMk cId="1397550661" sldId="371"/>
            <ac:picMk id="2" creationId="{F02478C6-8B64-40B4-8C24-797F1CA6E7A5}"/>
          </ac:picMkLst>
        </pc:picChg>
      </pc:sldChg>
      <pc:sldChg chg="ord">
        <pc:chgData name="Noel Gately" userId="caf5d132-3f27-4680-a1d7-4b087a137fd7" providerId="ADAL" clId="{B9932A47-180D-4DE8-B95D-CF5EB5EA4BA5}" dt="2025-02-17T10:22:29.420" v="459"/>
        <pc:sldMkLst>
          <pc:docMk/>
          <pc:sldMk cId="2865088451" sldId="374"/>
        </pc:sldMkLst>
      </pc:sldChg>
      <pc:sldChg chg="modSp add ord setBg">
        <pc:chgData name="Noel Gately" userId="caf5d132-3f27-4680-a1d7-4b087a137fd7" providerId="ADAL" clId="{B9932A47-180D-4DE8-B95D-CF5EB5EA4BA5}" dt="2025-02-17T14:54:56.987" v="616"/>
        <pc:sldMkLst>
          <pc:docMk/>
          <pc:sldMk cId="1824838138" sldId="375"/>
        </pc:sldMkLst>
        <pc:graphicFrameChg chg="modGraphic">
          <ac:chgData name="Noel Gately" userId="caf5d132-3f27-4680-a1d7-4b087a137fd7" providerId="ADAL" clId="{B9932A47-180D-4DE8-B95D-CF5EB5EA4BA5}" dt="2025-02-17T12:39:01.127" v="600" actId="207"/>
          <ac:graphicFrameMkLst>
            <pc:docMk/>
            <pc:sldMk cId="1824838138" sldId="375"/>
            <ac:graphicFrameMk id="6" creationId="{00000000-0000-0000-0000-000000000000}"/>
          </ac:graphicFrameMkLst>
        </pc:graphicFrameChg>
        <pc:picChg chg="mod">
          <ac:chgData name="Noel Gately" userId="caf5d132-3f27-4680-a1d7-4b087a137fd7" providerId="ADAL" clId="{B9932A47-180D-4DE8-B95D-CF5EB5EA4BA5}" dt="2025-02-17T12:38:30.895" v="598" actId="14100"/>
          <ac:picMkLst>
            <pc:docMk/>
            <pc:sldMk cId="1824838138" sldId="375"/>
            <ac:picMk id="10" creationId="{A7BD425A-B977-4597-B860-DBCAE724189E}"/>
          </ac:picMkLst>
        </pc:picChg>
      </pc:sldChg>
      <pc:sldChg chg="modSp">
        <pc:chgData name="Noel Gately" userId="caf5d132-3f27-4680-a1d7-4b087a137fd7" providerId="ADAL" clId="{B9932A47-180D-4DE8-B95D-CF5EB5EA4BA5}" dt="2025-02-17T16:38:13.761" v="846" actId="1076"/>
        <pc:sldMkLst>
          <pc:docMk/>
          <pc:sldMk cId="58588544" sldId="376"/>
        </pc:sldMkLst>
        <pc:picChg chg="mod">
          <ac:chgData name="Noel Gately" userId="caf5d132-3f27-4680-a1d7-4b087a137fd7" providerId="ADAL" clId="{B9932A47-180D-4DE8-B95D-CF5EB5EA4BA5}" dt="2025-02-17T16:38:13.761" v="846" actId="1076"/>
          <ac:picMkLst>
            <pc:docMk/>
            <pc:sldMk cId="58588544" sldId="376"/>
            <ac:picMk id="22" creationId="{00000000-0000-0000-0000-000000000000}"/>
          </ac:picMkLst>
        </pc:picChg>
        <pc:picChg chg="mod">
          <ac:chgData name="Noel Gately" userId="caf5d132-3f27-4680-a1d7-4b087a137fd7" providerId="ADAL" clId="{B9932A47-180D-4DE8-B95D-CF5EB5EA4BA5}" dt="2025-02-17T16:38:08.564" v="844" actId="1076"/>
          <ac:picMkLst>
            <pc:docMk/>
            <pc:sldMk cId="58588544" sldId="376"/>
            <ac:picMk id="24" creationId="{00000000-0000-0000-0000-000000000000}"/>
          </ac:picMkLst>
        </pc:picChg>
      </pc:sldChg>
      <pc:sldChg chg="delSp modSp">
        <pc:chgData name="Noel Gately" userId="caf5d132-3f27-4680-a1d7-4b087a137fd7" providerId="ADAL" clId="{B9932A47-180D-4DE8-B95D-CF5EB5EA4BA5}" dt="2025-02-19T10:54:12.609" v="905" actId="1076"/>
        <pc:sldMkLst>
          <pc:docMk/>
          <pc:sldMk cId="1853212225" sldId="380"/>
        </pc:sldMkLst>
        <pc:spChg chg="mod">
          <ac:chgData name="Noel Gately" userId="caf5d132-3f27-4680-a1d7-4b087a137fd7" providerId="ADAL" clId="{B9932A47-180D-4DE8-B95D-CF5EB5EA4BA5}" dt="2025-02-19T10:54:12.609" v="905" actId="1076"/>
          <ac:spMkLst>
            <pc:docMk/>
            <pc:sldMk cId="1853212225" sldId="380"/>
            <ac:spMk id="18" creationId="{00000000-0000-0000-0000-000000000000}"/>
          </ac:spMkLst>
        </pc:spChg>
        <pc:spChg chg="mod">
          <ac:chgData name="Noel Gately" userId="caf5d132-3f27-4680-a1d7-4b087a137fd7" providerId="ADAL" clId="{B9932A47-180D-4DE8-B95D-CF5EB5EA4BA5}" dt="2025-02-19T10:54:06.720" v="904" actId="1076"/>
          <ac:spMkLst>
            <pc:docMk/>
            <pc:sldMk cId="1853212225" sldId="380"/>
            <ac:spMk id="20" creationId="{00000000-0000-0000-0000-000000000000}"/>
          </ac:spMkLst>
        </pc:spChg>
        <pc:spChg chg="mod">
          <ac:chgData name="Noel Gately" userId="caf5d132-3f27-4680-a1d7-4b087a137fd7" providerId="ADAL" clId="{B9932A47-180D-4DE8-B95D-CF5EB5EA4BA5}" dt="2025-02-19T10:54:12.609" v="905" actId="1076"/>
          <ac:spMkLst>
            <pc:docMk/>
            <pc:sldMk cId="1853212225" sldId="380"/>
            <ac:spMk id="24" creationId="{F4D758C2-5063-4320-ACF2-DEB43DE53881}"/>
          </ac:spMkLst>
        </pc:spChg>
        <pc:spChg chg="mod">
          <ac:chgData name="Noel Gately" userId="caf5d132-3f27-4680-a1d7-4b087a137fd7" providerId="ADAL" clId="{B9932A47-180D-4DE8-B95D-CF5EB5EA4BA5}" dt="2025-02-19T10:54:06.720" v="904" actId="1076"/>
          <ac:spMkLst>
            <pc:docMk/>
            <pc:sldMk cId="1853212225" sldId="380"/>
            <ac:spMk id="26" creationId="{AF25AA59-9D99-4E48-9F96-096A8B545E36}"/>
          </ac:spMkLst>
        </pc:spChg>
        <pc:picChg chg="mod">
          <ac:chgData name="Noel Gately" userId="caf5d132-3f27-4680-a1d7-4b087a137fd7" providerId="ADAL" clId="{B9932A47-180D-4DE8-B95D-CF5EB5EA4BA5}" dt="2025-02-19T10:54:12.609" v="905" actId="1076"/>
          <ac:picMkLst>
            <pc:docMk/>
            <pc:sldMk cId="1853212225" sldId="380"/>
            <ac:picMk id="2" creationId="{00000000-0000-0000-0000-000000000000}"/>
          </ac:picMkLst>
        </pc:picChg>
        <pc:picChg chg="del mod">
          <ac:chgData name="Noel Gately" userId="caf5d132-3f27-4680-a1d7-4b087a137fd7" providerId="ADAL" clId="{B9932A47-180D-4DE8-B95D-CF5EB5EA4BA5}" dt="2025-02-19T10:53:50.980" v="903" actId="478"/>
          <ac:picMkLst>
            <pc:docMk/>
            <pc:sldMk cId="1853212225" sldId="380"/>
            <ac:picMk id="3" creationId="{00000000-0000-0000-0000-000000000000}"/>
          </ac:picMkLst>
        </pc:picChg>
        <pc:picChg chg="mod">
          <ac:chgData name="Noel Gately" userId="caf5d132-3f27-4680-a1d7-4b087a137fd7" providerId="ADAL" clId="{B9932A47-180D-4DE8-B95D-CF5EB5EA4BA5}" dt="2025-02-19T10:54:06.720" v="904" actId="1076"/>
          <ac:picMkLst>
            <pc:docMk/>
            <pc:sldMk cId="1853212225" sldId="380"/>
            <ac:picMk id="21" creationId="{00000000-0000-0000-0000-000000000000}"/>
          </ac:picMkLst>
        </pc:picChg>
      </pc:sldChg>
      <pc:sldChg chg="modSp">
        <pc:chgData name="Noel Gately" userId="caf5d132-3f27-4680-a1d7-4b087a137fd7" providerId="ADAL" clId="{B9932A47-180D-4DE8-B95D-CF5EB5EA4BA5}" dt="2025-02-14T10:49:31.316" v="332" actId="108"/>
        <pc:sldMkLst>
          <pc:docMk/>
          <pc:sldMk cId="139086123" sldId="391"/>
        </pc:sldMkLst>
        <pc:spChg chg="mod">
          <ac:chgData name="Noel Gately" userId="caf5d132-3f27-4680-a1d7-4b087a137fd7" providerId="ADAL" clId="{B9932A47-180D-4DE8-B95D-CF5EB5EA4BA5}" dt="2025-02-14T10:49:31.316" v="332" actId="108"/>
          <ac:spMkLst>
            <pc:docMk/>
            <pc:sldMk cId="139086123" sldId="391"/>
            <ac:spMk id="19" creationId="{E39CA357-71CA-46A1-B883-30F1537A0BF8}"/>
          </ac:spMkLst>
        </pc:spChg>
      </pc:sldChg>
      <pc:sldChg chg="modSp setBg">
        <pc:chgData name="Noel Gately" userId="caf5d132-3f27-4680-a1d7-4b087a137fd7" providerId="ADAL" clId="{B9932A47-180D-4DE8-B95D-CF5EB5EA4BA5}" dt="2025-02-17T15:11:02.841" v="837" actId="1076"/>
        <pc:sldMkLst>
          <pc:docMk/>
          <pc:sldMk cId="3405871916" sldId="400"/>
        </pc:sldMkLst>
        <pc:picChg chg="mod">
          <ac:chgData name="Noel Gately" userId="caf5d132-3f27-4680-a1d7-4b087a137fd7" providerId="ADAL" clId="{B9932A47-180D-4DE8-B95D-CF5EB5EA4BA5}" dt="2025-02-17T15:11:02.841" v="837" actId="1076"/>
          <ac:picMkLst>
            <pc:docMk/>
            <pc:sldMk cId="3405871916" sldId="400"/>
            <ac:picMk id="9" creationId="{F1E8E63E-5F88-4A77-8E5E-9C726A8A5DED}"/>
          </ac:picMkLst>
        </pc:picChg>
      </pc:sldChg>
      <pc:sldChg chg="modSp">
        <pc:chgData name="Noel Gately" userId="caf5d132-3f27-4680-a1d7-4b087a137fd7" providerId="ADAL" clId="{B9932A47-180D-4DE8-B95D-CF5EB5EA4BA5}" dt="2025-02-17T15:14:11.206" v="841" actId="1076"/>
        <pc:sldMkLst>
          <pc:docMk/>
          <pc:sldMk cId="1381001969" sldId="401"/>
        </pc:sldMkLst>
        <pc:picChg chg="mod">
          <ac:chgData name="Noel Gately" userId="caf5d132-3f27-4680-a1d7-4b087a137fd7" providerId="ADAL" clId="{B9932A47-180D-4DE8-B95D-CF5EB5EA4BA5}" dt="2025-02-17T15:14:11.206" v="841" actId="1076"/>
          <ac:picMkLst>
            <pc:docMk/>
            <pc:sldMk cId="1381001969" sldId="401"/>
            <ac:picMk id="8" creationId="{7AC8ACF8-E227-4B2F-9F06-36CC2607C8A7}"/>
          </ac:picMkLst>
        </pc:picChg>
        <pc:picChg chg="mod">
          <ac:chgData name="Noel Gately" userId="caf5d132-3f27-4680-a1d7-4b087a137fd7" providerId="ADAL" clId="{B9932A47-180D-4DE8-B95D-CF5EB5EA4BA5}" dt="2025-02-17T15:10:52.104" v="834" actId="14100"/>
          <ac:picMkLst>
            <pc:docMk/>
            <pc:sldMk cId="1381001969" sldId="401"/>
            <ac:picMk id="9" creationId="{7CA1173B-D845-4AA4-BF38-B99EBB8720FE}"/>
          </ac:picMkLst>
        </pc:picChg>
        <pc:picChg chg="mod">
          <ac:chgData name="Noel Gately" userId="caf5d132-3f27-4680-a1d7-4b087a137fd7" providerId="ADAL" clId="{B9932A47-180D-4DE8-B95D-CF5EB5EA4BA5}" dt="2025-02-17T15:10:30.043" v="827" actId="1076"/>
          <ac:picMkLst>
            <pc:docMk/>
            <pc:sldMk cId="1381001969" sldId="401"/>
            <ac:picMk id="10" creationId="{62211F38-5CB1-4C6D-AC4E-E80217031D24}"/>
          </ac:picMkLst>
        </pc:picChg>
      </pc:sldChg>
      <pc:sldChg chg="modSp setBg">
        <pc:chgData name="Noel Gately" userId="caf5d132-3f27-4680-a1d7-4b087a137fd7" providerId="ADAL" clId="{B9932A47-180D-4DE8-B95D-CF5EB5EA4BA5}" dt="2025-02-17T15:08:16.680" v="762"/>
        <pc:sldMkLst>
          <pc:docMk/>
          <pc:sldMk cId="2102164160" sldId="403"/>
        </pc:sldMkLst>
        <pc:picChg chg="mod">
          <ac:chgData name="Noel Gately" userId="caf5d132-3f27-4680-a1d7-4b087a137fd7" providerId="ADAL" clId="{B9932A47-180D-4DE8-B95D-CF5EB5EA4BA5}" dt="2025-02-17T12:35:26.182" v="593" actId="14100"/>
          <ac:picMkLst>
            <pc:docMk/>
            <pc:sldMk cId="2102164160" sldId="403"/>
            <ac:picMk id="2" creationId="{DB59812E-1BEF-4109-ACA4-E3C8DC482EC9}"/>
          </ac:picMkLst>
        </pc:picChg>
        <pc:picChg chg="mod">
          <ac:chgData name="Noel Gately" userId="caf5d132-3f27-4680-a1d7-4b087a137fd7" providerId="ADAL" clId="{B9932A47-180D-4DE8-B95D-CF5EB5EA4BA5}" dt="2025-02-17T14:55:41.394" v="620" actId="14100"/>
          <ac:picMkLst>
            <pc:docMk/>
            <pc:sldMk cId="2102164160" sldId="403"/>
            <ac:picMk id="3" creationId="{DFEDECB3-CF8A-41DE-B038-71138CF43F24}"/>
          </ac:picMkLst>
        </pc:picChg>
      </pc:sldChg>
      <pc:sldChg chg="del">
        <pc:chgData name="Noel Gately" userId="caf5d132-3f27-4680-a1d7-4b087a137fd7" providerId="ADAL" clId="{B9932A47-180D-4DE8-B95D-CF5EB5EA4BA5}" dt="2025-02-17T10:13:37.782" v="449" actId="2696"/>
        <pc:sldMkLst>
          <pc:docMk/>
          <pc:sldMk cId="2180640836" sldId="409"/>
        </pc:sldMkLst>
        <pc:spChg chg="mod">
          <ac:chgData name="Noel Gately" userId="caf5d132-3f27-4680-a1d7-4b087a137fd7" providerId="ADAL" clId="{B9932A47-180D-4DE8-B95D-CF5EB5EA4BA5}" dt="2025-02-17T11:51:32.546" v="544" actId="1076"/>
          <ac:spMkLst>
            <pc:docMk/>
            <pc:sldMk cId="2180640836" sldId="409"/>
            <ac:spMk id="5" creationId="{00000000-0000-0000-0000-000000000000}"/>
          </ac:spMkLst>
        </pc:spChg>
        <pc:spChg chg="mod">
          <ac:chgData name="Noel Gately" userId="caf5d132-3f27-4680-a1d7-4b087a137fd7" providerId="ADAL" clId="{B9932A47-180D-4DE8-B95D-CF5EB5EA4BA5}" dt="2025-02-17T11:52:03.161" v="555" actId="20577"/>
          <ac:spMkLst>
            <pc:docMk/>
            <pc:sldMk cId="2180640836" sldId="409"/>
            <ac:spMk id="6" creationId="{00000000-0000-0000-0000-000000000000}"/>
          </ac:spMkLst>
        </pc:spChg>
      </pc:sldChg>
      <pc:sldChg chg="modSp del">
        <pc:chgData name="Noel Gately" userId="caf5d132-3f27-4680-a1d7-4b087a137fd7" providerId="ADAL" clId="{B9932A47-180D-4DE8-B95D-CF5EB5EA4BA5}" dt="2025-02-19T10:36:23.374" v="860" actId="20577"/>
        <pc:sldMkLst>
          <pc:docMk/>
          <pc:sldMk cId="1402724020" sldId="413"/>
        </pc:sldMkLst>
        <pc:spChg chg="mod">
          <ac:chgData name="Noel Gately" userId="caf5d132-3f27-4680-a1d7-4b087a137fd7" providerId="ADAL" clId="{B9932A47-180D-4DE8-B95D-CF5EB5EA4BA5}" dt="2025-02-17T12:38:08.732" v="597" actId="20577"/>
          <ac:spMkLst>
            <pc:docMk/>
            <pc:sldMk cId="1402724020" sldId="413"/>
            <ac:spMk id="5" creationId="{00000000-0000-0000-0000-000000000000}"/>
          </ac:spMkLst>
        </pc:spChg>
        <pc:spChg chg="mod">
          <ac:chgData name="Noel Gately" userId="caf5d132-3f27-4680-a1d7-4b087a137fd7" providerId="ADAL" clId="{B9932A47-180D-4DE8-B95D-CF5EB5EA4BA5}" dt="2025-02-19T10:36:23.374" v="860" actId="20577"/>
          <ac:spMkLst>
            <pc:docMk/>
            <pc:sldMk cId="1402724020" sldId="413"/>
            <ac:spMk id="8" creationId="{00000000-0000-0000-0000-000000000000}"/>
          </ac:spMkLst>
        </pc:spChg>
      </pc:sldChg>
      <pc:sldChg chg="add ord">
        <pc:chgData name="Noel Gately" userId="caf5d132-3f27-4680-a1d7-4b087a137fd7" providerId="ADAL" clId="{B9932A47-180D-4DE8-B95D-CF5EB5EA4BA5}" dt="2025-02-17T10:13:53.417" v="458"/>
        <pc:sldMkLst>
          <pc:docMk/>
          <pc:sldMk cId="3186793092" sldId="414"/>
        </pc:sldMkLst>
      </pc:sldChg>
      <pc:sldChg chg="addSp modSp add ord">
        <pc:chgData name="Noel Gately" userId="caf5d132-3f27-4680-a1d7-4b087a137fd7" providerId="ADAL" clId="{B9932A47-180D-4DE8-B95D-CF5EB5EA4BA5}" dt="2025-02-19T10:47:58.253" v="893" actId="1076"/>
        <pc:sldMkLst>
          <pc:docMk/>
          <pc:sldMk cId="4072869055" sldId="415"/>
        </pc:sldMkLst>
        <pc:spChg chg="mod">
          <ac:chgData name="Noel Gately" userId="caf5d132-3f27-4680-a1d7-4b087a137fd7" providerId="ADAL" clId="{B9932A47-180D-4DE8-B95D-CF5EB5EA4BA5}" dt="2025-02-19T10:37:45.822" v="872" actId="1076"/>
          <ac:spMkLst>
            <pc:docMk/>
            <pc:sldMk cId="4072869055" sldId="415"/>
            <ac:spMk id="5" creationId="{00000000-0000-0000-0000-000000000000}"/>
          </ac:spMkLst>
        </pc:spChg>
        <pc:spChg chg="mod">
          <ac:chgData name="Noel Gately" userId="caf5d132-3f27-4680-a1d7-4b087a137fd7" providerId="ADAL" clId="{B9932A47-180D-4DE8-B95D-CF5EB5EA4BA5}" dt="2025-02-19T10:37:49.587" v="873" actId="1076"/>
          <ac:spMkLst>
            <pc:docMk/>
            <pc:sldMk cId="4072869055" sldId="415"/>
            <ac:spMk id="6" creationId="{00000000-0000-0000-0000-000000000000}"/>
          </ac:spMkLst>
        </pc:spChg>
        <pc:spChg chg="mod">
          <ac:chgData name="Noel Gately" userId="caf5d132-3f27-4680-a1d7-4b087a137fd7" providerId="ADAL" clId="{B9932A47-180D-4DE8-B95D-CF5EB5EA4BA5}" dt="2025-02-19T10:37:36.021" v="871" actId="403"/>
          <ac:spMkLst>
            <pc:docMk/>
            <pc:sldMk cId="4072869055" sldId="415"/>
            <ac:spMk id="9" creationId="{00000000-0000-0000-0000-000000000000}"/>
          </ac:spMkLst>
        </pc:spChg>
        <pc:spChg chg="mod">
          <ac:chgData name="Noel Gately" userId="caf5d132-3f27-4680-a1d7-4b087a137fd7" providerId="ADAL" clId="{B9932A47-180D-4DE8-B95D-CF5EB5EA4BA5}" dt="2025-02-19T10:39:10.855" v="885" actId="1076"/>
          <ac:spMkLst>
            <pc:docMk/>
            <pc:sldMk cId="4072869055" sldId="415"/>
            <ac:spMk id="11" creationId="{00000000-0000-0000-0000-000000000000}"/>
          </ac:spMkLst>
        </pc:spChg>
        <pc:spChg chg="mod">
          <ac:chgData name="Noel Gately" userId="caf5d132-3f27-4680-a1d7-4b087a137fd7" providerId="ADAL" clId="{B9932A47-180D-4DE8-B95D-CF5EB5EA4BA5}" dt="2025-02-19T10:39:14.261" v="886" actId="1076"/>
          <ac:spMkLst>
            <pc:docMk/>
            <pc:sldMk cId="4072869055" sldId="415"/>
            <ac:spMk id="12" creationId="{00000000-0000-0000-0000-000000000000}"/>
          </ac:spMkLst>
        </pc:spChg>
        <pc:spChg chg="mod">
          <ac:chgData name="Noel Gately" userId="caf5d132-3f27-4680-a1d7-4b087a137fd7" providerId="ADAL" clId="{B9932A47-180D-4DE8-B95D-CF5EB5EA4BA5}" dt="2025-02-19T10:39:23.210" v="887" actId="1076"/>
          <ac:spMkLst>
            <pc:docMk/>
            <pc:sldMk cId="4072869055" sldId="415"/>
            <ac:spMk id="14" creationId="{00000000-0000-0000-0000-000000000000}"/>
          </ac:spMkLst>
        </pc:spChg>
        <pc:spChg chg="mod">
          <ac:chgData name="Noel Gately" userId="caf5d132-3f27-4680-a1d7-4b087a137fd7" providerId="ADAL" clId="{B9932A47-180D-4DE8-B95D-CF5EB5EA4BA5}" dt="2025-02-19T10:47:58.253" v="893" actId="1076"/>
          <ac:spMkLst>
            <pc:docMk/>
            <pc:sldMk cId="4072869055" sldId="415"/>
            <ac:spMk id="15" creationId="{00000000-0000-0000-0000-000000000000}"/>
          </ac:spMkLst>
        </pc:spChg>
        <pc:picChg chg="add">
          <ac:chgData name="Noel Gately" userId="caf5d132-3f27-4680-a1d7-4b087a137fd7" providerId="ADAL" clId="{B9932A47-180D-4DE8-B95D-CF5EB5EA4BA5}" dt="2025-02-17T10:23:34.153" v="462"/>
          <ac:picMkLst>
            <pc:docMk/>
            <pc:sldMk cId="4072869055" sldId="415"/>
            <ac:picMk id="16" creationId="{F375574F-79E5-423B-AD5D-C6AF44028462}"/>
          </ac:picMkLst>
        </pc:picChg>
      </pc:sldChg>
      <pc:sldChg chg="addSp modSp add ord">
        <pc:chgData name="Noel Gately" userId="caf5d132-3f27-4680-a1d7-4b087a137fd7" providerId="ADAL" clId="{B9932A47-180D-4DE8-B95D-CF5EB5EA4BA5}" dt="2025-02-17T11:45:57.606" v="487" actId="1076"/>
        <pc:sldMkLst>
          <pc:docMk/>
          <pc:sldMk cId="4185306905" sldId="416"/>
        </pc:sldMkLst>
        <pc:spChg chg="mod">
          <ac:chgData name="Noel Gately" userId="caf5d132-3f27-4680-a1d7-4b087a137fd7" providerId="ADAL" clId="{B9932A47-180D-4DE8-B95D-CF5EB5EA4BA5}" dt="2025-02-17T11:45:02.933" v="475" actId="1076"/>
          <ac:spMkLst>
            <pc:docMk/>
            <pc:sldMk cId="4185306905" sldId="416"/>
            <ac:spMk id="3" creationId="{00000000-0000-0000-0000-000000000000}"/>
          </ac:spMkLst>
        </pc:spChg>
        <pc:spChg chg="mod">
          <ac:chgData name="Noel Gately" userId="caf5d132-3f27-4680-a1d7-4b087a137fd7" providerId="ADAL" clId="{B9932A47-180D-4DE8-B95D-CF5EB5EA4BA5}" dt="2025-02-17T11:45:02.933" v="475" actId="1076"/>
          <ac:spMkLst>
            <pc:docMk/>
            <pc:sldMk cId="4185306905" sldId="416"/>
            <ac:spMk id="5" creationId="{00000000-0000-0000-0000-000000000000}"/>
          </ac:spMkLst>
        </pc:spChg>
        <pc:spChg chg="mod">
          <ac:chgData name="Noel Gately" userId="caf5d132-3f27-4680-a1d7-4b087a137fd7" providerId="ADAL" clId="{B9932A47-180D-4DE8-B95D-CF5EB5EA4BA5}" dt="2025-02-17T11:45:02.933" v="475" actId="1076"/>
          <ac:spMkLst>
            <pc:docMk/>
            <pc:sldMk cId="4185306905" sldId="416"/>
            <ac:spMk id="6" creationId="{00000000-0000-0000-0000-000000000000}"/>
          </ac:spMkLst>
        </pc:spChg>
        <pc:spChg chg="mod">
          <ac:chgData name="Noel Gately" userId="caf5d132-3f27-4680-a1d7-4b087a137fd7" providerId="ADAL" clId="{B9932A47-180D-4DE8-B95D-CF5EB5EA4BA5}" dt="2025-02-17T11:45:02.933" v="475" actId="1076"/>
          <ac:spMkLst>
            <pc:docMk/>
            <pc:sldMk cId="4185306905" sldId="416"/>
            <ac:spMk id="8" creationId="{00000000-0000-0000-0000-000000000000}"/>
          </ac:spMkLst>
        </pc:spChg>
        <pc:spChg chg="mod">
          <ac:chgData name="Noel Gately" userId="caf5d132-3f27-4680-a1d7-4b087a137fd7" providerId="ADAL" clId="{B9932A47-180D-4DE8-B95D-CF5EB5EA4BA5}" dt="2025-02-17T11:45:02.933" v="475" actId="1076"/>
          <ac:spMkLst>
            <pc:docMk/>
            <pc:sldMk cId="4185306905" sldId="416"/>
            <ac:spMk id="9" creationId="{00000000-0000-0000-0000-000000000000}"/>
          </ac:spMkLst>
        </pc:spChg>
        <pc:spChg chg="mod">
          <ac:chgData name="Noel Gately" userId="caf5d132-3f27-4680-a1d7-4b087a137fd7" providerId="ADAL" clId="{B9932A47-180D-4DE8-B95D-CF5EB5EA4BA5}" dt="2025-02-17T11:45:02.933" v="475" actId="1076"/>
          <ac:spMkLst>
            <pc:docMk/>
            <pc:sldMk cId="4185306905" sldId="416"/>
            <ac:spMk id="11" creationId="{00000000-0000-0000-0000-000000000000}"/>
          </ac:spMkLst>
        </pc:spChg>
        <pc:spChg chg="mod">
          <ac:chgData name="Noel Gately" userId="caf5d132-3f27-4680-a1d7-4b087a137fd7" providerId="ADAL" clId="{B9932A47-180D-4DE8-B95D-CF5EB5EA4BA5}" dt="2025-02-17T11:45:11.680" v="476" actId="1076"/>
          <ac:spMkLst>
            <pc:docMk/>
            <pc:sldMk cId="4185306905" sldId="416"/>
            <ac:spMk id="12" creationId="{00000000-0000-0000-0000-000000000000}"/>
          </ac:spMkLst>
        </pc:spChg>
        <pc:spChg chg="add mod">
          <ac:chgData name="Noel Gately" userId="caf5d132-3f27-4680-a1d7-4b087a137fd7" providerId="ADAL" clId="{B9932A47-180D-4DE8-B95D-CF5EB5EA4BA5}" dt="2025-02-17T11:45:57.606" v="487" actId="1076"/>
          <ac:spMkLst>
            <pc:docMk/>
            <pc:sldMk cId="4185306905" sldId="416"/>
            <ac:spMk id="14" creationId="{1E42B7A3-C746-4BCE-A9BF-04D10C2A1642}"/>
          </ac:spMkLst>
        </pc:spChg>
        <pc:picChg chg="mod">
          <ac:chgData name="Noel Gately" userId="caf5d132-3f27-4680-a1d7-4b087a137fd7" providerId="ADAL" clId="{B9932A47-180D-4DE8-B95D-CF5EB5EA4BA5}" dt="2025-02-17T11:45:02.933" v="475" actId="1076"/>
          <ac:picMkLst>
            <pc:docMk/>
            <pc:sldMk cId="4185306905" sldId="416"/>
            <ac:picMk id="4" creationId="{00000000-0000-0000-0000-000000000000}"/>
          </ac:picMkLst>
        </pc:picChg>
        <pc:picChg chg="mod">
          <ac:chgData name="Noel Gately" userId="caf5d132-3f27-4680-a1d7-4b087a137fd7" providerId="ADAL" clId="{B9932A47-180D-4DE8-B95D-CF5EB5EA4BA5}" dt="2025-02-17T11:45:02.933" v="475" actId="1076"/>
          <ac:picMkLst>
            <pc:docMk/>
            <pc:sldMk cId="4185306905" sldId="416"/>
            <ac:picMk id="7" creationId="{00000000-0000-0000-0000-000000000000}"/>
          </ac:picMkLst>
        </pc:picChg>
        <pc:picChg chg="mod">
          <ac:chgData name="Noel Gately" userId="caf5d132-3f27-4680-a1d7-4b087a137fd7" providerId="ADAL" clId="{B9932A47-180D-4DE8-B95D-CF5EB5EA4BA5}" dt="2025-02-17T11:45:02.933" v="475" actId="1076"/>
          <ac:picMkLst>
            <pc:docMk/>
            <pc:sldMk cId="4185306905" sldId="416"/>
            <ac:picMk id="10" creationId="{00000000-0000-0000-0000-000000000000}"/>
          </ac:picMkLst>
        </pc:picChg>
        <pc:picChg chg="add">
          <ac:chgData name="Noel Gately" userId="caf5d132-3f27-4680-a1d7-4b087a137fd7" providerId="ADAL" clId="{B9932A47-180D-4DE8-B95D-CF5EB5EA4BA5}" dt="2025-02-17T10:23:25.170" v="461"/>
          <ac:picMkLst>
            <pc:docMk/>
            <pc:sldMk cId="4185306905" sldId="416"/>
            <ac:picMk id="13" creationId="{9DF5CC04-385F-4EE0-AB61-4FAA120D784E}"/>
          </ac:picMkLst>
        </pc:picChg>
      </pc:sldChg>
      <pc:sldChg chg="modSp add del ord">
        <pc:chgData name="Noel Gately" userId="caf5d132-3f27-4680-a1d7-4b087a137fd7" providerId="ADAL" clId="{B9932A47-180D-4DE8-B95D-CF5EB5EA4BA5}" dt="2025-02-19T10:47:57.255" v="892" actId="14100"/>
        <pc:sldMkLst>
          <pc:docMk/>
          <pc:sldMk cId="3999019396" sldId="419"/>
        </pc:sldMkLst>
        <pc:picChg chg="mod">
          <ac:chgData name="Noel Gately" userId="caf5d132-3f27-4680-a1d7-4b087a137fd7" providerId="ADAL" clId="{B9932A47-180D-4DE8-B95D-CF5EB5EA4BA5}" dt="2025-02-19T10:47:57.255" v="892" actId="14100"/>
          <ac:picMkLst>
            <pc:docMk/>
            <pc:sldMk cId="3999019396" sldId="419"/>
            <ac:picMk id="2" creationId="{00000000-0000-0000-0000-000000000000}"/>
          </ac:picMkLst>
        </pc:picChg>
      </pc:sldChg>
      <pc:sldChg chg="addSp modSp add ord">
        <pc:chgData name="Noel Gately" userId="caf5d132-3f27-4680-a1d7-4b087a137fd7" providerId="ADAL" clId="{B9932A47-180D-4DE8-B95D-CF5EB5EA4BA5}" dt="2025-02-17T11:46:49.726" v="495" actId="1076"/>
        <pc:sldMkLst>
          <pc:docMk/>
          <pc:sldMk cId="1417979845" sldId="421"/>
        </pc:sldMkLst>
        <pc:spChg chg="add mod">
          <ac:chgData name="Noel Gately" userId="caf5d132-3f27-4680-a1d7-4b087a137fd7" providerId="ADAL" clId="{B9932A47-180D-4DE8-B95D-CF5EB5EA4BA5}" dt="2025-02-17T11:46:49.726" v="495" actId="1076"/>
          <ac:spMkLst>
            <pc:docMk/>
            <pc:sldMk cId="1417979845" sldId="421"/>
            <ac:spMk id="21" creationId="{B5220CD3-0372-4BC8-99FB-96523522CCE7}"/>
          </ac:spMkLst>
        </pc:spChg>
        <pc:picChg chg="mod">
          <ac:chgData name="Noel Gately" userId="caf5d132-3f27-4680-a1d7-4b087a137fd7" providerId="ADAL" clId="{B9932A47-180D-4DE8-B95D-CF5EB5EA4BA5}" dt="2025-02-17T11:46:35.225" v="490" actId="1076"/>
          <ac:picMkLst>
            <pc:docMk/>
            <pc:sldMk cId="1417979845" sldId="421"/>
            <ac:picMk id="17" creationId="{00000000-0000-0000-0000-000000000000}"/>
          </ac:picMkLst>
        </pc:picChg>
      </pc:sldChg>
      <pc:sldChg chg="addSp modSp add ord">
        <pc:chgData name="Noel Gately" userId="caf5d132-3f27-4680-a1d7-4b087a137fd7" providerId="ADAL" clId="{B9932A47-180D-4DE8-B95D-CF5EB5EA4BA5}" dt="2025-02-17T11:48:00.021" v="507" actId="1076"/>
        <pc:sldMkLst>
          <pc:docMk/>
          <pc:sldMk cId="1402914226" sldId="422"/>
        </pc:sldMkLst>
        <pc:spChg chg="mod">
          <ac:chgData name="Noel Gately" userId="caf5d132-3f27-4680-a1d7-4b087a137fd7" providerId="ADAL" clId="{B9932A47-180D-4DE8-B95D-CF5EB5EA4BA5}" dt="2025-02-17T11:26:07.288" v="464" actId="113"/>
          <ac:spMkLst>
            <pc:docMk/>
            <pc:sldMk cId="1402914226" sldId="422"/>
            <ac:spMk id="8" creationId="{00000000-0000-0000-0000-000000000000}"/>
          </ac:spMkLst>
        </pc:spChg>
        <pc:spChg chg="mod">
          <ac:chgData name="Noel Gately" userId="caf5d132-3f27-4680-a1d7-4b087a137fd7" providerId="ADAL" clId="{B9932A47-180D-4DE8-B95D-CF5EB5EA4BA5}" dt="2025-02-17T11:26:17.341" v="466" actId="113"/>
          <ac:spMkLst>
            <pc:docMk/>
            <pc:sldMk cId="1402914226" sldId="422"/>
            <ac:spMk id="13" creationId="{00000000-0000-0000-0000-000000000000}"/>
          </ac:spMkLst>
        </pc:spChg>
        <pc:spChg chg="mod">
          <ac:chgData name="Noel Gately" userId="caf5d132-3f27-4680-a1d7-4b087a137fd7" providerId="ADAL" clId="{B9932A47-180D-4DE8-B95D-CF5EB5EA4BA5}" dt="2025-02-17T11:26:10.828" v="465" actId="113"/>
          <ac:spMkLst>
            <pc:docMk/>
            <pc:sldMk cId="1402914226" sldId="422"/>
            <ac:spMk id="18" creationId="{00000000-0000-0000-0000-000000000000}"/>
          </ac:spMkLst>
        </pc:spChg>
        <pc:spChg chg="add mod">
          <ac:chgData name="Noel Gately" userId="caf5d132-3f27-4680-a1d7-4b087a137fd7" providerId="ADAL" clId="{B9932A47-180D-4DE8-B95D-CF5EB5EA4BA5}" dt="2025-02-17T11:48:00.021" v="507" actId="1076"/>
          <ac:spMkLst>
            <pc:docMk/>
            <pc:sldMk cId="1402914226" sldId="422"/>
            <ac:spMk id="21" creationId="{77145129-0B0B-4CAF-A57C-8CD724910427}"/>
          </ac:spMkLst>
        </pc:spChg>
      </pc:sldChg>
      <pc:sldChg chg="add">
        <pc:chgData name="Noel Gately" userId="caf5d132-3f27-4680-a1d7-4b087a137fd7" providerId="ADAL" clId="{B9932A47-180D-4DE8-B95D-CF5EB5EA4BA5}" dt="2025-02-17T12:45:11.337" v="612"/>
        <pc:sldMkLst>
          <pc:docMk/>
          <pc:sldMk cId="459644565" sldId="423"/>
        </pc:sldMkLst>
      </pc:sldChg>
      <pc:sldChg chg="del">
        <pc:chgData name="Noel Gately" userId="caf5d132-3f27-4680-a1d7-4b087a137fd7" providerId="ADAL" clId="{B9932A47-180D-4DE8-B95D-CF5EB5EA4BA5}" dt="2025-02-17T12:45:06.133" v="610" actId="2696"/>
        <pc:sldMkLst>
          <pc:docMk/>
          <pc:sldMk cId="2621490847" sldId="425"/>
        </pc:sldMkLst>
      </pc:sldChg>
      <pc:sldChg chg="modSp del ord">
        <pc:chgData name="Noel Gately" userId="caf5d132-3f27-4680-a1d7-4b087a137fd7" providerId="ADAL" clId="{B9932A47-180D-4DE8-B95D-CF5EB5EA4BA5}" dt="2025-02-19T10:51:30.248" v="894" actId="2696"/>
        <pc:sldMkLst>
          <pc:docMk/>
          <pc:sldMk cId="0" sldId="427"/>
        </pc:sldMkLst>
        <pc:spChg chg="mod">
          <ac:chgData name="Noel Gately" userId="caf5d132-3f27-4680-a1d7-4b087a137fd7" providerId="ADAL" clId="{B9932A47-180D-4DE8-B95D-CF5EB5EA4BA5}" dt="2025-02-17T12:45:37.500" v="613" actId="14100"/>
          <ac:spMkLst>
            <pc:docMk/>
            <pc:sldMk cId="0" sldId="427"/>
            <ac:spMk id="10" creationId="{00000000-0000-0000-0000-000000000000}"/>
          </ac:spMkLst>
        </pc:spChg>
      </pc:sldChg>
      <pc:sldChg chg="modSp">
        <pc:chgData name="Noel Gately" userId="caf5d132-3f27-4680-a1d7-4b087a137fd7" providerId="ADAL" clId="{B9932A47-180D-4DE8-B95D-CF5EB5EA4BA5}" dt="2025-02-17T14:57:50.056" v="638" actId="1076"/>
        <pc:sldMkLst>
          <pc:docMk/>
          <pc:sldMk cId="0" sldId="428"/>
        </pc:sldMkLst>
        <pc:spChg chg="mod">
          <ac:chgData name="Noel Gately" userId="caf5d132-3f27-4680-a1d7-4b087a137fd7" providerId="ADAL" clId="{B9932A47-180D-4DE8-B95D-CF5EB5EA4BA5}" dt="2025-02-17T14:57:50.056" v="638" actId="1076"/>
          <ac:spMkLst>
            <pc:docMk/>
            <pc:sldMk cId="0" sldId="428"/>
            <ac:spMk id="7" creationId="{00000000-0000-0000-0000-000000000000}"/>
          </ac:spMkLst>
        </pc:spChg>
        <pc:spChg chg="mod">
          <ac:chgData name="Noel Gately" userId="caf5d132-3f27-4680-a1d7-4b087a137fd7" providerId="ADAL" clId="{B9932A47-180D-4DE8-B95D-CF5EB5EA4BA5}" dt="2025-02-17T14:57:43.307" v="637" actId="1076"/>
          <ac:spMkLst>
            <pc:docMk/>
            <pc:sldMk cId="0" sldId="428"/>
            <ac:spMk id="8" creationId="{00000000-0000-0000-0000-000000000000}"/>
          </ac:spMkLst>
        </pc:spChg>
        <pc:spChg chg="mod">
          <ac:chgData name="Noel Gately" userId="caf5d132-3f27-4680-a1d7-4b087a137fd7" providerId="ADAL" clId="{B9932A47-180D-4DE8-B95D-CF5EB5EA4BA5}" dt="2025-02-17T14:57:25.801" v="633" actId="1076"/>
          <ac:spMkLst>
            <pc:docMk/>
            <pc:sldMk cId="0" sldId="428"/>
            <ac:spMk id="12" creationId="{00000000-0000-0000-0000-000000000000}"/>
          </ac:spMkLst>
        </pc:spChg>
        <pc:spChg chg="mod">
          <ac:chgData name="Noel Gately" userId="caf5d132-3f27-4680-a1d7-4b087a137fd7" providerId="ADAL" clId="{B9932A47-180D-4DE8-B95D-CF5EB5EA4BA5}" dt="2025-02-17T14:57:32.037" v="634" actId="1076"/>
          <ac:spMkLst>
            <pc:docMk/>
            <pc:sldMk cId="0" sldId="428"/>
            <ac:spMk id="13" creationId="{00000000-0000-0000-0000-000000000000}"/>
          </ac:spMkLst>
        </pc:spChg>
        <pc:spChg chg="mod">
          <ac:chgData name="Noel Gately" userId="caf5d132-3f27-4680-a1d7-4b087a137fd7" providerId="ADAL" clId="{B9932A47-180D-4DE8-B95D-CF5EB5EA4BA5}" dt="2025-02-17T14:57:37.576" v="636" actId="1076"/>
          <ac:spMkLst>
            <pc:docMk/>
            <pc:sldMk cId="0" sldId="428"/>
            <ac:spMk id="17" creationId="{00000000-0000-0000-0000-000000000000}"/>
          </ac:spMkLst>
        </pc:spChg>
        <pc:spChg chg="mod">
          <ac:chgData name="Noel Gately" userId="caf5d132-3f27-4680-a1d7-4b087a137fd7" providerId="ADAL" clId="{B9932A47-180D-4DE8-B95D-CF5EB5EA4BA5}" dt="2025-02-17T14:57:34.602" v="635" actId="1076"/>
          <ac:spMkLst>
            <pc:docMk/>
            <pc:sldMk cId="0" sldId="428"/>
            <ac:spMk id="18" creationId="{00000000-0000-0000-0000-000000000000}"/>
          </ac:spMkLst>
        </pc:spChg>
      </pc:sldChg>
      <pc:sldChg chg="add">
        <pc:chgData name="Noel Gately" userId="caf5d132-3f27-4680-a1d7-4b087a137fd7" providerId="ADAL" clId="{B9932A47-180D-4DE8-B95D-CF5EB5EA4BA5}" dt="2025-02-17T12:45:11.337" v="612"/>
        <pc:sldMkLst>
          <pc:docMk/>
          <pc:sldMk cId="2044293169" sldId="430"/>
        </pc:sldMkLst>
      </pc:sldChg>
      <pc:sldChg chg="addSp delSp modSp add ord delAnim modAnim modNotesTx">
        <pc:chgData name="Noel Gately" userId="caf5d132-3f27-4680-a1d7-4b087a137fd7" providerId="ADAL" clId="{B9932A47-180D-4DE8-B95D-CF5EB5EA4BA5}" dt="2025-02-17T12:41:15.397" v="606" actId="1076"/>
        <pc:sldMkLst>
          <pc:docMk/>
          <pc:sldMk cId="3244229839" sldId="431"/>
        </pc:sldMkLst>
        <pc:spChg chg="add mod">
          <ac:chgData name="Noel Gately" userId="caf5d132-3f27-4680-a1d7-4b087a137fd7" providerId="ADAL" clId="{B9932A47-180D-4DE8-B95D-CF5EB5EA4BA5}" dt="2025-02-14T10:26:13.429" v="282" actId="1076"/>
          <ac:spMkLst>
            <pc:docMk/>
            <pc:sldMk cId="3244229839" sldId="431"/>
            <ac:spMk id="2" creationId="{E7CF3681-7B7C-4D49-835F-60923AB1A8F6}"/>
          </ac:spMkLst>
        </pc:spChg>
        <pc:spChg chg="add mod">
          <ac:chgData name="Noel Gately" userId="caf5d132-3f27-4680-a1d7-4b087a137fd7" providerId="ADAL" clId="{B9932A47-180D-4DE8-B95D-CF5EB5EA4BA5}" dt="2025-02-14T10:25:42.054" v="268" actId="1076"/>
          <ac:spMkLst>
            <pc:docMk/>
            <pc:sldMk cId="3244229839" sldId="431"/>
            <ac:spMk id="10" creationId="{583A16EB-DD01-4965-A128-A6CA11D1CF9E}"/>
          </ac:spMkLst>
        </pc:spChg>
        <pc:spChg chg="add mod">
          <ac:chgData name="Noel Gately" userId="caf5d132-3f27-4680-a1d7-4b087a137fd7" providerId="ADAL" clId="{B9932A47-180D-4DE8-B95D-CF5EB5EA4BA5}" dt="2025-02-14T10:25:44.877" v="269" actId="1076"/>
          <ac:spMkLst>
            <pc:docMk/>
            <pc:sldMk cId="3244229839" sldId="431"/>
            <ac:spMk id="13" creationId="{FA1E2319-5A35-48BD-A4DB-E7EF912C0E5B}"/>
          </ac:spMkLst>
        </pc:spChg>
        <pc:spChg chg="del">
          <ac:chgData name="Noel Gately" userId="caf5d132-3f27-4680-a1d7-4b087a137fd7" providerId="ADAL" clId="{B9932A47-180D-4DE8-B95D-CF5EB5EA4BA5}" dt="2025-02-14T10:01:58.673" v="30" actId="478"/>
          <ac:spMkLst>
            <pc:docMk/>
            <pc:sldMk cId="3244229839" sldId="431"/>
            <ac:spMk id="23" creationId="{9D524FCD-3D49-401A-80E3-A4CD41BB048C}"/>
          </ac:spMkLst>
        </pc:spChg>
        <pc:spChg chg="del mod">
          <ac:chgData name="Noel Gately" userId="caf5d132-3f27-4680-a1d7-4b087a137fd7" providerId="ADAL" clId="{B9932A47-180D-4DE8-B95D-CF5EB5EA4BA5}" dt="2025-02-14T10:17:14.046" v="242" actId="478"/>
          <ac:spMkLst>
            <pc:docMk/>
            <pc:sldMk cId="3244229839" sldId="431"/>
            <ac:spMk id="24" creationId="{9450F811-2BBB-4FED-AE1F-5C6C5549FA7E}"/>
          </ac:spMkLst>
        </pc:spChg>
        <pc:spChg chg="mod">
          <ac:chgData name="Noel Gately" userId="caf5d132-3f27-4680-a1d7-4b087a137fd7" providerId="ADAL" clId="{B9932A47-180D-4DE8-B95D-CF5EB5EA4BA5}" dt="2025-02-14T10:00:17.364" v="5" actId="14100"/>
          <ac:spMkLst>
            <pc:docMk/>
            <pc:sldMk cId="3244229839" sldId="431"/>
            <ac:spMk id="33" creationId="{00000000-0000-0000-0000-000000000000}"/>
          </ac:spMkLst>
        </pc:spChg>
        <pc:picChg chg="del">
          <ac:chgData name="Noel Gately" userId="caf5d132-3f27-4680-a1d7-4b087a137fd7" providerId="ADAL" clId="{B9932A47-180D-4DE8-B95D-CF5EB5EA4BA5}" dt="2025-02-14T10:00:28.728" v="6" actId="478"/>
          <ac:picMkLst>
            <pc:docMk/>
            <pc:sldMk cId="3244229839" sldId="431"/>
            <ac:picMk id="3" creationId="{00000000-0000-0000-0000-000000000000}"/>
          </ac:picMkLst>
        </pc:picChg>
        <pc:picChg chg="add del mod">
          <ac:chgData name="Noel Gately" userId="caf5d132-3f27-4680-a1d7-4b087a137fd7" providerId="ADAL" clId="{B9932A47-180D-4DE8-B95D-CF5EB5EA4BA5}" dt="2025-02-14T10:19:48.967" v="256" actId="478"/>
          <ac:picMkLst>
            <pc:docMk/>
            <pc:sldMk cId="3244229839" sldId="431"/>
            <ac:picMk id="11" creationId="{8ABCA857-0A09-46C4-B7BD-3DC21CEEDD7D}"/>
          </ac:picMkLst>
        </pc:picChg>
        <pc:picChg chg="add del">
          <ac:chgData name="Noel Gately" userId="caf5d132-3f27-4680-a1d7-4b087a137fd7" providerId="ADAL" clId="{B9932A47-180D-4DE8-B95D-CF5EB5EA4BA5}" dt="2025-02-14T10:00:53.484" v="12"/>
          <ac:picMkLst>
            <pc:docMk/>
            <pc:sldMk cId="3244229839" sldId="431"/>
            <ac:picMk id="12" creationId="{74D3BF89-4177-4281-BF3D-6B88121F4B6D}"/>
          </ac:picMkLst>
        </pc:picChg>
        <pc:picChg chg="add mod">
          <ac:chgData name="Noel Gately" userId="caf5d132-3f27-4680-a1d7-4b087a137fd7" providerId="ADAL" clId="{B9932A47-180D-4DE8-B95D-CF5EB5EA4BA5}" dt="2025-02-17T12:41:15.397" v="606" actId="1076"/>
          <ac:picMkLst>
            <pc:docMk/>
            <pc:sldMk cId="3244229839" sldId="431"/>
            <ac:picMk id="15" creationId="{2E3A0F53-A1B8-4C0D-BB14-F614CD502C63}"/>
          </ac:picMkLst>
        </pc:picChg>
        <pc:picChg chg="add mod">
          <ac:chgData name="Noel Gately" userId="caf5d132-3f27-4680-a1d7-4b087a137fd7" providerId="ADAL" clId="{B9932A47-180D-4DE8-B95D-CF5EB5EA4BA5}" dt="2025-02-17T12:41:04.719" v="605" actId="1076"/>
          <ac:picMkLst>
            <pc:docMk/>
            <pc:sldMk cId="3244229839" sldId="431"/>
            <ac:picMk id="18" creationId="{A8DE804B-4D30-46C9-840C-98E6C870D3AE}"/>
          </ac:picMkLst>
        </pc:picChg>
        <pc:picChg chg="del mod">
          <ac:chgData name="Noel Gately" userId="caf5d132-3f27-4680-a1d7-4b087a137fd7" providerId="ADAL" clId="{B9932A47-180D-4DE8-B95D-CF5EB5EA4BA5}" dt="2025-02-14T10:17:15.265" v="243" actId="478"/>
          <ac:picMkLst>
            <pc:docMk/>
            <pc:sldMk cId="3244229839" sldId="431"/>
            <ac:picMk id="22" creationId="{C3C3D975-9B53-4B19-82ED-EDC63DD32E90}"/>
          </ac:picMkLst>
        </pc:picChg>
      </pc:sldChg>
      <pc:sldChg chg="addSp delSp modSp add ord delAnim modNotesTx">
        <pc:chgData name="Noel Gately" userId="caf5d132-3f27-4680-a1d7-4b087a137fd7" providerId="ADAL" clId="{B9932A47-180D-4DE8-B95D-CF5EB5EA4BA5}" dt="2025-02-17T10:22:29.420" v="459"/>
        <pc:sldMkLst>
          <pc:docMk/>
          <pc:sldMk cId="3043802505" sldId="432"/>
        </pc:sldMkLst>
        <pc:spChg chg="add del mod">
          <ac:chgData name="Noel Gately" userId="caf5d132-3f27-4680-a1d7-4b087a137fd7" providerId="ADAL" clId="{B9932A47-180D-4DE8-B95D-CF5EB5EA4BA5}" dt="2025-02-14T10:03:26.325" v="43" actId="478"/>
          <ac:spMkLst>
            <pc:docMk/>
            <pc:sldMk cId="3043802505" sldId="432"/>
            <ac:spMk id="3" creationId="{78489E1C-EC30-4ECC-93CC-3C888B79E9C5}"/>
          </ac:spMkLst>
        </pc:spChg>
        <pc:spChg chg="del">
          <ac:chgData name="Noel Gately" userId="caf5d132-3f27-4680-a1d7-4b087a137fd7" providerId="ADAL" clId="{B9932A47-180D-4DE8-B95D-CF5EB5EA4BA5}" dt="2025-02-14T10:03:24.858" v="42" actId="478"/>
          <ac:spMkLst>
            <pc:docMk/>
            <pc:sldMk cId="3043802505" sldId="432"/>
            <ac:spMk id="10" creationId="{583A16EB-DD01-4965-A128-A6CA11D1CF9E}"/>
          </ac:spMkLst>
        </pc:spChg>
        <pc:spChg chg="del mod">
          <ac:chgData name="Noel Gately" userId="caf5d132-3f27-4680-a1d7-4b087a137fd7" providerId="ADAL" clId="{B9932A47-180D-4DE8-B95D-CF5EB5EA4BA5}" dt="2025-02-14T10:03:28.125" v="45" actId="478"/>
          <ac:spMkLst>
            <pc:docMk/>
            <pc:sldMk cId="3043802505" sldId="432"/>
            <ac:spMk id="13" creationId="{FA1E2319-5A35-48BD-A4DB-E7EF912C0E5B}"/>
          </ac:spMkLst>
        </pc:spChg>
        <pc:spChg chg="del">
          <ac:chgData name="Noel Gately" userId="caf5d132-3f27-4680-a1d7-4b087a137fd7" providerId="ADAL" clId="{B9932A47-180D-4DE8-B95D-CF5EB5EA4BA5}" dt="2025-02-14T10:03:40.826" v="49" actId="478"/>
          <ac:spMkLst>
            <pc:docMk/>
            <pc:sldMk cId="3043802505" sldId="432"/>
            <ac:spMk id="24" creationId="{9450F811-2BBB-4FED-AE1F-5C6C5549FA7E}"/>
          </ac:spMkLst>
        </pc:spChg>
        <pc:spChg chg="mod">
          <ac:chgData name="Noel Gately" userId="caf5d132-3f27-4680-a1d7-4b087a137fd7" providerId="ADAL" clId="{B9932A47-180D-4DE8-B95D-CF5EB5EA4BA5}" dt="2025-02-14T10:03:13.289" v="41" actId="1076"/>
          <ac:spMkLst>
            <pc:docMk/>
            <pc:sldMk cId="3043802505" sldId="432"/>
            <ac:spMk id="33" creationId="{00000000-0000-0000-0000-000000000000}"/>
          </ac:spMkLst>
        </pc:spChg>
        <pc:picChg chg="del">
          <ac:chgData name="Noel Gately" userId="caf5d132-3f27-4680-a1d7-4b087a137fd7" providerId="ADAL" clId="{B9932A47-180D-4DE8-B95D-CF5EB5EA4BA5}" dt="2025-02-14T10:03:29.016" v="46" actId="478"/>
          <ac:picMkLst>
            <pc:docMk/>
            <pc:sldMk cId="3043802505" sldId="432"/>
            <ac:picMk id="11" creationId="{8ABCA857-0A09-46C4-B7BD-3DC21CEEDD7D}"/>
          </ac:picMkLst>
        </pc:picChg>
        <pc:picChg chg="add mod">
          <ac:chgData name="Noel Gately" userId="caf5d132-3f27-4680-a1d7-4b087a137fd7" providerId="ADAL" clId="{B9932A47-180D-4DE8-B95D-CF5EB5EA4BA5}" dt="2025-02-14T10:04:18.296" v="52"/>
          <ac:picMkLst>
            <pc:docMk/>
            <pc:sldMk cId="3043802505" sldId="432"/>
            <ac:picMk id="14" creationId="{B1165723-FD4B-4341-BB36-D36CB568BF9F}"/>
          </ac:picMkLst>
        </pc:picChg>
        <pc:picChg chg="del">
          <ac:chgData name="Noel Gately" userId="caf5d132-3f27-4680-a1d7-4b087a137fd7" providerId="ADAL" clId="{B9932A47-180D-4DE8-B95D-CF5EB5EA4BA5}" dt="2025-02-14T10:03:40.002" v="48" actId="478"/>
          <ac:picMkLst>
            <pc:docMk/>
            <pc:sldMk cId="3043802505" sldId="432"/>
            <ac:picMk id="22" creationId="{C3C3D975-9B53-4B19-82ED-EDC63DD32E90}"/>
          </ac:picMkLst>
        </pc:picChg>
      </pc:sldChg>
      <pc:sldChg chg="addSp delSp modSp add">
        <pc:chgData name="Noel Gately" userId="caf5d132-3f27-4680-a1d7-4b087a137fd7" providerId="ADAL" clId="{B9932A47-180D-4DE8-B95D-CF5EB5EA4BA5}" dt="2025-02-14T17:19:38.492" v="437" actId="20577"/>
        <pc:sldMkLst>
          <pc:docMk/>
          <pc:sldMk cId="3233292249" sldId="433"/>
        </pc:sldMkLst>
        <pc:spChg chg="add del">
          <ac:chgData name="Noel Gately" userId="caf5d132-3f27-4680-a1d7-4b087a137fd7" providerId="ADAL" clId="{B9932A47-180D-4DE8-B95D-CF5EB5EA4BA5}" dt="2025-02-14T10:11:27.175" v="58"/>
          <ac:spMkLst>
            <pc:docMk/>
            <pc:sldMk cId="3233292249" sldId="433"/>
            <ac:spMk id="8" creationId="{E4307D12-4399-4DB3-A5CF-1BB850D1D111}"/>
          </ac:spMkLst>
        </pc:spChg>
        <pc:spChg chg="add mod">
          <ac:chgData name="Noel Gately" userId="caf5d132-3f27-4680-a1d7-4b087a137fd7" providerId="ADAL" clId="{B9932A47-180D-4DE8-B95D-CF5EB5EA4BA5}" dt="2025-02-14T17:19:38.492" v="437" actId="20577"/>
          <ac:spMkLst>
            <pc:docMk/>
            <pc:sldMk cId="3233292249" sldId="433"/>
            <ac:spMk id="9" creationId="{D9B9EBCF-0E01-43CC-AC01-9DAFDED3A678}"/>
          </ac:spMkLst>
        </pc:spChg>
        <pc:spChg chg="del mod">
          <ac:chgData name="Noel Gately" userId="caf5d132-3f27-4680-a1d7-4b087a137fd7" providerId="ADAL" clId="{B9932A47-180D-4DE8-B95D-CF5EB5EA4BA5}" dt="2025-02-14T10:11:56.506" v="68" actId="478"/>
          <ac:spMkLst>
            <pc:docMk/>
            <pc:sldMk cId="3233292249" sldId="433"/>
            <ac:spMk id="19" creationId="{E39CA357-71CA-46A1-B883-30F1537A0BF8}"/>
          </ac:spMkLst>
        </pc:spChg>
        <pc:spChg chg="mod">
          <ac:chgData name="Noel Gately" userId="caf5d132-3f27-4680-a1d7-4b087a137fd7" providerId="ADAL" clId="{B9932A47-180D-4DE8-B95D-CF5EB5EA4BA5}" dt="2025-02-14T10:13:39.293" v="138" actId="20577"/>
          <ac:spMkLst>
            <pc:docMk/>
            <pc:sldMk cId="3233292249" sldId="433"/>
            <ac:spMk id="33" creationId="{00000000-0000-0000-0000-000000000000}"/>
          </ac:spMkLst>
        </pc:spChg>
        <pc:picChg chg="del mod">
          <ac:chgData name="Noel Gately" userId="caf5d132-3f27-4680-a1d7-4b087a137fd7" providerId="ADAL" clId="{B9932A47-180D-4DE8-B95D-CF5EB5EA4BA5}" dt="2025-02-14T10:46:41.022" v="312" actId="478"/>
          <ac:picMkLst>
            <pc:docMk/>
            <pc:sldMk cId="3233292249" sldId="433"/>
            <ac:picMk id="2" creationId="{3C2C191B-65D5-4FC2-9BC9-E70D6A34F9C4}"/>
          </ac:picMkLst>
        </pc:picChg>
        <pc:picChg chg="add mod">
          <ac:chgData name="Noel Gately" userId="caf5d132-3f27-4680-a1d7-4b087a137fd7" providerId="ADAL" clId="{B9932A47-180D-4DE8-B95D-CF5EB5EA4BA5}" dt="2025-02-14T10:46:47.589" v="316" actId="1076"/>
          <ac:picMkLst>
            <pc:docMk/>
            <pc:sldMk cId="3233292249" sldId="433"/>
            <ac:picMk id="3" creationId="{B633C4A7-F5F9-4EC6-A521-6FF3DAF7B65E}"/>
          </ac:picMkLst>
        </pc:picChg>
      </pc:sldChg>
      <pc:sldChg chg="delSp modSp add">
        <pc:chgData name="Noel Gately" userId="caf5d132-3f27-4680-a1d7-4b087a137fd7" providerId="ADAL" clId="{B9932A47-180D-4DE8-B95D-CF5EB5EA4BA5}" dt="2025-02-17T12:36:22.472" v="595" actId="1076"/>
        <pc:sldMkLst>
          <pc:docMk/>
          <pc:sldMk cId="850522417" sldId="434"/>
        </pc:sldMkLst>
        <pc:spChg chg="mod">
          <ac:chgData name="Noel Gately" userId="caf5d132-3f27-4680-a1d7-4b087a137fd7" providerId="ADAL" clId="{B9932A47-180D-4DE8-B95D-CF5EB5EA4BA5}" dt="2025-02-14T10:57:01.677" v="427" actId="179"/>
          <ac:spMkLst>
            <pc:docMk/>
            <pc:sldMk cId="850522417" sldId="434"/>
            <ac:spMk id="21" creationId="{00000000-0000-0000-0000-000000000000}"/>
          </ac:spMkLst>
        </pc:spChg>
        <pc:spChg chg="mod">
          <ac:chgData name="Noel Gately" userId="caf5d132-3f27-4680-a1d7-4b087a137fd7" providerId="ADAL" clId="{B9932A47-180D-4DE8-B95D-CF5EB5EA4BA5}" dt="2025-02-14T10:56:02.750" v="419" actId="20577"/>
          <ac:spMkLst>
            <pc:docMk/>
            <pc:sldMk cId="850522417" sldId="434"/>
            <ac:spMk id="22" creationId="{00000000-0000-0000-0000-000000000000}"/>
          </ac:spMkLst>
        </pc:spChg>
        <pc:picChg chg="del">
          <ac:chgData name="Noel Gately" userId="caf5d132-3f27-4680-a1d7-4b087a137fd7" providerId="ADAL" clId="{B9932A47-180D-4DE8-B95D-CF5EB5EA4BA5}" dt="2025-02-14T10:57:10.002" v="428" actId="478"/>
          <ac:picMkLst>
            <pc:docMk/>
            <pc:sldMk cId="850522417" sldId="434"/>
            <ac:picMk id="2" creationId="{00000000-0000-0000-0000-000000000000}"/>
          </ac:picMkLst>
        </pc:picChg>
        <pc:picChg chg="mod">
          <ac:chgData name="Noel Gately" userId="caf5d132-3f27-4680-a1d7-4b087a137fd7" providerId="ADAL" clId="{B9932A47-180D-4DE8-B95D-CF5EB5EA4BA5}" dt="2025-02-14T10:57:17.962" v="432" actId="14100"/>
          <ac:picMkLst>
            <pc:docMk/>
            <pc:sldMk cId="850522417" sldId="434"/>
            <ac:picMk id="15" creationId="{00000000-0000-0000-0000-000000000000}"/>
          </ac:picMkLst>
        </pc:picChg>
        <pc:picChg chg="mod">
          <ac:chgData name="Noel Gately" userId="caf5d132-3f27-4680-a1d7-4b087a137fd7" providerId="ADAL" clId="{B9932A47-180D-4DE8-B95D-CF5EB5EA4BA5}" dt="2025-02-17T12:36:18.613" v="594" actId="1076"/>
          <ac:picMkLst>
            <pc:docMk/>
            <pc:sldMk cId="850522417" sldId="434"/>
            <ac:picMk id="27" creationId="{E7FD851F-3A61-4BCF-B42B-6745BF052430}"/>
          </ac:picMkLst>
        </pc:picChg>
        <pc:picChg chg="mod">
          <ac:chgData name="Noel Gately" userId="caf5d132-3f27-4680-a1d7-4b087a137fd7" providerId="ADAL" clId="{B9932A47-180D-4DE8-B95D-CF5EB5EA4BA5}" dt="2025-02-17T12:36:22.472" v="595" actId="1076"/>
          <ac:picMkLst>
            <pc:docMk/>
            <pc:sldMk cId="850522417" sldId="434"/>
            <ac:picMk id="28" creationId="{19544AEC-0E0B-4B83-A077-20E8DAE9A9B4}"/>
          </ac:picMkLst>
        </pc:picChg>
      </pc:sldChg>
      <pc:sldChg chg="addSp delSp modSp add">
        <pc:chgData name="Noel Gately" userId="caf5d132-3f27-4680-a1d7-4b087a137fd7" providerId="ADAL" clId="{B9932A47-180D-4DE8-B95D-CF5EB5EA4BA5}" dt="2025-02-17T11:50:41.825" v="540" actId="14100"/>
        <pc:sldMkLst>
          <pc:docMk/>
          <pc:sldMk cId="493519703" sldId="435"/>
        </pc:sldMkLst>
        <pc:spChg chg="del">
          <ac:chgData name="Noel Gately" userId="caf5d132-3f27-4680-a1d7-4b087a137fd7" providerId="ADAL" clId="{B9932A47-180D-4DE8-B95D-CF5EB5EA4BA5}" dt="2025-02-17T11:48:59.801" v="513" actId="478"/>
          <ac:spMkLst>
            <pc:docMk/>
            <pc:sldMk cId="493519703" sldId="435"/>
            <ac:spMk id="4" creationId="{00000000-0000-0000-0000-000000000000}"/>
          </ac:spMkLst>
        </pc:spChg>
        <pc:spChg chg="del">
          <ac:chgData name="Noel Gately" userId="caf5d132-3f27-4680-a1d7-4b087a137fd7" providerId="ADAL" clId="{B9932A47-180D-4DE8-B95D-CF5EB5EA4BA5}" dt="2025-02-17T11:49:06.247" v="515" actId="478"/>
          <ac:spMkLst>
            <pc:docMk/>
            <pc:sldMk cId="493519703" sldId="435"/>
            <ac:spMk id="5" creationId="{00000000-0000-0000-0000-000000000000}"/>
          </ac:spMkLst>
        </pc:spChg>
        <pc:spChg chg="del">
          <ac:chgData name="Noel Gately" userId="caf5d132-3f27-4680-a1d7-4b087a137fd7" providerId="ADAL" clId="{B9932A47-180D-4DE8-B95D-CF5EB5EA4BA5}" dt="2025-02-17T11:49:04.404" v="514" actId="478"/>
          <ac:spMkLst>
            <pc:docMk/>
            <pc:sldMk cId="493519703" sldId="435"/>
            <ac:spMk id="6" creationId="{00000000-0000-0000-0000-000000000000}"/>
          </ac:spMkLst>
        </pc:spChg>
        <pc:spChg chg="mod">
          <ac:chgData name="Noel Gately" userId="caf5d132-3f27-4680-a1d7-4b087a137fd7" providerId="ADAL" clId="{B9932A47-180D-4DE8-B95D-CF5EB5EA4BA5}" dt="2025-02-17T11:50:28.301" v="538" actId="1076"/>
          <ac:spMkLst>
            <pc:docMk/>
            <pc:sldMk cId="493519703" sldId="435"/>
            <ac:spMk id="7" creationId="{00000000-0000-0000-0000-000000000000}"/>
          </ac:spMkLst>
        </pc:spChg>
        <pc:spChg chg="mod">
          <ac:chgData name="Noel Gately" userId="caf5d132-3f27-4680-a1d7-4b087a137fd7" providerId="ADAL" clId="{B9932A47-180D-4DE8-B95D-CF5EB5EA4BA5}" dt="2025-02-17T11:50:41.825" v="540" actId="14100"/>
          <ac:spMkLst>
            <pc:docMk/>
            <pc:sldMk cId="493519703" sldId="435"/>
            <ac:spMk id="8" creationId="{00000000-0000-0000-0000-000000000000}"/>
          </ac:spMkLst>
        </pc:spChg>
        <pc:spChg chg="mod">
          <ac:chgData name="Noel Gately" userId="caf5d132-3f27-4680-a1d7-4b087a137fd7" providerId="ADAL" clId="{B9932A47-180D-4DE8-B95D-CF5EB5EA4BA5}" dt="2025-02-17T11:50:16.532" v="534" actId="113"/>
          <ac:spMkLst>
            <pc:docMk/>
            <pc:sldMk cId="493519703" sldId="435"/>
            <ac:spMk id="9" creationId="{00000000-0000-0000-0000-000000000000}"/>
          </ac:spMkLst>
        </pc:spChg>
        <pc:spChg chg="del">
          <ac:chgData name="Noel Gately" userId="caf5d132-3f27-4680-a1d7-4b087a137fd7" providerId="ADAL" clId="{B9932A47-180D-4DE8-B95D-CF5EB5EA4BA5}" dt="2025-02-17T11:49:07.854" v="516" actId="478"/>
          <ac:spMkLst>
            <pc:docMk/>
            <pc:sldMk cId="493519703" sldId="435"/>
            <ac:spMk id="10" creationId="{00000000-0000-0000-0000-000000000000}"/>
          </ac:spMkLst>
        </pc:spChg>
        <pc:spChg chg="del mod">
          <ac:chgData name="Noel Gately" userId="caf5d132-3f27-4680-a1d7-4b087a137fd7" providerId="ADAL" clId="{B9932A47-180D-4DE8-B95D-CF5EB5EA4BA5}" dt="2025-02-17T11:49:09.828" v="518" actId="478"/>
          <ac:spMkLst>
            <pc:docMk/>
            <pc:sldMk cId="493519703" sldId="435"/>
            <ac:spMk id="11" creationId="{00000000-0000-0000-0000-000000000000}"/>
          </ac:spMkLst>
        </pc:spChg>
        <pc:spChg chg="del">
          <ac:chgData name="Noel Gately" userId="caf5d132-3f27-4680-a1d7-4b087a137fd7" providerId="ADAL" clId="{B9932A47-180D-4DE8-B95D-CF5EB5EA4BA5}" dt="2025-02-17T11:49:11.164" v="519" actId="478"/>
          <ac:spMkLst>
            <pc:docMk/>
            <pc:sldMk cId="493519703" sldId="435"/>
            <ac:spMk id="12" creationId="{00000000-0000-0000-0000-000000000000}"/>
          </ac:spMkLst>
        </pc:spChg>
        <pc:spChg chg="add del">
          <ac:chgData name="Noel Gately" userId="caf5d132-3f27-4680-a1d7-4b087a137fd7" providerId="ADAL" clId="{B9932A47-180D-4DE8-B95D-CF5EB5EA4BA5}" dt="2025-02-17T11:49:39.161" v="524"/>
          <ac:spMkLst>
            <pc:docMk/>
            <pc:sldMk cId="493519703" sldId="435"/>
            <ac:spMk id="13" creationId="{F11CD132-72CD-448A-924C-2D9D40C67195}"/>
          </ac:spMkLst>
        </pc:spChg>
      </pc:sldChg>
      <pc:sldChg chg="del">
        <pc:chgData name="Noel Gately" userId="caf5d132-3f27-4680-a1d7-4b087a137fd7" providerId="ADAL" clId="{B9932A47-180D-4DE8-B95D-CF5EB5EA4BA5}" dt="2025-02-19T10:51:30.261" v="895" actId="2696"/>
        <pc:sldMkLst>
          <pc:docMk/>
          <pc:sldMk cId="3535472028" sldId="436"/>
        </pc:sldMkLst>
      </pc:sldChg>
      <pc:sldMasterChg chg="setBg addSldLayout delSldLayout modSldLayout">
        <pc:chgData name="Noel Gately" userId="caf5d132-3f27-4680-a1d7-4b087a137fd7" providerId="ADAL" clId="{B9932A47-180D-4DE8-B95D-CF5EB5EA4BA5}" dt="2025-02-17T15:10:09.032" v="825"/>
        <pc:sldMasterMkLst>
          <pc:docMk/>
          <pc:sldMasterMk cId="4001266535" sldId="2147483704"/>
        </pc:sldMasterMkLst>
        <pc:sldLayoutChg chg="setBg">
          <pc:chgData name="Noel Gately" userId="caf5d132-3f27-4680-a1d7-4b087a137fd7" providerId="ADAL" clId="{B9932A47-180D-4DE8-B95D-CF5EB5EA4BA5}" dt="2025-02-17T15:10:09.032" v="825"/>
          <pc:sldLayoutMkLst>
            <pc:docMk/>
            <pc:sldMasterMk cId="4001266535" sldId="2147483704"/>
            <pc:sldLayoutMk cId="1559917345" sldId="2147483705"/>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2378539121" sldId="2147483706"/>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041059881" sldId="2147483707"/>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6871813" sldId="2147483708"/>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650287318" sldId="2147483709"/>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522865191" sldId="2147483710"/>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2907107446" sldId="2147483711"/>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2731155750" sldId="2147483712"/>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61044442" sldId="2147483713"/>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668674933" sldId="2147483714"/>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1665510465" sldId="2147483715"/>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4110955423" sldId="2147483716"/>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151985180" sldId="2147483761"/>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112344266" sldId="2147483766"/>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660735291" sldId="2147483778"/>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2892625938" sldId="2147483779"/>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1205065229" sldId="2147483780"/>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2861345709" sldId="2147483781"/>
          </pc:sldLayoutMkLst>
        </pc:sldLayoutChg>
        <pc:sldLayoutChg chg="setBg">
          <pc:chgData name="Noel Gately" userId="caf5d132-3f27-4680-a1d7-4b087a137fd7" providerId="ADAL" clId="{B9932A47-180D-4DE8-B95D-CF5EB5EA4BA5}" dt="2025-02-17T15:10:09.032" v="825"/>
          <pc:sldLayoutMkLst>
            <pc:docMk/>
            <pc:sldMasterMk cId="4001266535" sldId="2147483704"/>
            <pc:sldLayoutMk cId="383213822" sldId="2147483782"/>
          </pc:sldLayoutMkLst>
        </pc:sldLayoutChg>
        <pc:sldLayoutChg chg="add del setBg">
          <pc:chgData name="Noel Gately" userId="caf5d132-3f27-4680-a1d7-4b087a137fd7" providerId="ADAL" clId="{B9932A47-180D-4DE8-B95D-CF5EB5EA4BA5}" dt="2025-02-17T15:10:09.032" v="825"/>
          <pc:sldLayoutMkLst>
            <pc:docMk/>
            <pc:sldMasterMk cId="4001266535" sldId="2147483704"/>
            <pc:sldLayoutMk cId="3544026586" sldId="2147483783"/>
          </pc:sldLayoutMkLst>
        </pc:sldLayoutChg>
      </pc:sldMasterChg>
      <pc:sldMasterChg chg="setBg delSldLayout modSldLayout">
        <pc:chgData name="Noel Gately" userId="caf5d132-3f27-4680-a1d7-4b087a137fd7" providerId="ADAL" clId="{B9932A47-180D-4DE8-B95D-CF5EB5EA4BA5}" dt="2025-02-17T15:10:09.032" v="825"/>
        <pc:sldMasterMkLst>
          <pc:docMk/>
          <pc:sldMasterMk cId="765817128" sldId="2147483767"/>
        </pc:sldMasterMkLst>
        <pc:sldLayoutChg chg="setBg">
          <pc:chgData name="Noel Gately" userId="caf5d132-3f27-4680-a1d7-4b087a137fd7" providerId="ADAL" clId="{B9932A47-180D-4DE8-B95D-CF5EB5EA4BA5}" dt="2025-02-17T15:10:09.032" v="825"/>
          <pc:sldLayoutMkLst>
            <pc:docMk/>
            <pc:sldMasterMk cId="765817128" sldId="2147483767"/>
            <pc:sldLayoutMk cId="2472643335" sldId="2147483768"/>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248415008" sldId="2147483769"/>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3172471265" sldId="2147483770"/>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1715829066" sldId="2147483771"/>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3043519028" sldId="2147483772"/>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887818286" sldId="2147483773"/>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2314666271" sldId="2147483774"/>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3319125611" sldId="2147483775"/>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3135143917" sldId="2147483776"/>
          </pc:sldLayoutMkLst>
        </pc:sldLayoutChg>
        <pc:sldLayoutChg chg="setBg">
          <pc:chgData name="Noel Gately" userId="caf5d132-3f27-4680-a1d7-4b087a137fd7" providerId="ADAL" clId="{B9932A47-180D-4DE8-B95D-CF5EB5EA4BA5}" dt="2025-02-17T15:10:09.032" v="825"/>
          <pc:sldLayoutMkLst>
            <pc:docMk/>
            <pc:sldMasterMk cId="765817128" sldId="2147483767"/>
            <pc:sldLayoutMk cId="1386383777" sldId="214748377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861ABA1F-B5AC-4A20-BABE-D95E4B3D5298}" type="datetimeFigureOut">
              <a:rPr lang="en-IE" smtClean="0"/>
              <a:t>17/02/2025</a:t>
            </a:fld>
            <a:endParaRPr lang="en-IE"/>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CA8674C0-AE7A-45AA-8648-139BAE061E4E}" type="slidenum">
              <a:rPr lang="en-IE" smtClean="0"/>
              <a:t>‹#›</a:t>
            </a:fld>
            <a:endParaRPr lang="en-IE"/>
          </a:p>
        </p:txBody>
      </p:sp>
    </p:spTree>
    <p:extLst>
      <p:ext uri="{BB962C8B-B14F-4D97-AF65-F5344CB8AC3E}">
        <p14:creationId xmlns:p14="http://schemas.microsoft.com/office/powerpoint/2010/main" val="787176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400067A-411F-453F-9C41-7E13ADA0253C}" type="datetimeFigureOut">
              <a:rPr lang="en-IE" smtClean="0"/>
              <a:t>17/02/2025</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CEFE3AA-3708-4507-A81D-3461D169B3DB}" type="slidenum">
              <a:rPr lang="en-IE" smtClean="0"/>
              <a:t>‹#›</a:t>
            </a:fld>
            <a:endParaRPr lang="en-IE"/>
          </a:p>
        </p:txBody>
      </p:sp>
    </p:spTree>
    <p:extLst>
      <p:ext uri="{BB962C8B-B14F-4D97-AF65-F5344CB8AC3E}">
        <p14:creationId xmlns:p14="http://schemas.microsoft.com/office/powerpoint/2010/main" val="636836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CCEFE3AA-3708-4507-A81D-3461D169B3DB}" type="slidenum">
              <a:rPr lang="en-IE" smtClean="0"/>
              <a:t>2</a:t>
            </a:fld>
            <a:endParaRPr lang="en-IE"/>
          </a:p>
        </p:txBody>
      </p:sp>
    </p:spTree>
    <p:extLst>
      <p:ext uri="{BB962C8B-B14F-4D97-AF65-F5344CB8AC3E}">
        <p14:creationId xmlns:p14="http://schemas.microsoft.com/office/powerpoint/2010/main" val="2511852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dirty="0"/>
              <a:t>Recognition and Career Advancement</a:t>
            </a:r>
            <a:endParaRPr lang="en-GB" sz="1200" dirty="0"/>
          </a:p>
          <a:p>
            <a:pPr lvl="0"/>
            <a:r>
              <a:rPr lang="en-GB" sz="1200" b="1" dirty="0"/>
              <a:t>Academic and Professional Recognition</a:t>
            </a:r>
            <a:r>
              <a:rPr lang="en-GB" sz="1200" dirty="0"/>
              <a:t>: Successfully protecting and commercializing an invention enhances a researcher’s reputation in their field. It can lead to awards, recognition, and a stronger academic profile.</a:t>
            </a:r>
          </a:p>
          <a:p>
            <a:pPr lvl="0"/>
            <a:r>
              <a:rPr lang="en-GB" sz="1200" b="1" dirty="0"/>
              <a:t>Enhanced CV and Promotion Prospects</a:t>
            </a:r>
            <a:r>
              <a:rPr lang="en-GB" sz="1200" dirty="0"/>
              <a:t>: Having patents and intellectual property on record adds weight to a researcher's CV and is often considered favourably during promotion and tenure evaluations.</a:t>
            </a:r>
          </a:p>
          <a:p>
            <a:pPr lvl="0"/>
            <a:endParaRPr lang="en-GB" sz="1200" dirty="0"/>
          </a:p>
          <a:p>
            <a:pPr marL="0" indent="0">
              <a:buNone/>
            </a:pPr>
            <a:r>
              <a:rPr lang="en-GB" sz="1200" b="1" dirty="0"/>
              <a:t> Access to Funding and Resources</a:t>
            </a:r>
            <a:endParaRPr lang="en-GB" sz="1200" dirty="0"/>
          </a:p>
          <a:p>
            <a:pPr lvl="0"/>
            <a:r>
              <a:rPr lang="en-GB" sz="1200" b="1" dirty="0"/>
              <a:t>Increased Access to Funding</a:t>
            </a:r>
            <a:r>
              <a:rPr lang="en-GB" sz="1200" dirty="0"/>
              <a:t>: Demonstrating the potential for IP protection can help secure additional funding from grants, industry partners, and venture capitalists who value innovative research with commercialization potential.</a:t>
            </a:r>
          </a:p>
          <a:p>
            <a:pPr lvl="0"/>
            <a:r>
              <a:rPr lang="en-GB" sz="1200" b="1" dirty="0"/>
              <a:t>Attracting Industry Partnerships</a:t>
            </a:r>
            <a:r>
              <a:rPr lang="en-GB" sz="1200" dirty="0"/>
              <a:t>: Protecting IP makes the research more attractive for industry collaboration, as companies are more willing to invest in projects where IP is secure.</a:t>
            </a:r>
          </a:p>
          <a:p>
            <a:pPr marL="0" lvl="0" indent="0">
              <a:buNone/>
            </a:pPr>
            <a:endParaRPr lang="en-GB" sz="1200" dirty="0"/>
          </a:p>
          <a:p>
            <a:pPr marL="0" indent="0">
              <a:buNone/>
            </a:pPr>
            <a:r>
              <a:rPr lang="en-GB" sz="1200" b="1" dirty="0"/>
              <a:t>Revenue and Financial Benefits</a:t>
            </a:r>
            <a:endParaRPr lang="en-GB" sz="1200" dirty="0"/>
          </a:p>
          <a:p>
            <a:pPr lvl="0"/>
            <a:r>
              <a:rPr lang="en-GB" sz="1200" b="1" dirty="0"/>
              <a:t>Revenue Sharing</a:t>
            </a:r>
            <a:r>
              <a:rPr lang="en-GB" sz="1200" dirty="0"/>
              <a:t>: Many universities have policies that share revenue from licensed technologies with inventors. This can be a significant financial benefit for researchers if the invention is successfully commercialized.</a:t>
            </a:r>
          </a:p>
          <a:p>
            <a:pPr lvl="0"/>
            <a:r>
              <a:rPr lang="en-GB" sz="1200" b="1" dirty="0"/>
              <a:t>Royalties and Equity in </a:t>
            </a:r>
            <a:r>
              <a:rPr lang="en-GB" sz="1200" b="1" dirty="0" err="1"/>
              <a:t>Startups</a:t>
            </a:r>
            <a:r>
              <a:rPr lang="en-GB" sz="1200" dirty="0"/>
              <a:t>: Researchers may earn royalties from licensing agreements or hold equity in </a:t>
            </a:r>
            <a:r>
              <a:rPr lang="en-GB" sz="1200" dirty="0" err="1"/>
              <a:t>startups</a:t>
            </a:r>
            <a:r>
              <a:rPr lang="en-GB" sz="1200" dirty="0"/>
              <a:t> that are created based on their research, providing potential long-term financial gains.</a:t>
            </a:r>
          </a:p>
          <a:p>
            <a:pPr marL="0" indent="0">
              <a:buNone/>
            </a:pPr>
            <a:r>
              <a:rPr lang="en-GB" sz="1200" b="1" dirty="0"/>
              <a:t>Facilitating Technology Transfer and Societal Impact</a:t>
            </a:r>
            <a:endParaRPr lang="en-GB" sz="1200" dirty="0"/>
          </a:p>
          <a:p>
            <a:pPr lvl="0"/>
            <a:r>
              <a:rPr lang="en-GB" sz="1200" b="1" dirty="0"/>
              <a:t>Translation of Research to Real-world Applications</a:t>
            </a:r>
            <a:r>
              <a:rPr lang="en-GB" sz="1200" dirty="0"/>
              <a:t>: Protecting IP helps bridge the gap between academic research and real-world solutions by making it easier to license and commercialize new technologies.</a:t>
            </a:r>
          </a:p>
          <a:p>
            <a:pPr lvl="0"/>
            <a:r>
              <a:rPr lang="en-GB" sz="1200" b="1" dirty="0"/>
              <a:t>Greater Societal Impact</a:t>
            </a:r>
            <a:r>
              <a:rPr lang="en-GB" sz="1200" dirty="0"/>
              <a:t>: Protected inventions are more likely to reach the market and be used in products, services, or new technologies, thereby enhancing the societal impact of the researcher’s work.</a:t>
            </a:r>
          </a:p>
          <a:p>
            <a:pPr lvl="0"/>
            <a:endParaRPr lang="en-GB" sz="1200" dirty="0"/>
          </a:p>
          <a:p>
            <a:pPr marL="0" indent="0">
              <a:buNone/>
            </a:pPr>
            <a:r>
              <a:rPr lang="en-GB" sz="1200" b="1" dirty="0"/>
              <a:t>Leveraging IP for Further Research and Development</a:t>
            </a:r>
            <a:endParaRPr lang="en-GB" sz="1200" dirty="0"/>
          </a:p>
          <a:p>
            <a:pPr lvl="0"/>
            <a:r>
              <a:rPr lang="en-GB" sz="1200" b="1" dirty="0"/>
              <a:t>Increased Opportunities for Further Research</a:t>
            </a:r>
            <a:r>
              <a:rPr lang="en-GB" sz="1200" dirty="0"/>
              <a:t>: Protecting IP can lead to new research directions, collaborative projects, and subsequent inventions, building a larger research portfolio.</a:t>
            </a:r>
          </a:p>
          <a:p>
            <a:pPr lvl="0"/>
            <a:r>
              <a:rPr lang="en-GB" sz="1200" b="1" dirty="0"/>
              <a:t>Reinvesting Licensing Revenue</a:t>
            </a:r>
            <a:r>
              <a:rPr lang="en-GB" sz="1200" dirty="0"/>
              <a:t>: Licensing revenue can often be reinvested into the researcher’s lab or department, supporting ongoing research activities.</a:t>
            </a:r>
          </a:p>
          <a:p>
            <a:pPr lvl="0"/>
            <a:endParaRPr lang="en-GB" sz="1200" dirty="0"/>
          </a:p>
          <a:p>
            <a:pPr marL="0" indent="0">
              <a:buNone/>
            </a:pPr>
            <a:r>
              <a:rPr lang="en-GB" sz="1200" b="1" dirty="0"/>
              <a:t>Preventing IP Loss and Protecting Research Integrity</a:t>
            </a:r>
            <a:endParaRPr lang="en-GB" sz="1200" dirty="0"/>
          </a:p>
          <a:p>
            <a:pPr lvl="0"/>
            <a:r>
              <a:rPr lang="en-GB" sz="1200" b="1" dirty="0"/>
              <a:t>Preventing Unauthorized Use</a:t>
            </a:r>
            <a:r>
              <a:rPr lang="en-GB" sz="1200" dirty="0"/>
              <a:t>: By protecting IP, researchers can prevent others from using, copying, or patenting their inventions without permission.</a:t>
            </a:r>
          </a:p>
          <a:p>
            <a:pPr lvl="0"/>
            <a:r>
              <a:rPr lang="en-GB" sz="1200" b="1" dirty="0"/>
              <a:t>Preserving Research Integrity</a:t>
            </a:r>
            <a:r>
              <a:rPr lang="en-GB" sz="1200" dirty="0"/>
              <a:t>: Early IP protection prevents issues with public disclosures (e.g., through publications or conferences) that might otherwise limit patentability or result in loss of rights.</a:t>
            </a:r>
          </a:p>
          <a:p>
            <a:pPr marL="0" indent="0">
              <a:buNone/>
            </a:pPr>
            <a:r>
              <a:rPr lang="en-GB" sz="1200" b="1" dirty="0"/>
              <a:t>Support from the University’s Technology Transfer Office (TTO)</a:t>
            </a:r>
            <a:endParaRPr lang="en-GB" sz="1200" dirty="0"/>
          </a:p>
          <a:p>
            <a:pPr lvl="0"/>
            <a:r>
              <a:rPr lang="en-GB" sz="1200" b="1" dirty="0"/>
              <a:t>Legal and Commercial Support</a:t>
            </a:r>
            <a:r>
              <a:rPr lang="en-GB" sz="1200" dirty="0"/>
              <a:t>: The TTO provides resources and guidance for navigating the complex legal landscape of IP protection, patent applications, and commercialization.</a:t>
            </a:r>
          </a:p>
          <a:p>
            <a:pPr lvl="0"/>
            <a:r>
              <a:rPr lang="en-GB" sz="1200" b="1" dirty="0"/>
              <a:t>Marketing and Licensing Assistance</a:t>
            </a:r>
            <a:r>
              <a:rPr lang="en-GB" sz="1200" dirty="0"/>
              <a:t>: The TTO often helps promote the invention to potential licensees or commercial partners, increasing the chances of successful technology transfer.</a:t>
            </a:r>
          </a:p>
          <a:p>
            <a:pPr lvl="0"/>
            <a:endParaRPr lang="en-GB" sz="1200" dirty="0"/>
          </a:p>
          <a:p>
            <a:pPr marL="0" indent="0">
              <a:buNone/>
            </a:pPr>
            <a:r>
              <a:rPr lang="en-GB" sz="1200" b="1" dirty="0"/>
              <a:t>Strategic Advantage in a Competitive Field</a:t>
            </a:r>
            <a:endParaRPr lang="en-GB" sz="1200" dirty="0"/>
          </a:p>
          <a:p>
            <a:pPr lvl="0"/>
            <a:r>
              <a:rPr lang="en-GB" sz="1200" b="1" dirty="0"/>
              <a:t>Staying Competitive</a:t>
            </a:r>
            <a:r>
              <a:rPr lang="en-GB" sz="1200" dirty="0"/>
              <a:t>: Researchers who protect their inventions gain a strategic advantage in their field by having their work legally safeguarded and recognized.</a:t>
            </a:r>
          </a:p>
          <a:p>
            <a:pPr lvl="0"/>
            <a:r>
              <a:rPr lang="en-GB" sz="1200" b="1" dirty="0"/>
              <a:t>Preventing Competitor Patents</a:t>
            </a:r>
            <a:r>
              <a:rPr lang="en-GB" sz="1200" dirty="0"/>
              <a:t>: By disclosing and patenting inventions early, researchers can prevent competitors from filing patents on similar technologies and establish priority in the field.</a:t>
            </a:r>
          </a:p>
          <a:p>
            <a:pPr marL="0" indent="0">
              <a:buNone/>
            </a:pPr>
            <a:endParaRPr lang="en-GB" sz="1200" b="1" dirty="0"/>
          </a:p>
          <a:p>
            <a:pPr marL="0" indent="0">
              <a:buNone/>
            </a:pPr>
            <a:r>
              <a:rPr lang="en-GB" sz="1200" b="1" dirty="0"/>
              <a:t>Summary</a:t>
            </a:r>
            <a:endParaRPr lang="en-GB" sz="1200" dirty="0"/>
          </a:p>
          <a:p>
            <a:r>
              <a:rPr lang="en-GB" sz="1200" dirty="0"/>
              <a:t>Encouraging researchers to submit an IDF and protect their IP not only can provide direct financial and professional benefits but also supports broader research goals and societal impact. </a:t>
            </a:r>
          </a:p>
          <a:p>
            <a:r>
              <a:rPr lang="en-GB" sz="1200" dirty="0"/>
              <a:t>Innovations are recognized, protected, and leveraged to their fullest potential, aligning with both individual and institutional objectives</a:t>
            </a:r>
          </a:p>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11</a:t>
            </a:fld>
            <a:endParaRPr lang="en-IE"/>
          </a:p>
        </p:txBody>
      </p:sp>
    </p:spTree>
    <p:extLst>
      <p:ext uri="{BB962C8B-B14F-4D97-AF65-F5344CB8AC3E}">
        <p14:creationId xmlns:p14="http://schemas.microsoft.com/office/powerpoint/2010/main" val="213223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12</a:t>
            </a:fld>
            <a:endParaRPr lang="en-IE"/>
          </a:p>
        </p:txBody>
      </p:sp>
    </p:spTree>
    <p:extLst>
      <p:ext uri="{BB962C8B-B14F-4D97-AF65-F5344CB8AC3E}">
        <p14:creationId xmlns:p14="http://schemas.microsoft.com/office/powerpoint/2010/main" val="1557438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dirty="0"/>
              <a:t>Summary</a:t>
            </a:r>
            <a:endParaRPr lang="en-GB" sz="1200" dirty="0"/>
          </a:p>
          <a:p>
            <a:r>
              <a:rPr lang="en-GB" sz="1200" dirty="0"/>
              <a:t>Encouraging researchers to submit an IDF and protect their IP not only can provide direct financial and professional benefits but also supports broader research goals and societal impact. </a:t>
            </a:r>
          </a:p>
          <a:p>
            <a:r>
              <a:rPr lang="en-GB" sz="1200" dirty="0"/>
              <a:t>Innovations are recognized, protected, and leveraged to their fullest potential, aligning with both individual and institutional objectives</a:t>
            </a:r>
          </a:p>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13</a:t>
            </a:fld>
            <a:endParaRPr lang="en-IE"/>
          </a:p>
        </p:txBody>
      </p:sp>
    </p:spTree>
    <p:extLst>
      <p:ext uri="{BB962C8B-B14F-4D97-AF65-F5344CB8AC3E}">
        <p14:creationId xmlns:p14="http://schemas.microsoft.com/office/powerpoint/2010/main" val="3875607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dirty="0"/>
              <a:t>Summary</a:t>
            </a:r>
            <a:endParaRPr lang="en-GB" sz="1200" dirty="0"/>
          </a:p>
          <a:p>
            <a:r>
              <a:rPr lang="en-GB" sz="1200" dirty="0"/>
              <a:t>Encouraging researchers to submit an IDF and protect their IP not only can provide direct financial and professional benefits but also supports broader research goals and societal impact. </a:t>
            </a:r>
          </a:p>
          <a:p>
            <a:r>
              <a:rPr lang="en-GB" sz="1200" dirty="0"/>
              <a:t>Innovations are recognized, protected, and leveraged to their fullest potential, aligning with both individual and institutional objectives</a:t>
            </a:r>
          </a:p>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14</a:t>
            </a:fld>
            <a:endParaRPr lang="en-IE"/>
          </a:p>
        </p:txBody>
      </p:sp>
    </p:spTree>
    <p:extLst>
      <p:ext uri="{BB962C8B-B14F-4D97-AF65-F5344CB8AC3E}">
        <p14:creationId xmlns:p14="http://schemas.microsoft.com/office/powerpoint/2010/main" val="841940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15</a:t>
            </a:fld>
            <a:endParaRPr lang="en-IE"/>
          </a:p>
        </p:txBody>
      </p:sp>
    </p:spTree>
    <p:extLst>
      <p:ext uri="{BB962C8B-B14F-4D97-AF65-F5344CB8AC3E}">
        <p14:creationId xmlns:p14="http://schemas.microsoft.com/office/powerpoint/2010/main" val="989191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16</a:t>
            </a:fld>
            <a:endParaRPr lang="en-IE"/>
          </a:p>
        </p:txBody>
      </p:sp>
    </p:spTree>
    <p:extLst>
      <p:ext uri="{BB962C8B-B14F-4D97-AF65-F5344CB8AC3E}">
        <p14:creationId xmlns:p14="http://schemas.microsoft.com/office/powerpoint/2010/main" val="2177307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17</a:t>
            </a:fld>
            <a:endParaRPr lang="en-IE"/>
          </a:p>
        </p:txBody>
      </p:sp>
    </p:spTree>
    <p:extLst>
      <p:ext uri="{BB962C8B-B14F-4D97-AF65-F5344CB8AC3E}">
        <p14:creationId xmlns:p14="http://schemas.microsoft.com/office/powerpoint/2010/main" val="3387591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253522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8650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82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CCEFE3AA-3708-4507-A81D-3461D169B3DB}" type="slidenum">
              <a:rPr lang="en-IE" smtClean="0"/>
              <a:t>3</a:t>
            </a:fld>
            <a:endParaRPr lang="en-IE"/>
          </a:p>
        </p:txBody>
      </p:sp>
    </p:spTree>
    <p:extLst>
      <p:ext uri="{BB962C8B-B14F-4D97-AF65-F5344CB8AC3E}">
        <p14:creationId xmlns:p14="http://schemas.microsoft.com/office/powerpoint/2010/main" val="643771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21</a:t>
            </a:fld>
            <a:endParaRPr lang="en-IE"/>
          </a:p>
        </p:txBody>
      </p:sp>
    </p:spTree>
    <p:extLst>
      <p:ext uri="{BB962C8B-B14F-4D97-AF65-F5344CB8AC3E}">
        <p14:creationId xmlns:p14="http://schemas.microsoft.com/office/powerpoint/2010/main" val="4019397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Folienbildplatzhalter 1"/>
          <p:cNvSpPr>
            <a:spLocks noGrp="1" noRot="1" noChangeAspect="1" noTextEdit="1"/>
          </p:cNvSpPr>
          <p:nvPr>
            <p:ph type="sldImg"/>
          </p:nvPr>
        </p:nvSpPr>
        <p:spPr bwMode="auto">
          <a:xfrm>
            <a:off x="80963" y="512763"/>
            <a:ext cx="6583362" cy="3703637"/>
          </a:xfrm>
          <a:noFill/>
          <a:ln>
            <a:solidFill>
              <a:srgbClr val="000000"/>
            </a:solidFill>
            <a:miter lim="800000"/>
            <a:headEnd/>
            <a:tailEnd/>
          </a:ln>
        </p:spPr>
      </p:sp>
      <p:sp>
        <p:nvSpPr>
          <p:cNvPr id="186371" name="Notizenplatzhalter 2"/>
          <p:cNvSpPr>
            <a:spLocks noGrp="1"/>
          </p:cNvSpPr>
          <p:nvPr>
            <p:ph type="body" idx="1"/>
          </p:nvPr>
        </p:nvSpPr>
        <p:spPr>
          <a:xfrm>
            <a:off x="459730" y="4349305"/>
            <a:ext cx="5866446" cy="5129633"/>
          </a:xfrm>
          <a:noFill/>
        </p:spPr>
        <p:txBody>
          <a:bodyPr lIns="91854" tIns="45927" rIns="91854" bIns="45927"/>
          <a:lstStyle/>
          <a:p>
            <a:r>
              <a:rPr lang="en-GB" dirty="0"/>
              <a:t>This slide shows the wide range of intellectual property that can be involved in protecting a single product, in this case a mobile phone.</a:t>
            </a:r>
          </a:p>
          <a:p>
            <a:endParaRPr lang="en-GB" dirty="0"/>
          </a:p>
        </p:txBody>
      </p:sp>
      <p:sp>
        <p:nvSpPr>
          <p:cNvPr id="186372" name="Foliennummernplatzhalter 3"/>
          <p:cNvSpPr txBox="1">
            <a:spLocks noGrp="1"/>
          </p:cNvSpPr>
          <p:nvPr/>
        </p:nvSpPr>
        <p:spPr bwMode="auto">
          <a:xfrm>
            <a:off x="3819521" y="9386954"/>
            <a:ext cx="2922672" cy="492113"/>
          </a:xfrm>
          <a:prstGeom prst="rect">
            <a:avLst/>
          </a:prstGeom>
          <a:noFill/>
          <a:ln w="9525">
            <a:noFill/>
            <a:miter lim="800000"/>
            <a:headEnd/>
            <a:tailEnd/>
          </a:ln>
        </p:spPr>
        <p:txBody>
          <a:bodyPr lIns="91854" tIns="45927" rIns="91854" bIns="45927" anchor="b"/>
          <a:lstStyle/>
          <a:p>
            <a:pPr algn="r" defTabSz="878432"/>
            <a:fld id="{6400C85E-9F6D-4777-A748-31AB5B8CD8FF}" type="slidenum">
              <a:rPr lang="de-DE" sz="1300"/>
              <a:pPr algn="r" defTabSz="878432"/>
              <a:t>22</a:t>
            </a:fld>
            <a:endParaRPr lang="de-DE" sz="1300"/>
          </a:p>
        </p:txBody>
      </p:sp>
    </p:spTree>
    <p:extLst>
      <p:ext uri="{BB962C8B-B14F-4D97-AF65-F5344CB8AC3E}">
        <p14:creationId xmlns:p14="http://schemas.microsoft.com/office/powerpoint/2010/main" val="2520477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3541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1" i="0" kern="1200" dirty="0">
                <a:solidFill>
                  <a:schemeClr val="tx1"/>
                </a:solidFill>
                <a:effectLst/>
                <a:latin typeface="+mn-lt"/>
                <a:ea typeface="+mn-ea"/>
                <a:cs typeface="+mn-cs"/>
              </a:rPr>
              <a:t>Novelty</a:t>
            </a:r>
          </a:p>
          <a:p>
            <a:pPr fontAlgn="base"/>
            <a:r>
              <a:rPr lang="en-GB" sz="1200" b="0" i="0" kern="1200" dirty="0">
                <a:solidFill>
                  <a:schemeClr val="tx1"/>
                </a:solidFill>
                <a:effectLst/>
                <a:latin typeface="+mn-lt"/>
                <a:ea typeface="+mn-ea"/>
                <a:cs typeface="+mn-cs"/>
              </a:rPr>
              <a:t>Novelty means the invention was not known or used by others; that is, it must be new - must be an inventive step</a:t>
            </a:r>
          </a:p>
          <a:p>
            <a:pPr fontAlgn="base"/>
            <a:r>
              <a:rPr lang="en-GB" sz="1200" b="1" i="0" kern="1200" dirty="0" err="1">
                <a:solidFill>
                  <a:schemeClr val="tx1"/>
                </a:solidFill>
                <a:effectLst/>
                <a:latin typeface="+mn-lt"/>
                <a:ea typeface="+mn-ea"/>
                <a:cs typeface="+mn-cs"/>
              </a:rPr>
              <a:t>Nonobviousness</a:t>
            </a:r>
            <a:endParaRPr lang="en-GB" sz="1200" b="1" i="0" kern="1200" dirty="0">
              <a:solidFill>
                <a:schemeClr val="tx1"/>
              </a:solidFill>
              <a:effectLst/>
              <a:latin typeface="+mn-lt"/>
              <a:ea typeface="+mn-ea"/>
              <a:cs typeface="+mn-cs"/>
            </a:endParaRPr>
          </a:p>
          <a:p>
            <a:pPr fontAlgn="base"/>
            <a:r>
              <a:rPr lang="en-GB" sz="1200" b="0" i="0" kern="1200" dirty="0">
                <a:solidFill>
                  <a:schemeClr val="tx1"/>
                </a:solidFill>
                <a:effectLst/>
                <a:latin typeface="+mn-lt"/>
                <a:ea typeface="+mn-ea"/>
                <a:cs typeface="+mn-cs"/>
              </a:rPr>
              <a:t>Patents must be nonobvious. A patent claim is nonobvious if the improvement goes beyond the predictable use of prior art according to its established functions.</a:t>
            </a:r>
          </a:p>
          <a:p>
            <a:pPr fontAlgn="base"/>
            <a:r>
              <a:rPr lang="en-GB" sz="1200" b="1" i="0" kern="1200" dirty="0">
                <a:solidFill>
                  <a:schemeClr val="tx1"/>
                </a:solidFill>
                <a:effectLst/>
                <a:latin typeface="+mn-lt"/>
                <a:ea typeface="+mn-ea"/>
                <a:cs typeface="+mn-cs"/>
              </a:rPr>
              <a:t>Utility</a:t>
            </a:r>
          </a:p>
          <a:p>
            <a:pPr fontAlgn="base"/>
            <a:r>
              <a:rPr lang="en-GB" sz="1200" b="0" i="0" kern="1200" dirty="0">
                <a:solidFill>
                  <a:schemeClr val="tx1"/>
                </a:solidFill>
                <a:effectLst/>
                <a:latin typeface="+mn-lt"/>
                <a:ea typeface="+mn-ea"/>
                <a:cs typeface="+mn-cs"/>
              </a:rPr>
              <a:t>Patents must be for inventions that are useful. This means the item being patented has a credible, specific and substantial purpose.</a:t>
            </a:r>
          </a:p>
          <a:p>
            <a:pPr fontAlgn="base"/>
            <a:r>
              <a:rPr lang="en-GB" sz="1200" b="1" i="0" kern="1200" dirty="0">
                <a:solidFill>
                  <a:schemeClr val="tx1"/>
                </a:solidFill>
                <a:effectLst/>
                <a:latin typeface="+mn-lt"/>
                <a:ea typeface="+mn-ea"/>
                <a:cs typeface="+mn-cs"/>
              </a:rPr>
              <a:t>Enablement</a:t>
            </a:r>
          </a:p>
          <a:p>
            <a:pPr fontAlgn="base"/>
            <a:r>
              <a:rPr lang="en-GB" sz="1200" b="0" i="0" kern="1200" dirty="0">
                <a:solidFill>
                  <a:schemeClr val="tx1"/>
                </a:solidFill>
                <a:effectLst/>
                <a:latin typeface="+mn-lt"/>
                <a:ea typeface="+mn-ea"/>
                <a:cs typeface="+mn-cs"/>
              </a:rPr>
              <a:t>The patent application must include a clear and concise written description of the item being patented, including the manner and process of making and using it.</a:t>
            </a:r>
          </a:p>
          <a:p>
            <a:pPr fontAlgn="base"/>
            <a:r>
              <a:rPr lang="en-GB" sz="1200" b="1" i="0" kern="1200" dirty="0">
                <a:solidFill>
                  <a:schemeClr val="tx1"/>
                </a:solidFill>
                <a:effectLst/>
                <a:latin typeface="+mn-lt"/>
                <a:ea typeface="+mn-ea"/>
                <a:cs typeface="+mn-cs"/>
              </a:rPr>
              <a:t>Not Excluded</a:t>
            </a:r>
          </a:p>
          <a:p>
            <a:pPr fontAlgn="base"/>
            <a:r>
              <a:rPr lang="en-GB" sz="1200" b="0" i="0" kern="1200" dirty="0">
                <a:solidFill>
                  <a:schemeClr val="tx1"/>
                </a:solidFill>
                <a:effectLst/>
                <a:latin typeface="+mn-lt"/>
                <a:ea typeface="+mn-ea"/>
                <a:cs typeface="+mn-cs"/>
              </a:rPr>
              <a:t>A patent grants the holder the right to exclude others from making, using, or selling the invention. The patent does not grant the right to make the product</a:t>
            </a:r>
          </a:p>
          <a:p>
            <a:r>
              <a:rPr lang="en-GB" sz="1200" b="0" i="0" kern="1200" dirty="0">
                <a:solidFill>
                  <a:schemeClr val="tx1"/>
                </a:solidFill>
                <a:effectLst/>
                <a:latin typeface="+mn-lt"/>
                <a:ea typeface="+mn-ea"/>
                <a:cs typeface="+mn-cs"/>
              </a:rPr>
              <a:t>Not all inventions qualify for the grant of a patent. The Irish Patents Act specifically excludes the following subjects from patentability:</a:t>
            </a:r>
          </a:p>
          <a:p>
            <a:r>
              <a:rPr lang="en-GB" sz="1200" b="1" i="0" kern="1200" dirty="0">
                <a:solidFill>
                  <a:schemeClr val="tx1"/>
                </a:solidFill>
                <a:effectLst/>
                <a:latin typeface="+mn-lt"/>
                <a:ea typeface="+mn-ea"/>
                <a:cs typeface="+mn-cs"/>
              </a:rPr>
              <a:t>(</a:t>
            </a:r>
            <a:r>
              <a:rPr lang="en-GB" sz="1200" b="1" i="0" kern="1200" dirty="0" err="1">
                <a:solidFill>
                  <a:schemeClr val="tx1"/>
                </a:solidFill>
                <a:effectLst/>
                <a:latin typeface="+mn-lt"/>
                <a:ea typeface="+mn-ea"/>
                <a:cs typeface="+mn-cs"/>
              </a:rPr>
              <a:t>i</a:t>
            </a:r>
            <a:r>
              <a:rPr lang="en-GB" sz="1200" b="1" i="0" kern="1200" dirty="0">
                <a:solidFill>
                  <a:schemeClr val="tx1"/>
                </a:solidFill>
                <a:effectLst/>
                <a:latin typeface="+mn-lt"/>
                <a:ea typeface="+mn-ea"/>
                <a:cs typeface="+mn-cs"/>
              </a:rPr>
              <a:t>) Discoveries and aesthetic creations:</a:t>
            </a:r>
            <a:endParaRPr lang="en-GB" sz="1200" b="0" i="0" kern="1200" dirty="0">
              <a:solidFill>
                <a:schemeClr val="tx1"/>
              </a:solidFill>
              <a:effectLst/>
              <a:latin typeface="+mn-lt"/>
              <a:ea typeface="+mn-ea"/>
              <a:cs typeface="+mn-cs"/>
            </a:endParaRPr>
          </a:p>
          <a:p>
            <a:pPr fontAlgn="t"/>
            <a:r>
              <a:rPr lang="en-GB" sz="1200" b="0" i="0" kern="1200" dirty="0">
                <a:solidFill>
                  <a:schemeClr val="tx1"/>
                </a:solidFill>
                <a:effectLst/>
                <a:latin typeface="+mn-lt"/>
                <a:ea typeface="+mn-ea"/>
                <a:cs typeface="+mn-cs"/>
              </a:rPr>
              <a:t>A discovery, a scientific theory or a mathematical method;</a:t>
            </a:r>
          </a:p>
          <a:p>
            <a:pPr fontAlgn="t"/>
            <a:r>
              <a:rPr lang="en-GB" sz="1200" b="0" i="0" kern="1200" dirty="0">
                <a:solidFill>
                  <a:schemeClr val="tx1"/>
                </a:solidFill>
                <a:effectLst/>
                <a:latin typeface="+mn-lt"/>
                <a:ea typeface="+mn-ea"/>
                <a:cs typeface="+mn-cs"/>
              </a:rPr>
              <a:t>An aesthetic creation;</a:t>
            </a:r>
          </a:p>
          <a:p>
            <a:pPr fontAlgn="t"/>
            <a:r>
              <a:rPr lang="en-GB" sz="1200" b="0" i="0" kern="1200" dirty="0">
                <a:solidFill>
                  <a:schemeClr val="tx1"/>
                </a:solidFill>
                <a:effectLst/>
                <a:latin typeface="+mn-lt"/>
                <a:ea typeface="+mn-ea"/>
                <a:cs typeface="+mn-cs"/>
              </a:rPr>
              <a:t>A scheme, rule or method for performing a mental act, playing a game or doing business, or a computer program; or</a:t>
            </a:r>
          </a:p>
          <a:p>
            <a:pPr fontAlgn="t"/>
            <a:r>
              <a:rPr lang="en-GB" sz="1200" b="0" i="0" kern="1200" dirty="0">
                <a:solidFill>
                  <a:schemeClr val="tx1"/>
                </a:solidFill>
                <a:effectLst/>
                <a:latin typeface="+mn-lt"/>
                <a:ea typeface="+mn-ea"/>
                <a:cs typeface="+mn-cs"/>
              </a:rPr>
              <a:t>The presentation of information.</a:t>
            </a:r>
          </a:p>
          <a:p>
            <a:r>
              <a:rPr lang="en-GB" sz="1200" b="0" i="0" kern="1200" dirty="0">
                <a:solidFill>
                  <a:schemeClr val="tx1"/>
                </a:solidFill>
                <a:effectLst/>
                <a:latin typeface="+mn-lt"/>
                <a:ea typeface="+mn-ea"/>
                <a:cs typeface="+mn-cs"/>
              </a:rPr>
              <a:t>Although such subject matter or activities are not patentable, their use or application may be patentable. For example, a scheme or method for playing a game is not patentable, but it is possible to obtain patent protection for a novel apparatus for playing a game. Also, the exclusion from patentability of computer programs does not prevent the granting of patents for inventions involving the use of such programs, as long as a technical effect is achieved by its implementation.</a:t>
            </a:r>
          </a:p>
          <a:p>
            <a:r>
              <a:rPr lang="en-GB" sz="1200" b="1" i="0" kern="1200" dirty="0">
                <a:solidFill>
                  <a:schemeClr val="tx1"/>
                </a:solidFill>
                <a:effectLst/>
                <a:latin typeface="+mn-lt"/>
                <a:ea typeface="+mn-ea"/>
                <a:cs typeface="+mn-cs"/>
              </a:rPr>
              <a:t>Software</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While it is not possible to obtain a patent on software per se, patents may be granted for inventions requiring the use of software to achieve their purpose. This, however, is conditional on the software having a "technical effect" when the programme is run. </a:t>
            </a:r>
          </a:p>
          <a:p>
            <a:r>
              <a:rPr lang="en-GB" sz="1200" b="1" i="0" kern="1200" dirty="0">
                <a:solidFill>
                  <a:schemeClr val="tx1"/>
                </a:solidFill>
                <a:effectLst/>
                <a:latin typeface="+mn-lt"/>
                <a:ea typeface="+mn-ea"/>
                <a:cs typeface="+mn-cs"/>
              </a:rPr>
              <a:t>(ii) Methods of medical and veterinary treatments</a:t>
            </a:r>
            <a:r>
              <a:rPr lang="en-GB" sz="1200" b="0" i="0" kern="1200" dirty="0">
                <a:solidFill>
                  <a:schemeClr val="tx1"/>
                </a:solidFill>
                <a:effectLst/>
                <a:latin typeface="+mn-lt"/>
                <a:ea typeface="+mn-ea"/>
                <a:cs typeface="+mn-cs"/>
              </a:rPr>
              <a:t>:</a:t>
            </a:r>
          </a:p>
          <a:p>
            <a:r>
              <a:rPr lang="en-GB" sz="1200" b="0" i="0" kern="1200" dirty="0">
                <a:solidFill>
                  <a:schemeClr val="tx1"/>
                </a:solidFill>
                <a:effectLst/>
                <a:latin typeface="+mn-lt"/>
                <a:ea typeface="+mn-ea"/>
                <a:cs typeface="+mn-cs"/>
              </a:rPr>
              <a:t>Methods of treatment of the human or animal body by surgery or therapy and diagnostic methods practised on the human or animal body are not patentable.  This exclusion does not apply to products, substances or compositions for use in any of these methods, i.e. medicines or surgical instruments.</a:t>
            </a:r>
          </a:p>
          <a:p>
            <a:r>
              <a:rPr lang="en-GB" sz="1200" b="1" i="0" kern="1200" dirty="0">
                <a:solidFill>
                  <a:schemeClr val="tx1"/>
                </a:solidFill>
                <a:effectLst/>
                <a:latin typeface="+mn-lt"/>
                <a:ea typeface="+mn-ea"/>
                <a:cs typeface="+mn-cs"/>
              </a:rPr>
              <a:t>(iii) Plant and animal varieties or essentially biological processes for their production.</a:t>
            </a:r>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You cannot patent a process for the cross breeding of plants or patent plant or animal varieties. Plant varieties may be protected by other means, such as through the Office of the Controller of Plant Breeders Rights . However if the invention concerns plants and animals and if the technical feasibility of the invention is not confined to a particular plant or animal variety, the invention may be patentable.</a:t>
            </a:r>
          </a:p>
          <a:p>
            <a:r>
              <a:rPr lang="en-GB" sz="1200" b="1" i="0" kern="1200" dirty="0">
                <a:solidFill>
                  <a:schemeClr val="tx1"/>
                </a:solidFill>
                <a:effectLst/>
                <a:latin typeface="+mn-lt"/>
                <a:ea typeface="+mn-ea"/>
                <a:cs typeface="+mn-cs"/>
              </a:rPr>
              <a:t>(iv) Inventions the publication or exploitation of which would be contrary to public order or morality.</a:t>
            </a:r>
          </a:p>
          <a:p>
            <a:r>
              <a:rPr lang="en-GB" sz="1200" b="0" i="0" kern="1200" dirty="0">
                <a:solidFill>
                  <a:schemeClr val="tx1"/>
                </a:solidFill>
                <a:effectLst/>
                <a:latin typeface="+mn-lt"/>
                <a:ea typeface="+mn-ea"/>
                <a:cs typeface="+mn-cs"/>
              </a:rPr>
              <a:t>This exclusion is subject to the proviso that the exploitation of such inventions is not deemed to be so contrary merely because it is prohibited in law.</a:t>
            </a:r>
          </a:p>
          <a:p>
            <a:pPr fontAlgn="base"/>
            <a:endParaRPr lang="en-GB" sz="1200" b="0" i="0" kern="1200" dirty="0">
              <a:solidFill>
                <a:schemeClr val="tx1"/>
              </a:solidFill>
              <a:effectLst/>
              <a:latin typeface="+mn-lt"/>
              <a:ea typeface="+mn-ea"/>
              <a:cs typeface="+mn-cs"/>
            </a:endParaRPr>
          </a:p>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24</a:t>
            </a:fld>
            <a:endParaRPr lang="en-IE"/>
          </a:p>
        </p:txBody>
      </p:sp>
    </p:spTree>
    <p:extLst>
      <p:ext uri="{BB962C8B-B14F-4D97-AF65-F5344CB8AC3E}">
        <p14:creationId xmlns:p14="http://schemas.microsoft.com/office/powerpoint/2010/main" val="3536725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25</a:t>
            </a:fld>
            <a:endParaRPr lang="en-IE"/>
          </a:p>
        </p:txBody>
      </p:sp>
    </p:spTree>
    <p:extLst>
      <p:ext uri="{BB962C8B-B14F-4D97-AF65-F5344CB8AC3E}">
        <p14:creationId xmlns:p14="http://schemas.microsoft.com/office/powerpoint/2010/main" val="602946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26</a:t>
            </a:fld>
            <a:endParaRPr lang="en-IE"/>
          </a:p>
        </p:txBody>
      </p:sp>
    </p:spTree>
    <p:extLst>
      <p:ext uri="{BB962C8B-B14F-4D97-AF65-F5344CB8AC3E}">
        <p14:creationId xmlns:p14="http://schemas.microsoft.com/office/powerpoint/2010/main" val="3392789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4922811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75639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3264991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62014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4</a:t>
            </a:fld>
            <a:endParaRPr lang="en-IE"/>
          </a:p>
        </p:txBody>
      </p:sp>
    </p:spTree>
    <p:extLst>
      <p:ext uri="{BB962C8B-B14F-4D97-AF65-F5344CB8AC3E}">
        <p14:creationId xmlns:p14="http://schemas.microsoft.com/office/powerpoint/2010/main" val="2699444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4118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766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2364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27890020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592603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2378938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21790035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31262124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39</a:t>
            </a:fld>
            <a:endParaRPr lang="en-IE"/>
          </a:p>
        </p:txBody>
      </p:sp>
    </p:spTree>
    <p:extLst>
      <p:ext uri="{BB962C8B-B14F-4D97-AF65-F5344CB8AC3E}">
        <p14:creationId xmlns:p14="http://schemas.microsoft.com/office/powerpoint/2010/main" val="261634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7C247E33-7360-4153-B879-72FE3969635F}" type="slidenum">
              <a:rPr lang="en-IE" smtClean="0"/>
              <a:t>40</a:t>
            </a:fld>
            <a:endParaRPr lang="en-IE"/>
          </a:p>
        </p:txBody>
      </p:sp>
    </p:spTree>
    <p:extLst>
      <p:ext uri="{BB962C8B-B14F-4D97-AF65-F5344CB8AC3E}">
        <p14:creationId xmlns:p14="http://schemas.microsoft.com/office/powerpoint/2010/main" val="287741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5</a:t>
            </a:fld>
            <a:endParaRPr lang="en-IE"/>
          </a:p>
        </p:txBody>
      </p:sp>
    </p:spTree>
    <p:extLst>
      <p:ext uri="{BB962C8B-B14F-4D97-AF65-F5344CB8AC3E}">
        <p14:creationId xmlns:p14="http://schemas.microsoft.com/office/powerpoint/2010/main" val="12686725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42</a:t>
            </a:fld>
            <a:endParaRPr lang="en-IE"/>
          </a:p>
        </p:txBody>
      </p:sp>
    </p:spTree>
    <p:extLst>
      <p:ext uri="{BB962C8B-B14F-4D97-AF65-F5344CB8AC3E}">
        <p14:creationId xmlns:p14="http://schemas.microsoft.com/office/powerpoint/2010/main" val="17550327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43</a:t>
            </a:fld>
            <a:endParaRPr lang="en-IE"/>
          </a:p>
        </p:txBody>
      </p:sp>
    </p:spTree>
    <p:extLst>
      <p:ext uri="{BB962C8B-B14F-4D97-AF65-F5344CB8AC3E}">
        <p14:creationId xmlns:p14="http://schemas.microsoft.com/office/powerpoint/2010/main" val="40681375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1" dirty="0"/>
          </a:p>
        </p:txBody>
      </p:sp>
      <p:sp>
        <p:nvSpPr>
          <p:cNvPr id="4" name="Slide Number Placeholder 3"/>
          <p:cNvSpPr>
            <a:spLocks noGrp="1"/>
          </p:cNvSpPr>
          <p:nvPr>
            <p:ph type="sldNum" sz="quarter" idx="10"/>
          </p:nvPr>
        </p:nvSpPr>
        <p:spPr/>
        <p:txBody>
          <a:bodyPr/>
          <a:lstStyle/>
          <a:p>
            <a:fld id="{CCEFE3AA-3708-4507-A81D-3461D169B3DB}" type="slidenum">
              <a:rPr lang="en-IE" smtClean="0"/>
              <a:t>44</a:t>
            </a:fld>
            <a:endParaRPr lang="en-IE"/>
          </a:p>
        </p:txBody>
      </p:sp>
    </p:spTree>
    <p:extLst>
      <p:ext uri="{BB962C8B-B14F-4D97-AF65-F5344CB8AC3E}">
        <p14:creationId xmlns:p14="http://schemas.microsoft.com/office/powerpoint/2010/main" val="2732643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EFE3AA-3708-4507-A81D-3461D169B3DB}" type="slidenum">
              <a:rPr lang="en-IE" smtClean="0"/>
              <a:t>45</a:t>
            </a:fld>
            <a:endParaRPr lang="en-IE"/>
          </a:p>
        </p:txBody>
      </p:sp>
    </p:spTree>
    <p:extLst>
      <p:ext uri="{BB962C8B-B14F-4D97-AF65-F5344CB8AC3E}">
        <p14:creationId xmlns:p14="http://schemas.microsoft.com/office/powerpoint/2010/main" val="32159448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t>
            </a:r>
          </a:p>
        </p:txBody>
      </p:sp>
      <p:sp>
        <p:nvSpPr>
          <p:cNvPr id="4" name="Slide Number Placeholder 3"/>
          <p:cNvSpPr>
            <a:spLocks noGrp="1"/>
          </p:cNvSpPr>
          <p:nvPr>
            <p:ph type="sldNum" sz="quarter" idx="10"/>
          </p:nvPr>
        </p:nvSpPr>
        <p:spPr/>
        <p:txBody>
          <a:bodyPr/>
          <a:lstStyle/>
          <a:p>
            <a:fld id="{CCEFE3AA-3708-4507-A81D-3461D169B3DB}" type="slidenum">
              <a:rPr lang="en-IE" smtClean="0"/>
              <a:t>48</a:t>
            </a:fld>
            <a:endParaRPr lang="en-IE"/>
          </a:p>
        </p:txBody>
      </p:sp>
    </p:spTree>
    <p:extLst>
      <p:ext uri="{BB962C8B-B14F-4D97-AF65-F5344CB8AC3E}">
        <p14:creationId xmlns:p14="http://schemas.microsoft.com/office/powerpoint/2010/main" val="4261312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6</a:t>
            </a:fld>
            <a:endParaRPr lang="en-IE"/>
          </a:p>
        </p:txBody>
      </p:sp>
    </p:spTree>
    <p:extLst>
      <p:ext uri="{BB962C8B-B14F-4D97-AF65-F5344CB8AC3E}">
        <p14:creationId xmlns:p14="http://schemas.microsoft.com/office/powerpoint/2010/main" val="3522954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CEFE3AA-3708-4507-A81D-3461D169B3DB}" type="slidenum">
              <a:rPr lang="en-IE" smtClean="0"/>
              <a:t>7</a:t>
            </a:fld>
            <a:endParaRPr lang="en-IE"/>
          </a:p>
        </p:txBody>
      </p:sp>
    </p:spTree>
    <p:extLst>
      <p:ext uri="{BB962C8B-B14F-4D97-AF65-F5344CB8AC3E}">
        <p14:creationId xmlns:p14="http://schemas.microsoft.com/office/powerpoint/2010/main" val="804679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CCEFE3AA-3708-4507-A81D-3461D169B3DB}" type="slidenum">
              <a:rPr lang="en-IE" smtClean="0"/>
              <a:t>8</a:t>
            </a:fld>
            <a:endParaRPr lang="en-IE"/>
          </a:p>
        </p:txBody>
      </p:sp>
    </p:spTree>
    <p:extLst>
      <p:ext uri="{BB962C8B-B14F-4D97-AF65-F5344CB8AC3E}">
        <p14:creationId xmlns:p14="http://schemas.microsoft.com/office/powerpoint/2010/main" val="32105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CCEFE3AA-3708-4507-A81D-3461D169B3DB}" type="slidenum">
              <a:rPr lang="en-IE" smtClean="0"/>
              <a:t>9</a:t>
            </a:fld>
            <a:endParaRPr lang="en-IE"/>
          </a:p>
        </p:txBody>
      </p:sp>
    </p:spTree>
    <p:extLst>
      <p:ext uri="{BB962C8B-B14F-4D97-AF65-F5344CB8AC3E}">
        <p14:creationId xmlns:p14="http://schemas.microsoft.com/office/powerpoint/2010/main" val="3434724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sz="1200" b="0" i="0" kern="1200" baseline="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CCEFE3AA-3708-4507-A81D-3461D169B3DB}" type="slidenum">
              <a:rPr lang="en-IE" smtClean="0"/>
              <a:t>10</a:t>
            </a:fld>
            <a:endParaRPr lang="en-IE"/>
          </a:p>
        </p:txBody>
      </p:sp>
    </p:spTree>
    <p:extLst>
      <p:ext uri="{BB962C8B-B14F-4D97-AF65-F5344CB8AC3E}">
        <p14:creationId xmlns:p14="http://schemas.microsoft.com/office/powerpoint/2010/main" val="116312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E"/>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E5A4760E-3164-409D-A481-E2F4745F640E}" type="datetimeFigureOut">
              <a:rPr lang="en-IE"/>
              <a:pPr>
                <a:defRPr/>
              </a:pPr>
              <a:t>17/02/2025</a:t>
            </a:fld>
            <a:endParaRPr lang="en-IE"/>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48842BDB-3A6F-48E1-98CA-1576F0A69DE1}" type="slidenum">
              <a:rPr lang="en-IE"/>
              <a:pPr>
                <a:defRPr/>
              </a:pPr>
              <a:t>‹#›</a:t>
            </a:fld>
            <a:endParaRPr lang="en-IE"/>
          </a:p>
        </p:txBody>
      </p:sp>
    </p:spTree>
    <p:extLst>
      <p:ext uri="{BB962C8B-B14F-4D97-AF65-F5344CB8AC3E}">
        <p14:creationId xmlns:p14="http://schemas.microsoft.com/office/powerpoint/2010/main" val="1559917345"/>
      </p:ext>
    </p:extLst>
  </p:cSld>
  <p:clrMapOvr>
    <a:masterClrMapping/>
  </p:clrMapOvr>
  <p:transition spd="slow">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023D4388-D640-4A64-8F12-ABFC23078291}" type="datetimeFigureOut">
              <a:rPr lang="en-IE"/>
              <a:pPr>
                <a:defRPr/>
              </a:pPr>
              <a:t>17/02/2025</a:t>
            </a:fld>
            <a:endParaRPr lang="en-IE"/>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13717023-940A-4CFE-BB44-A47F37BE4C8D}" type="slidenum">
              <a:rPr lang="en-IE"/>
              <a:pPr>
                <a:defRPr/>
              </a:pPr>
              <a:t>‹#›</a:t>
            </a:fld>
            <a:endParaRPr lang="en-IE"/>
          </a:p>
        </p:txBody>
      </p:sp>
    </p:spTree>
    <p:extLst>
      <p:ext uri="{BB962C8B-B14F-4D97-AF65-F5344CB8AC3E}">
        <p14:creationId xmlns:p14="http://schemas.microsoft.com/office/powerpoint/2010/main" val="3668674933"/>
      </p:ext>
    </p:extLst>
  </p:cSld>
  <p:clrMapOvr>
    <a:masterClrMapping/>
  </p:clrMapOvr>
  <p:transition spd="slow">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IE"/>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322EAAF6-0A9C-4CED-9316-BAB8C28698B1}" type="datetimeFigureOut">
              <a:rPr lang="en-IE"/>
              <a:pPr>
                <a:defRPr/>
              </a:pPr>
              <a:t>17/02/2025</a:t>
            </a:fld>
            <a:endParaRPr lang="en-IE"/>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B088CC14-A2DC-4281-80E4-382EDE84E543}" type="slidenum">
              <a:rPr lang="en-IE"/>
              <a:pPr>
                <a:defRPr/>
              </a:pPr>
              <a:t>‹#›</a:t>
            </a:fld>
            <a:endParaRPr lang="en-IE"/>
          </a:p>
        </p:txBody>
      </p:sp>
    </p:spTree>
    <p:extLst>
      <p:ext uri="{BB962C8B-B14F-4D97-AF65-F5344CB8AC3E}">
        <p14:creationId xmlns:p14="http://schemas.microsoft.com/office/powerpoint/2010/main" val="1665510465"/>
      </p:ext>
    </p:extLst>
  </p:cSld>
  <p:clrMapOvr>
    <a:masterClrMapping/>
  </p:clrMapOvr>
  <p:transition spd="slow">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5 Single column text (image on right)">
  <p:cSld name="15 Single column text (image on right)">
    <p:spTree>
      <p:nvGrpSpPr>
        <p:cNvPr id="1" name="Shape 38"/>
        <p:cNvGrpSpPr/>
        <p:nvPr/>
      </p:nvGrpSpPr>
      <p:grpSpPr>
        <a:xfrm>
          <a:off x="0" y="0"/>
          <a:ext cx="0" cy="0"/>
          <a:chOff x="0" y="0"/>
          <a:chExt cx="0" cy="0"/>
        </a:xfrm>
      </p:grpSpPr>
      <p:pic>
        <p:nvPicPr>
          <p:cNvPr id="39" name="Google Shape;39;p16" descr="Shape&#10;&#10;Description automatically generated"/>
          <p:cNvPicPr preferRelativeResize="0"/>
          <p:nvPr/>
        </p:nvPicPr>
        <p:blipFill rotWithShape="1">
          <a:blip r:embed="rId2">
            <a:alphaModFix/>
          </a:blip>
          <a:srcRect/>
          <a:stretch/>
        </p:blipFill>
        <p:spPr>
          <a:xfrm rot="16200000" flipH="1">
            <a:off x="8156865" y="2822864"/>
            <a:ext cx="5164975" cy="2905299"/>
          </a:xfrm>
          <a:prstGeom prst="rect">
            <a:avLst/>
          </a:prstGeom>
          <a:noFill/>
          <a:ln>
            <a:noFill/>
          </a:ln>
        </p:spPr>
      </p:pic>
      <p:sp>
        <p:nvSpPr>
          <p:cNvPr id="40" name="Google Shape;40;p16"/>
          <p:cNvSpPr txBox="1"/>
          <p:nvPr/>
        </p:nvSpPr>
        <p:spPr>
          <a:xfrm>
            <a:off x="6666247" y="2857671"/>
            <a:ext cx="5793447" cy="763600"/>
          </a:xfrm>
          <a:prstGeom prst="rect">
            <a:avLst/>
          </a:prstGeom>
          <a:noFill/>
          <a:ln>
            <a:noFill/>
          </a:ln>
        </p:spPr>
        <p:txBody>
          <a:bodyPr spcFirstLastPara="1" wrap="square" lIns="304800" tIns="121900" rIns="295133" bIns="121900" anchor="t" anchorCtr="0">
            <a:noAutofit/>
          </a:bodyPr>
          <a:lstStyle/>
          <a:p>
            <a:pPr marL="0" marR="0" lvl="0" indent="0" algn="l" rtl="0">
              <a:lnSpc>
                <a:spcPct val="104999"/>
              </a:lnSpc>
              <a:spcBef>
                <a:spcPts val="0"/>
              </a:spcBef>
              <a:spcAft>
                <a:spcPts val="0"/>
              </a:spcAft>
              <a:buClr>
                <a:schemeClr val="dk1"/>
              </a:buClr>
              <a:buSzPts val="2500"/>
              <a:buFont typeface="Arial"/>
              <a:buNone/>
            </a:pPr>
            <a:endParaRPr sz="5333" b="0" i="0" u="none" strike="noStrike" cap="none">
              <a:solidFill>
                <a:schemeClr val="lt1"/>
              </a:solidFill>
              <a:latin typeface="Arial"/>
              <a:ea typeface="Arial"/>
              <a:cs typeface="Arial"/>
              <a:sym typeface="Arial"/>
            </a:endParaRPr>
          </a:p>
        </p:txBody>
      </p:sp>
      <p:sp>
        <p:nvSpPr>
          <p:cNvPr id="41" name="Google Shape;41;p16"/>
          <p:cNvSpPr txBox="1">
            <a:spLocks noGrp="1"/>
          </p:cNvSpPr>
          <p:nvPr>
            <p:ph type="subTitle" idx="1"/>
          </p:nvPr>
        </p:nvSpPr>
        <p:spPr>
          <a:xfrm>
            <a:off x="386399" y="239067"/>
            <a:ext cx="4700024" cy="318400"/>
          </a:xfrm>
          <a:prstGeom prst="rect">
            <a:avLst/>
          </a:prstGeom>
          <a:noFill/>
          <a:ln>
            <a:noFill/>
          </a:ln>
        </p:spPr>
        <p:txBody>
          <a:bodyPr spcFirstLastPara="1" wrap="square" lIns="238125" tIns="91425" rIns="91425" bIns="91425" anchor="t" anchorCtr="0">
            <a:noAutofit/>
          </a:bodyPr>
          <a:lstStyle>
            <a:lvl1pPr marR="0" lvl="0" algn="l">
              <a:lnSpc>
                <a:spcPct val="100000"/>
              </a:lnSpc>
              <a:spcBef>
                <a:spcPts val="0"/>
              </a:spcBef>
              <a:spcAft>
                <a:spcPts val="0"/>
              </a:spcAft>
              <a:buClr>
                <a:schemeClr val="accent3"/>
              </a:buClr>
              <a:buSzPts val="1000"/>
              <a:buNone/>
              <a:defRPr sz="1333" b="1" i="0">
                <a:solidFill>
                  <a:schemeClr val="accent3"/>
                </a:solidFill>
                <a:latin typeface="Arial"/>
                <a:ea typeface="Arial"/>
                <a:cs typeface="Arial"/>
                <a:sym typeface="Arial"/>
              </a:defRPr>
            </a:lvl1pPr>
            <a:lvl2pPr lvl="1" algn="l">
              <a:lnSpc>
                <a:spcPct val="100000"/>
              </a:lnSpc>
              <a:spcBef>
                <a:spcPts val="0"/>
              </a:spcBef>
              <a:spcAft>
                <a:spcPts val="0"/>
              </a:spcAft>
              <a:buSzPts val="1000"/>
              <a:buNone/>
              <a:defRPr/>
            </a:lvl2pPr>
            <a:lvl3pPr lvl="2" algn="l">
              <a:lnSpc>
                <a:spcPct val="100000"/>
              </a:lnSpc>
              <a:spcBef>
                <a:spcPts val="2133"/>
              </a:spcBef>
              <a:spcAft>
                <a:spcPts val="0"/>
              </a:spcAft>
              <a:buSzPts val="1000"/>
              <a:buNone/>
              <a:defRPr/>
            </a:lvl3pPr>
            <a:lvl4pPr lvl="3" algn="l">
              <a:lnSpc>
                <a:spcPct val="100000"/>
              </a:lnSpc>
              <a:spcBef>
                <a:spcPts val="2133"/>
              </a:spcBef>
              <a:spcAft>
                <a:spcPts val="0"/>
              </a:spcAft>
              <a:buSzPts val="1000"/>
              <a:buNone/>
              <a:defRPr/>
            </a:lvl4pPr>
            <a:lvl5pPr lvl="4" algn="l">
              <a:lnSpc>
                <a:spcPct val="100000"/>
              </a:lnSpc>
              <a:spcBef>
                <a:spcPts val="2133"/>
              </a:spcBef>
              <a:spcAft>
                <a:spcPts val="0"/>
              </a:spcAft>
              <a:buSzPts val="1000"/>
              <a:buNone/>
              <a:defRPr/>
            </a:lvl5pPr>
            <a:lvl6pPr lvl="5" algn="l">
              <a:lnSpc>
                <a:spcPct val="100000"/>
              </a:lnSpc>
              <a:spcBef>
                <a:spcPts val="2133"/>
              </a:spcBef>
              <a:spcAft>
                <a:spcPts val="0"/>
              </a:spcAft>
              <a:buSzPts val="1000"/>
              <a:buNone/>
              <a:defRPr/>
            </a:lvl6pPr>
            <a:lvl7pPr lvl="6" algn="l">
              <a:lnSpc>
                <a:spcPct val="100000"/>
              </a:lnSpc>
              <a:spcBef>
                <a:spcPts val="2133"/>
              </a:spcBef>
              <a:spcAft>
                <a:spcPts val="0"/>
              </a:spcAft>
              <a:buSzPts val="1000"/>
              <a:buNone/>
              <a:defRPr/>
            </a:lvl7pPr>
            <a:lvl8pPr lvl="7" algn="l">
              <a:lnSpc>
                <a:spcPct val="100000"/>
              </a:lnSpc>
              <a:spcBef>
                <a:spcPts val="2133"/>
              </a:spcBef>
              <a:spcAft>
                <a:spcPts val="0"/>
              </a:spcAft>
              <a:buSzPts val="1000"/>
              <a:buNone/>
              <a:defRPr/>
            </a:lvl8pPr>
            <a:lvl9pPr lvl="8" algn="l">
              <a:lnSpc>
                <a:spcPct val="100000"/>
              </a:lnSpc>
              <a:spcBef>
                <a:spcPts val="2133"/>
              </a:spcBef>
              <a:spcAft>
                <a:spcPts val="2133"/>
              </a:spcAft>
              <a:buSzPts val="1000"/>
              <a:buNone/>
              <a:defRPr/>
            </a:lvl9pPr>
          </a:lstStyle>
          <a:p>
            <a:endParaRPr/>
          </a:p>
        </p:txBody>
      </p:sp>
      <p:sp>
        <p:nvSpPr>
          <p:cNvPr id="42" name="Google Shape;42;p16"/>
          <p:cNvSpPr txBox="1">
            <a:spLocks noGrp="1"/>
          </p:cNvSpPr>
          <p:nvPr>
            <p:ph type="title"/>
          </p:nvPr>
        </p:nvSpPr>
        <p:spPr>
          <a:xfrm>
            <a:off x="387365" y="594800"/>
            <a:ext cx="4700024" cy="763600"/>
          </a:xfrm>
          <a:prstGeom prst="rect">
            <a:avLst/>
          </a:prstGeom>
          <a:noFill/>
          <a:ln>
            <a:noFill/>
          </a:ln>
        </p:spPr>
        <p:txBody>
          <a:bodyPr spcFirstLastPara="1" wrap="square" lIns="228600" tIns="91425" rIns="221350" bIns="91425" anchor="t" anchorCtr="0">
            <a:noAutofit/>
          </a:bodyPr>
          <a:lstStyle>
            <a:lvl1pPr lvl="0" algn="l">
              <a:lnSpc>
                <a:spcPct val="100000"/>
              </a:lnSpc>
              <a:spcBef>
                <a:spcPts val="0"/>
              </a:spcBef>
              <a:spcAft>
                <a:spcPts val="0"/>
              </a:spcAft>
              <a:buClr>
                <a:schemeClr val="dk1"/>
              </a:buClr>
              <a:buSzPts val="2500"/>
              <a:buNone/>
              <a:defRPr sz="3333" b="1" i="0">
                <a:solidFill>
                  <a:schemeClr val="lt2"/>
                </a:solidFill>
                <a:latin typeface="Arial"/>
                <a:ea typeface="Arial"/>
                <a:cs typeface="Arial"/>
                <a:sym typeface="Arial"/>
              </a:defRPr>
            </a:lvl1pPr>
            <a:lvl2pPr lvl="1" algn="l">
              <a:lnSpc>
                <a:spcPct val="100000"/>
              </a:lnSpc>
              <a:spcBef>
                <a:spcPts val="0"/>
              </a:spcBef>
              <a:spcAft>
                <a:spcPts val="0"/>
              </a:spcAft>
              <a:buSzPts val="2000"/>
              <a:buNone/>
              <a:defRPr sz="2667" b="1"/>
            </a:lvl2pPr>
            <a:lvl3pPr lvl="2" algn="l">
              <a:lnSpc>
                <a:spcPct val="100000"/>
              </a:lnSpc>
              <a:spcBef>
                <a:spcPts val="0"/>
              </a:spcBef>
              <a:spcAft>
                <a:spcPts val="0"/>
              </a:spcAft>
              <a:buSzPts val="2000"/>
              <a:buNone/>
              <a:defRPr sz="2667" b="1"/>
            </a:lvl3pPr>
            <a:lvl4pPr lvl="3" algn="l">
              <a:lnSpc>
                <a:spcPct val="100000"/>
              </a:lnSpc>
              <a:spcBef>
                <a:spcPts val="0"/>
              </a:spcBef>
              <a:spcAft>
                <a:spcPts val="0"/>
              </a:spcAft>
              <a:buSzPts val="2000"/>
              <a:buNone/>
              <a:defRPr sz="2667" b="1"/>
            </a:lvl4pPr>
            <a:lvl5pPr lvl="4" algn="l">
              <a:lnSpc>
                <a:spcPct val="100000"/>
              </a:lnSpc>
              <a:spcBef>
                <a:spcPts val="0"/>
              </a:spcBef>
              <a:spcAft>
                <a:spcPts val="0"/>
              </a:spcAft>
              <a:buSzPts val="2000"/>
              <a:buNone/>
              <a:defRPr sz="2667" b="1"/>
            </a:lvl5pPr>
            <a:lvl6pPr lvl="5" algn="l">
              <a:lnSpc>
                <a:spcPct val="100000"/>
              </a:lnSpc>
              <a:spcBef>
                <a:spcPts val="0"/>
              </a:spcBef>
              <a:spcAft>
                <a:spcPts val="0"/>
              </a:spcAft>
              <a:buSzPts val="2000"/>
              <a:buNone/>
              <a:defRPr sz="2667" b="1"/>
            </a:lvl6pPr>
            <a:lvl7pPr lvl="6" algn="l">
              <a:lnSpc>
                <a:spcPct val="100000"/>
              </a:lnSpc>
              <a:spcBef>
                <a:spcPts val="0"/>
              </a:spcBef>
              <a:spcAft>
                <a:spcPts val="0"/>
              </a:spcAft>
              <a:buSzPts val="2000"/>
              <a:buNone/>
              <a:defRPr sz="2667" b="1"/>
            </a:lvl7pPr>
            <a:lvl8pPr lvl="7" algn="l">
              <a:lnSpc>
                <a:spcPct val="100000"/>
              </a:lnSpc>
              <a:spcBef>
                <a:spcPts val="0"/>
              </a:spcBef>
              <a:spcAft>
                <a:spcPts val="0"/>
              </a:spcAft>
              <a:buSzPts val="2000"/>
              <a:buNone/>
              <a:defRPr sz="2667" b="1"/>
            </a:lvl8pPr>
            <a:lvl9pPr lvl="8" algn="l">
              <a:lnSpc>
                <a:spcPct val="100000"/>
              </a:lnSpc>
              <a:spcBef>
                <a:spcPts val="0"/>
              </a:spcBef>
              <a:spcAft>
                <a:spcPts val="0"/>
              </a:spcAft>
              <a:buSzPts val="2000"/>
              <a:buNone/>
              <a:defRPr sz="2667" b="1"/>
            </a:lvl9pPr>
          </a:lstStyle>
          <a:p>
            <a:endParaRPr/>
          </a:p>
        </p:txBody>
      </p:sp>
      <p:sp>
        <p:nvSpPr>
          <p:cNvPr id="43" name="Google Shape;43;p16"/>
          <p:cNvSpPr txBox="1">
            <a:spLocks noGrp="1"/>
          </p:cNvSpPr>
          <p:nvPr>
            <p:ph type="body" idx="2"/>
          </p:nvPr>
        </p:nvSpPr>
        <p:spPr>
          <a:xfrm>
            <a:off x="387199" y="1536635"/>
            <a:ext cx="4699223" cy="3240413"/>
          </a:xfrm>
          <a:prstGeom prst="rect">
            <a:avLst/>
          </a:prstGeom>
          <a:noFill/>
          <a:ln>
            <a:noFill/>
          </a:ln>
        </p:spPr>
        <p:txBody>
          <a:bodyPr spcFirstLastPara="1" wrap="square" lIns="108000" tIns="91425" rIns="221525" bIns="91425" anchor="t" anchorCtr="0">
            <a:noAutofit/>
          </a:bodyPr>
          <a:lstStyle>
            <a:lvl1pPr marL="609585" lvl="0" indent="-389457" algn="l">
              <a:lnSpc>
                <a:spcPct val="100000"/>
              </a:lnSpc>
              <a:spcBef>
                <a:spcPts val="0"/>
              </a:spcBef>
              <a:spcAft>
                <a:spcPts val="0"/>
              </a:spcAft>
              <a:buClr>
                <a:schemeClr val="accent3"/>
              </a:buClr>
              <a:buSzPts val="1000"/>
              <a:buChar char="●"/>
              <a:defRPr sz="1600" b="0" i="0">
                <a:solidFill>
                  <a:schemeClr val="lt1"/>
                </a:solidFill>
                <a:latin typeface="Arial"/>
                <a:ea typeface="Arial"/>
                <a:cs typeface="Arial"/>
                <a:sym typeface="Arial"/>
              </a:defRPr>
            </a:lvl1pPr>
            <a:lvl2pPr marL="1219170" lvl="1" indent="-389457" algn="l">
              <a:lnSpc>
                <a:spcPct val="100000"/>
              </a:lnSpc>
              <a:spcBef>
                <a:spcPts val="2133"/>
              </a:spcBef>
              <a:spcAft>
                <a:spcPts val="0"/>
              </a:spcAft>
              <a:buSzPts val="1000"/>
              <a:buChar char="○"/>
              <a:defRPr sz="1333"/>
            </a:lvl2pPr>
            <a:lvl3pPr marL="1828754" lvl="2" indent="-389457" algn="l">
              <a:lnSpc>
                <a:spcPct val="100000"/>
              </a:lnSpc>
              <a:spcBef>
                <a:spcPts val="2133"/>
              </a:spcBef>
              <a:spcAft>
                <a:spcPts val="0"/>
              </a:spcAft>
              <a:buSzPts val="1000"/>
              <a:buChar char="■"/>
              <a:defRPr sz="1333"/>
            </a:lvl3pPr>
            <a:lvl4pPr marL="2438339" lvl="3" indent="-389457" algn="l">
              <a:lnSpc>
                <a:spcPct val="100000"/>
              </a:lnSpc>
              <a:spcBef>
                <a:spcPts val="2133"/>
              </a:spcBef>
              <a:spcAft>
                <a:spcPts val="0"/>
              </a:spcAft>
              <a:buSzPts val="1000"/>
              <a:buChar char="●"/>
              <a:defRPr sz="1333"/>
            </a:lvl4pPr>
            <a:lvl5pPr marL="3047924" lvl="4" indent="-389457" algn="l">
              <a:lnSpc>
                <a:spcPct val="100000"/>
              </a:lnSpc>
              <a:spcBef>
                <a:spcPts val="2133"/>
              </a:spcBef>
              <a:spcAft>
                <a:spcPts val="0"/>
              </a:spcAft>
              <a:buSzPts val="1000"/>
              <a:buChar char="○"/>
              <a:defRPr sz="1333"/>
            </a:lvl5pPr>
            <a:lvl6pPr marL="3657509" lvl="5" indent="-389457" algn="l">
              <a:lnSpc>
                <a:spcPct val="100000"/>
              </a:lnSpc>
              <a:spcBef>
                <a:spcPts val="2133"/>
              </a:spcBef>
              <a:spcAft>
                <a:spcPts val="0"/>
              </a:spcAft>
              <a:buSzPts val="1000"/>
              <a:buChar char="■"/>
              <a:defRPr sz="1333"/>
            </a:lvl6pPr>
            <a:lvl7pPr marL="4267093" lvl="6" indent="-389457" algn="l">
              <a:lnSpc>
                <a:spcPct val="100000"/>
              </a:lnSpc>
              <a:spcBef>
                <a:spcPts val="2133"/>
              </a:spcBef>
              <a:spcAft>
                <a:spcPts val="0"/>
              </a:spcAft>
              <a:buSzPts val="1000"/>
              <a:buChar char="●"/>
              <a:defRPr sz="1333"/>
            </a:lvl7pPr>
            <a:lvl8pPr marL="4876678" lvl="7" indent="-389457" algn="l">
              <a:lnSpc>
                <a:spcPct val="100000"/>
              </a:lnSpc>
              <a:spcBef>
                <a:spcPts val="2133"/>
              </a:spcBef>
              <a:spcAft>
                <a:spcPts val="0"/>
              </a:spcAft>
              <a:buSzPts val="1000"/>
              <a:buChar char="○"/>
              <a:defRPr sz="1333"/>
            </a:lvl8pPr>
            <a:lvl9pPr marL="5486263" lvl="8" indent="-389457" algn="l">
              <a:lnSpc>
                <a:spcPct val="100000"/>
              </a:lnSpc>
              <a:spcBef>
                <a:spcPts val="2133"/>
              </a:spcBef>
              <a:spcAft>
                <a:spcPts val="2133"/>
              </a:spcAft>
              <a:buSzPts val="1000"/>
              <a:buChar char="■"/>
              <a:defRPr sz="1333"/>
            </a:lvl9pPr>
          </a:lstStyle>
          <a:p>
            <a:endParaRPr/>
          </a:p>
        </p:txBody>
      </p:sp>
      <p:sp>
        <p:nvSpPr>
          <p:cNvPr id="44" name="Google Shape;44;p16"/>
          <p:cNvSpPr txBox="1">
            <a:spLocks noGrp="1"/>
          </p:cNvSpPr>
          <p:nvPr>
            <p:ph type="sldNum" idx="12"/>
          </p:nvPr>
        </p:nvSpPr>
        <p:spPr>
          <a:xfrm>
            <a:off x="10888567" y="5900000"/>
            <a:ext cx="731600" cy="7264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933" b="0" i="0" u="none" strike="noStrike" cap="none">
                <a:solidFill>
                  <a:schemeClr val="accent3"/>
                </a:solidFill>
                <a:latin typeface="Arial"/>
                <a:ea typeface="Arial"/>
                <a:cs typeface="Arial"/>
                <a:sym typeface="Arial"/>
              </a:defRPr>
            </a:lvl9pPr>
          </a:lstStyle>
          <a:p>
            <a:fld id="{00000000-1234-1234-1234-123412341234}" type="slidenum">
              <a:rPr lang="en-US" smtClean="0"/>
              <a:pPr/>
              <a:t>‹#›</a:t>
            </a:fld>
            <a:endParaRPr lang="en-US"/>
          </a:p>
        </p:txBody>
      </p:sp>
      <p:pic>
        <p:nvPicPr>
          <p:cNvPr id="3" name="Google Shape;96;p23">
            <a:extLst>
              <a:ext uri="{FF2B5EF4-FFF2-40B4-BE49-F238E27FC236}">
                <a16:creationId xmlns:a16="http://schemas.microsoft.com/office/drawing/2014/main" id="{13031ED0-6DEB-A701-5690-334F46A7B374}"/>
              </a:ext>
            </a:extLst>
          </p:cNvPr>
          <p:cNvPicPr preferRelativeResize="0"/>
          <p:nvPr userDrawn="1"/>
        </p:nvPicPr>
        <p:blipFill rotWithShape="1">
          <a:blip r:embed="rId3">
            <a:alphaModFix/>
          </a:blip>
          <a:srcRect/>
          <a:stretch/>
        </p:blipFill>
        <p:spPr>
          <a:xfrm>
            <a:off x="666541" y="5942122"/>
            <a:ext cx="1434912" cy="385220"/>
          </a:xfrm>
          <a:prstGeom prst="rect">
            <a:avLst/>
          </a:prstGeom>
          <a:noFill/>
          <a:ln>
            <a:noFill/>
          </a:ln>
        </p:spPr>
      </p:pic>
    </p:spTree>
    <p:extLst>
      <p:ext uri="{BB962C8B-B14F-4D97-AF65-F5344CB8AC3E}">
        <p14:creationId xmlns:p14="http://schemas.microsoft.com/office/powerpoint/2010/main" val="4110955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7EDE9"/>
          </a:solidFill>
          <a:ln/>
        </p:spPr>
      </p:sp>
      <p:sp>
        <p:nvSpPr>
          <p:cNvPr id="3" name="Shape 1"/>
          <p:cNvSpPr/>
          <p:nvPr/>
        </p:nvSpPr>
        <p:spPr>
          <a:xfrm>
            <a:off x="0" y="0"/>
            <a:ext cx="12192000" cy="6858000"/>
          </a:xfrm>
          <a:prstGeom prst="rect">
            <a:avLst/>
          </a:prstGeom>
          <a:solidFill>
            <a:srgbClr val="FFFCFA"/>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51985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7EDE9"/>
          </a:solidFill>
          <a:ln/>
        </p:spPr>
      </p:sp>
      <p:sp>
        <p:nvSpPr>
          <p:cNvPr id="3" name="Shape 1"/>
          <p:cNvSpPr/>
          <p:nvPr/>
        </p:nvSpPr>
        <p:spPr>
          <a:xfrm>
            <a:off x="0" y="0"/>
            <a:ext cx="12192000" cy="6858000"/>
          </a:xfrm>
          <a:prstGeom prst="rect">
            <a:avLst/>
          </a:prstGeom>
          <a:solidFill>
            <a:srgbClr val="FFFCFA"/>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12344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7EDE9"/>
          </a:solidFill>
          <a:ln/>
        </p:spPr>
      </p:sp>
      <p:sp>
        <p:nvSpPr>
          <p:cNvPr id="3" name="Shape 1"/>
          <p:cNvSpPr/>
          <p:nvPr/>
        </p:nvSpPr>
        <p:spPr>
          <a:xfrm>
            <a:off x="0" y="0"/>
            <a:ext cx="12192000" cy="6858000"/>
          </a:xfrm>
          <a:prstGeom prst="rect">
            <a:avLst/>
          </a:prstGeom>
          <a:solidFill>
            <a:srgbClr val="FFFCFA"/>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660735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892625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205065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7EDE9"/>
          </a:solidFill>
          <a:ln/>
        </p:spPr>
      </p:sp>
      <p:sp>
        <p:nvSpPr>
          <p:cNvPr id="3" name="Shape 1"/>
          <p:cNvSpPr/>
          <p:nvPr/>
        </p:nvSpPr>
        <p:spPr>
          <a:xfrm>
            <a:off x="0" y="0"/>
            <a:ext cx="12192000" cy="6858000"/>
          </a:xfrm>
          <a:prstGeom prst="rect">
            <a:avLst/>
          </a:prstGeom>
          <a:solidFill>
            <a:srgbClr val="FFFCFA"/>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861345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7EDE9"/>
          </a:solidFill>
          <a:ln/>
        </p:spPr>
      </p:sp>
      <p:sp>
        <p:nvSpPr>
          <p:cNvPr id="3" name="Shape 1"/>
          <p:cNvSpPr/>
          <p:nvPr/>
        </p:nvSpPr>
        <p:spPr>
          <a:xfrm>
            <a:off x="0" y="0"/>
            <a:ext cx="12192000" cy="6858000"/>
          </a:xfrm>
          <a:prstGeom prst="rect">
            <a:avLst/>
          </a:prstGeom>
          <a:solidFill>
            <a:srgbClr val="FFFCFA"/>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83213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BFEABCC1-3230-4D7E-A528-0C5432A4E81D}" type="datetimeFigureOut">
              <a:rPr lang="en-IE"/>
              <a:pPr>
                <a:defRPr/>
              </a:pPr>
              <a:t>17/02/2025</a:t>
            </a:fld>
            <a:endParaRPr lang="en-IE"/>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73FC80BB-A673-41F6-96A3-E07B9A24729C}" type="slidenum">
              <a:rPr lang="en-IE"/>
              <a:pPr>
                <a:defRPr/>
              </a:pPr>
              <a:t>‹#›</a:t>
            </a:fld>
            <a:endParaRPr lang="en-IE"/>
          </a:p>
        </p:txBody>
      </p:sp>
    </p:spTree>
    <p:extLst>
      <p:ext uri="{BB962C8B-B14F-4D97-AF65-F5344CB8AC3E}">
        <p14:creationId xmlns:p14="http://schemas.microsoft.com/office/powerpoint/2010/main" val="2378539121"/>
      </p:ext>
    </p:extLst>
  </p:cSld>
  <p:clrMapOvr>
    <a:masterClrMapping/>
  </p:clrMapOvr>
  <p:transition spd="slow">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cSld name="Slide 8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544026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643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484150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724712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715829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0435190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8878182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3146662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3191256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Slide 8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35143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IE"/>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534A64A9-925D-4EB4-A408-8F4AF48C2D80}" type="datetimeFigureOut">
              <a:rPr lang="en-IE"/>
              <a:pPr>
                <a:defRPr/>
              </a:pPr>
              <a:t>17/02/2025</a:t>
            </a:fld>
            <a:endParaRPr lang="en-IE"/>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04138AFF-3776-4D26-A663-5435D2D05F48}" type="slidenum">
              <a:rPr lang="en-IE"/>
              <a:pPr>
                <a:defRPr/>
              </a:pPr>
              <a:t>‹#›</a:t>
            </a:fld>
            <a:endParaRPr lang="en-IE"/>
          </a:p>
        </p:txBody>
      </p:sp>
    </p:spTree>
    <p:extLst>
      <p:ext uri="{BB962C8B-B14F-4D97-AF65-F5344CB8AC3E}">
        <p14:creationId xmlns:p14="http://schemas.microsoft.com/office/powerpoint/2010/main" val="3041059881"/>
      </p:ext>
    </p:extLst>
  </p:cSld>
  <p:clrMapOvr>
    <a:masterClrMapping/>
  </p:clrMapOvr>
  <p:transition spd="slow">
    <p:split orient="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38638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35A566B9-E706-4560-99B6-CC143CA5AE69}" type="datetimeFigureOut">
              <a:rPr lang="en-IE"/>
              <a:pPr>
                <a:defRPr/>
              </a:pPr>
              <a:t>17/02/2025</a:t>
            </a:fld>
            <a:endParaRPr lang="en-IE"/>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1E0DC63D-56CB-40E8-9F04-6FA5139BD0AF}" type="slidenum">
              <a:rPr lang="en-IE"/>
              <a:pPr>
                <a:defRPr/>
              </a:pPr>
              <a:t>‹#›</a:t>
            </a:fld>
            <a:endParaRPr lang="en-IE"/>
          </a:p>
        </p:txBody>
      </p:sp>
    </p:spTree>
    <p:extLst>
      <p:ext uri="{BB962C8B-B14F-4D97-AF65-F5344CB8AC3E}">
        <p14:creationId xmlns:p14="http://schemas.microsoft.com/office/powerpoint/2010/main" val="6871813"/>
      </p:ext>
    </p:extLst>
  </p:cSld>
  <p:clrMapOvr>
    <a:masterClrMapping/>
  </p:clrMapOvr>
  <p:transition spd="slow">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IE"/>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C43E5CAE-63DF-4946-ADFC-92B4C7AC13C8}" type="datetimeFigureOut">
              <a:rPr lang="en-IE"/>
              <a:pPr>
                <a:defRPr/>
              </a:pPr>
              <a:t>17/02/2025</a:t>
            </a:fld>
            <a:endParaRPr lang="en-IE"/>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C9937331-4383-442B-B7C1-7E12996D9081}" type="slidenum">
              <a:rPr lang="en-IE"/>
              <a:pPr>
                <a:defRPr/>
              </a:pPr>
              <a:t>‹#›</a:t>
            </a:fld>
            <a:endParaRPr lang="en-IE"/>
          </a:p>
        </p:txBody>
      </p:sp>
    </p:spTree>
    <p:extLst>
      <p:ext uri="{BB962C8B-B14F-4D97-AF65-F5344CB8AC3E}">
        <p14:creationId xmlns:p14="http://schemas.microsoft.com/office/powerpoint/2010/main" val="3650287318"/>
      </p:ext>
    </p:extLst>
  </p:cSld>
  <p:clrMapOvr>
    <a:masterClrMapping/>
  </p:clrMapOvr>
  <p:transition spd="slow">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E2D90639-D1B0-4C51-B026-14B06851E84B}" type="datetimeFigureOut">
              <a:rPr lang="en-IE"/>
              <a:pPr>
                <a:defRPr/>
              </a:pPr>
              <a:t>17/02/2025</a:t>
            </a:fld>
            <a:endParaRPr lang="en-IE"/>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969B2967-40AC-4CB6-8A73-8956912C745B}" type="slidenum">
              <a:rPr lang="en-IE"/>
              <a:pPr>
                <a:defRPr/>
              </a:pPr>
              <a:t>‹#›</a:t>
            </a:fld>
            <a:endParaRPr lang="en-IE"/>
          </a:p>
        </p:txBody>
      </p:sp>
    </p:spTree>
    <p:extLst>
      <p:ext uri="{BB962C8B-B14F-4D97-AF65-F5344CB8AC3E}">
        <p14:creationId xmlns:p14="http://schemas.microsoft.com/office/powerpoint/2010/main" val="522865191"/>
      </p:ext>
    </p:extLst>
  </p:cSld>
  <p:clrMapOvr>
    <a:masterClrMapping/>
  </p:clrMapOvr>
  <p:transition spd="slow">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D03BE728-EEAE-4108-A652-17624E188462}" type="datetimeFigureOut">
              <a:rPr lang="en-IE"/>
              <a:pPr>
                <a:defRPr/>
              </a:pPr>
              <a:t>17/02/2025</a:t>
            </a:fld>
            <a:endParaRPr lang="en-IE"/>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7ACDD516-1909-416C-96E8-1CC4C8B749D0}" type="slidenum">
              <a:rPr lang="en-IE"/>
              <a:pPr>
                <a:defRPr/>
              </a:pPr>
              <a:t>‹#›</a:t>
            </a:fld>
            <a:endParaRPr lang="en-IE"/>
          </a:p>
        </p:txBody>
      </p:sp>
    </p:spTree>
    <p:extLst>
      <p:ext uri="{BB962C8B-B14F-4D97-AF65-F5344CB8AC3E}">
        <p14:creationId xmlns:p14="http://schemas.microsoft.com/office/powerpoint/2010/main" val="2907107446"/>
      </p:ext>
    </p:extLst>
  </p:cSld>
  <p:clrMapOvr>
    <a:masterClrMapping/>
  </p:clrMapOvr>
  <p:transition spd="slow">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E"/>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D1598B31-E7E1-4924-8EC3-3AF359D5FCDC}" type="datetimeFigureOut">
              <a:rPr lang="en-IE"/>
              <a:pPr>
                <a:defRPr/>
              </a:pPr>
              <a:t>17/02/2025</a:t>
            </a:fld>
            <a:endParaRPr lang="en-IE"/>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C2BBE787-5614-4D9F-B063-045897FB57B9}" type="slidenum">
              <a:rPr lang="en-IE"/>
              <a:pPr>
                <a:defRPr/>
              </a:pPr>
              <a:t>‹#›</a:t>
            </a:fld>
            <a:endParaRPr lang="en-IE"/>
          </a:p>
        </p:txBody>
      </p:sp>
    </p:spTree>
    <p:extLst>
      <p:ext uri="{BB962C8B-B14F-4D97-AF65-F5344CB8AC3E}">
        <p14:creationId xmlns:p14="http://schemas.microsoft.com/office/powerpoint/2010/main" val="2731155750"/>
      </p:ext>
    </p:extLst>
  </p:cSld>
  <p:clrMapOvr>
    <a:masterClrMapping/>
  </p:clrMapOvr>
  <p:transition spd="slow">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IE"/>
          </a:p>
        </p:txBody>
      </p:sp>
      <p:sp>
        <p:nvSpPr>
          <p:cNvPr id="3" name="Picture Placeholder 2"/>
          <p:cNvSpPr>
            <a:spLocks noGrp="1"/>
          </p:cNvSpPr>
          <p:nvPr>
            <p:ph type="pic" idx="1"/>
          </p:nvPr>
        </p:nvSpPr>
        <p:spPr>
          <a:xfrm>
            <a:off x="5183188" y="987427"/>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IE"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963566AF-A54E-490B-9DAC-14D640A9B37F}" type="datetimeFigureOut">
              <a:rPr lang="en-IE"/>
              <a:pPr>
                <a:defRPr/>
              </a:pPr>
              <a:t>17/02/2025</a:t>
            </a:fld>
            <a:endParaRPr lang="en-IE"/>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endParaRPr lang="en-IE"/>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ea typeface="ＭＳ Ｐゴシック" panose="020B0600070205080204" pitchFamily="34" charset="-128"/>
              </a:defRPr>
            </a:lvl1pPr>
          </a:lstStyle>
          <a:p>
            <a:pPr>
              <a:defRPr/>
            </a:pPr>
            <a:fld id="{88BD2C61-6BF4-42DE-82A8-D61F707EDA7A}" type="slidenum">
              <a:rPr lang="en-IE"/>
              <a:pPr>
                <a:defRPr/>
              </a:pPr>
              <a:t>‹#›</a:t>
            </a:fld>
            <a:endParaRPr lang="en-IE"/>
          </a:p>
        </p:txBody>
      </p:sp>
    </p:spTree>
    <p:extLst>
      <p:ext uri="{BB962C8B-B14F-4D97-AF65-F5344CB8AC3E}">
        <p14:creationId xmlns:p14="http://schemas.microsoft.com/office/powerpoint/2010/main" val="361044442"/>
      </p:ext>
    </p:extLst>
  </p:cSld>
  <p:clrMapOvr>
    <a:masterClrMapping/>
  </p:clrMapOvr>
  <p:transition spd="slow">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jpe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2.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alphaModFix amt="31000"/>
            <a:lum/>
          </a:blip>
          <a:srcRect/>
          <a:tile tx="0" ty="0" sx="100000" sy="100000" flip="none" algn="tl"/>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IE" altLang="en-US"/>
          </a:p>
        </p:txBody>
      </p:sp>
      <p:sp>
        <p:nvSpPr>
          <p:cNvPr id="4099"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IE" alt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ea typeface="+mn-ea"/>
              </a:defRPr>
            </a:lvl1pPr>
          </a:lstStyle>
          <a:p>
            <a:pPr>
              <a:defRPr/>
            </a:pPr>
            <a:fld id="{74B523D8-B0B2-48C0-9232-5C309580B33B}" type="datetimeFigureOut">
              <a:rPr lang="en-IE"/>
              <a:pPr>
                <a:defRPr/>
              </a:pPr>
              <a:t>17/02/2025</a:t>
            </a:fld>
            <a:endParaRPr lang="en-IE"/>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ea typeface="+mn-ea"/>
              </a:defRPr>
            </a:lvl1pPr>
          </a:lstStyle>
          <a:p>
            <a:pPr>
              <a:defRPr/>
            </a:pPr>
            <a:endParaRPr lang="en-IE"/>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ea typeface="+mn-ea"/>
              </a:defRPr>
            </a:lvl1pPr>
          </a:lstStyle>
          <a:p>
            <a:pPr>
              <a:defRPr/>
            </a:pPr>
            <a:fld id="{97E0C532-6B24-4163-B0BD-75ABB89F2F78}" type="slidenum">
              <a:rPr lang="en-IE"/>
              <a:pPr>
                <a:defRPr/>
              </a:pPr>
              <a:t>‹#›</a:t>
            </a:fld>
            <a:endParaRPr lang="en-IE"/>
          </a:p>
        </p:txBody>
      </p:sp>
    </p:spTree>
    <p:extLst>
      <p:ext uri="{BB962C8B-B14F-4D97-AF65-F5344CB8AC3E}">
        <p14:creationId xmlns:p14="http://schemas.microsoft.com/office/powerpoint/2010/main" val="400126653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61" r:id="rId13"/>
    <p:sldLayoutId id="2147483766" r:id="rId14"/>
    <p:sldLayoutId id="2147483778" r:id="rId15"/>
    <p:sldLayoutId id="2147483779" r:id="rId16"/>
    <p:sldLayoutId id="2147483780" r:id="rId17"/>
    <p:sldLayoutId id="2147483781" r:id="rId18"/>
    <p:sldLayoutId id="2147483782" r:id="rId19"/>
    <p:sldLayoutId id="2147483783" r:id="rId20"/>
  </p:sldLayoutIdLst>
  <p:transition spd="slow">
    <p:split orient="vert"/>
  </p:transition>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31000"/>
            <a:lum/>
          </a:blip>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58171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Lst>
  <p:hf sldNum="0" hdr="0" ftr="0" dt="0"/>
  <p:txStyles>
    <p:titleStyle>
      <a:lvl1pPr algn="ctr" defTabSz="761970" rtl="0" eaLnBrk="1" latinLnBrk="0" hangingPunct="1">
        <a:spcBef>
          <a:spcPct val="0"/>
        </a:spcBef>
        <a:buNone/>
        <a:defRPr sz="3667" kern="1200">
          <a:solidFill>
            <a:schemeClr val="tx1"/>
          </a:solidFill>
          <a:latin typeface="+mj-lt"/>
          <a:ea typeface="+mj-ea"/>
          <a:cs typeface="+mj-cs"/>
        </a:defRPr>
      </a:lvl1pPr>
    </p:titleStyle>
    <p:bodyStyle>
      <a:lvl1pPr marL="285739" indent="-285739" algn="l" defTabSz="761970" rtl="0" eaLnBrk="1" latinLnBrk="0" hangingPunct="1">
        <a:spcBef>
          <a:spcPct val="20000"/>
        </a:spcBef>
        <a:buFont typeface="Arial" pitchFamily="34" charset="0"/>
        <a:buChar char="•"/>
        <a:defRPr sz="2667" kern="1200">
          <a:solidFill>
            <a:schemeClr val="tx1"/>
          </a:solidFill>
          <a:latin typeface="+mn-lt"/>
          <a:ea typeface="+mn-ea"/>
          <a:cs typeface="+mn-cs"/>
        </a:defRPr>
      </a:lvl1pPr>
      <a:lvl2pPr marL="619100" indent="-238115" algn="l" defTabSz="761970" rtl="0" eaLnBrk="1" latinLnBrk="0" hangingPunct="1">
        <a:spcBef>
          <a:spcPct val="20000"/>
        </a:spcBef>
        <a:buFont typeface="Arial" pitchFamily="34" charset="0"/>
        <a:buChar char="–"/>
        <a:defRPr sz="2333" kern="1200">
          <a:solidFill>
            <a:schemeClr val="tx1"/>
          </a:solidFill>
          <a:latin typeface="+mn-lt"/>
          <a:ea typeface="+mn-ea"/>
          <a:cs typeface="+mn-cs"/>
        </a:defRPr>
      </a:lvl2pPr>
      <a:lvl3pPr marL="952462" indent="-190492" algn="l" defTabSz="76197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333447"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4pPr>
      <a:lvl5pPr marL="171443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wipo.int/technology-transfer/en/ip-policies.html#:~:text=Institutional%20IP%20policies%20are%20policies,relevant%20national%20policies%20and%20strategies" TargetMode="External"/><Relationship Id="rId7"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g"/><Relationship Id="rId7" Type="http://schemas.openxmlformats.org/officeDocument/2006/relationships/image" Target="../media/image32.png"/><Relationship Id="rId12"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jpeg"/><Relationship Id="rId11" Type="http://schemas.openxmlformats.org/officeDocument/2006/relationships/image" Target="../media/image34.png"/><Relationship Id="rId5" Type="http://schemas.openxmlformats.org/officeDocument/2006/relationships/image" Target="../media/image30.jpeg"/><Relationship Id="rId10" Type="http://schemas.openxmlformats.org/officeDocument/2006/relationships/image" Target="../media/image12.jpg"/><Relationship Id="rId4" Type="http://schemas.openxmlformats.org/officeDocument/2006/relationships/image" Target="../media/image29.pn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openclipart.org/detail/12107/green%20double%20arrows%20set" TargetMode="Externa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3.jpeg"/><Relationship Id="rId7"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7.jpeg"/><Relationship Id="rId9"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7.pn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openclipart.org/detail/12107/green%20double%20arrows%20set" TargetMode="Externa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2.png"/><Relationship Id="rId7"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9.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12.jp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1.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8.jpg"/></Relationships>
</file>

<file path=ppt/slides/_rels/slide4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34.png"/><Relationship Id="rId4" Type="http://schemas.openxmlformats.org/officeDocument/2006/relationships/image" Target="../media/image12.jpg"/></Relationships>
</file>

<file path=ppt/slides/_rels/slide45.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7.jpeg"/><Relationship Id="rId7" Type="http://schemas.openxmlformats.org/officeDocument/2006/relationships/image" Target="../media/image96.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svg"/><Relationship Id="rId4" Type="http://schemas.openxmlformats.org/officeDocument/2006/relationships/image" Target="../media/image93.png"/></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4.xml"/><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7.jpeg"/><Relationship Id="rId5" Type="http://schemas.openxmlformats.org/officeDocument/2006/relationships/image" Target="../media/image100.png"/><Relationship Id="rId4" Type="http://schemas.openxmlformats.org/officeDocument/2006/relationships/image" Target="../media/image99.png"/></Relationships>
</file>

<file path=ppt/slides/_rels/slide4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3.png"/><Relationship Id="rId4" Type="http://schemas.openxmlformats.org/officeDocument/2006/relationships/image" Target="../media/image102.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20.pn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21.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hyperlink" Target="https://tus.ie/app/uploads/ProfessionalServices/DataProtection/PolicyDocs/TUSIPPolicyAPPROVED21Nov22-2.pdf" TargetMode="External"/><Relationship Id="rId7"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18">
            <a:extLst>
              <a:ext uri="{FF2B5EF4-FFF2-40B4-BE49-F238E27FC236}">
                <a16:creationId xmlns:a16="http://schemas.microsoft.com/office/drawing/2014/main" id="{4A2C1A68-9AB6-46F9-A1B4-9C55A709B7F1}"/>
              </a:ext>
            </a:extLst>
          </p:cNvPr>
          <p:cNvSpPr/>
          <p:nvPr/>
        </p:nvSpPr>
        <p:spPr>
          <a:xfrm>
            <a:off x="1430766" y="4511122"/>
            <a:ext cx="9122485" cy="964520"/>
          </a:xfrm>
          <a:custGeom>
            <a:avLst/>
            <a:gdLst/>
            <a:ahLst/>
            <a:cxnLst/>
            <a:rect l="l" t="t" r="r" b="b"/>
            <a:pathLst>
              <a:path w="5030174" h="432595">
                <a:moveTo>
                  <a:pt x="0" y="0"/>
                </a:moveTo>
                <a:lnTo>
                  <a:pt x="5030173" y="0"/>
                </a:lnTo>
                <a:lnTo>
                  <a:pt x="5030173" y="432595"/>
                </a:lnTo>
                <a:lnTo>
                  <a:pt x="0" y="432595"/>
                </a:lnTo>
                <a:lnTo>
                  <a:pt x="0" y="0"/>
                </a:lnTo>
                <a:close/>
              </a:path>
            </a:pathLst>
          </a:custGeom>
          <a:blipFill>
            <a:blip r:embed="rId2"/>
            <a:stretch>
              <a:fillRect/>
            </a:stretch>
          </a:blipFill>
        </p:spPr>
        <p:txBody>
          <a:bodyPr/>
          <a:lstStyle/>
          <a:p>
            <a:endParaRPr lang="en-US"/>
          </a:p>
        </p:txBody>
      </p:sp>
      <p:sp>
        <p:nvSpPr>
          <p:cNvPr id="2" name="Rectangle 1">
            <a:extLst>
              <a:ext uri="{FF2B5EF4-FFF2-40B4-BE49-F238E27FC236}">
                <a16:creationId xmlns:a16="http://schemas.microsoft.com/office/drawing/2014/main" id="{F191E2ED-DC88-4236-994E-5A56A8E2EE5A}"/>
              </a:ext>
            </a:extLst>
          </p:cNvPr>
          <p:cNvSpPr/>
          <p:nvPr/>
        </p:nvSpPr>
        <p:spPr>
          <a:xfrm>
            <a:off x="2618709" y="5636282"/>
            <a:ext cx="7247186" cy="461665"/>
          </a:xfrm>
          <a:prstGeom prst="rect">
            <a:avLst/>
          </a:prstGeom>
        </p:spPr>
        <p:txBody>
          <a:bodyPr wrap="square">
            <a:spAutoFit/>
          </a:bodyPr>
          <a:lstStyle/>
          <a:p>
            <a:pPr algn="ctr"/>
            <a:r>
              <a:rPr lang="en-GB" sz="1200" b="1" dirty="0"/>
              <a:t>The Knowledge Transfer and Commercialisation Office is co-funded by the Government of Ireland and the European Union through the ERDF Southern Eastern &amp; Midland Regional Programme 2021-27</a:t>
            </a:r>
          </a:p>
        </p:txBody>
      </p:sp>
      <p:sp>
        <p:nvSpPr>
          <p:cNvPr id="8" name="TextBox 7">
            <a:extLst>
              <a:ext uri="{FF2B5EF4-FFF2-40B4-BE49-F238E27FC236}">
                <a16:creationId xmlns:a16="http://schemas.microsoft.com/office/drawing/2014/main" id="{5109FDAB-1427-4E68-83F3-8665E91670FF}"/>
              </a:ext>
            </a:extLst>
          </p:cNvPr>
          <p:cNvSpPr txBox="1"/>
          <p:nvPr/>
        </p:nvSpPr>
        <p:spPr>
          <a:xfrm>
            <a:off x="115501" y="1645615"/>
            <a:ext cx="11976235" cy="1200329"/>
          </a:xfrm>
          <a:prstGeom prst="rect">
            <a:avLst/>
          </a:prstGeom>
          <a:noFill/>
        </p:spPr>
        <p:txBody>
          <a:bodyPr wrap="square" rtlCol="0">
            <a:spAutoFit/>
          </a:bodyPr>
          <a:lstStyle/>
          <a:p>
            <a:pPr algn="ctr"/>
            <a:r>
              <a:rPr lang="en-IE" sz="4400" b="1" i="1" dirty="0"/>
              <a:t>Protecting IP</a:t>
            </a:r>
          </a:p>
          <a:p>
            <a:pPr algn="ctr"/>
            <a:r>
              <a:rPr lang="en-IE" sz="2800" b="1" i="1" dirty="0"/>
              <a:t>TUS Knowledge Transfer and Commercialisation Office</a:t>
            </a:r>
          </a:p>
        </p:txBody>
      </p:sp>
      <p:sp>
        <p:nvSpPr>
          <p:cNvPr id="9" name="TextBox 8">
            <a:extLst>
              <a:ext uri="{FF2B5EF4-FFF2-40B4-BE49-F238E27FC236}">
                <a16:creationId xmlns:a16="http://schemas.microsoft.com/office/drawing/2014/main" id="{E6070045-668C-4BCF-8F5C-CBEF03024CBD}"/>
              </a:ext>
            </a:extLst>
          </p:cNvPr>
          <p:cNvSpPr txBox="1"/>
          <p:nvPr/>
        </p:nvSpPr>
        <p:spPr>
          <a:xfrm>
            <a:off x="2618709" y="3129781"/>
            <a:ext cx="6954582" cy="707886"/>
          </a:xfrm>
          <a:prstGeom prst="rect">
            <a:avLst/>
          </a:prstGeom>
          <a:noFill/>
        </p:spPr>
        <p:txBody>
          <a:bodyPr wrap="square" rtlCol="0">
            <a:spAutoFit/>
          </a:bodyPr>
          <a:lstStyle/>
          <a:p>
            <a:pPr algn="ctr"/>
            <a:r>
              <a:rPr lang="en-IE" sz="2000" b="1" dirty="0"/>
              <a:t>Dr Noel Gately</a:t>
            </a:r>
          </a:p>
          <a:p>
            <a:pPr algn="ctr"/>
            <a:r>
              <a:rPr lang="en-IE" sz="2000" b="1" dirty="0"/>
              <a:t>Knowledge Transfer Case Manager</a:t>
            </a:r>
          </a:p>
        </p:txBody>
      </p:sp>
      <p:pic>
        <p:nvPicPr>
          <p:cNvPr id="11" name="Picture 10">
            <a:extLst>
              <a:ext uri="{FF2B5EF4-FFF2-40B4-BE49-F238E27FC236}">
                <a16:creationId xmlns:a16="http://schemas.microsoft.com/office/drawing/2014/main" id="{57192A1A-B525-4432-AB1D-41FF457B1D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2780" y="293998"/>
            <a:ext cx="4006440" cy="932110"/>
          </a:xfrm>
          <a:prstGeom prst="rect">
            <a:avLst/>
          </a:prstGeom>
          <a:ln>
            <a:noFill/>
          </a:ln>
        </p:spPr>
      </p:pic>
    </p:spTree>
    <p:extLst>
      <p:ext uri="{BB962C8B-B14F-4D97-AF65-F5344CB8AC3E}">
        <p14:creationId xmlns:p14="http://schemas.microsoft.com/office/powerpoint/2010/main" val="2761540393"/>
      </p:ext>
    </p:extLst>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235765" y="563676"/>
            <a:ext cx="8918340" cy="46350"/>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9154104" y="500164"/>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138816" y="65863"/>
            <a:ext cx="11190243" cy="461665"/>
          </a:xfrm>
          <a:prstGeom prst="rect">
            <a:avLst/>
          </a:prstGeom>
        </p:spPr>
        <p:txBody>
          <a:bodyPr wrap="square">
            <a:spAutoFit/>
          </a:bodyPr>
          <a:lstStyle/>
          <a:p>
            <a:pPr fontAlgn="base"/>
            <a:r>
              <a:rPr lang="en-GB" sz="2400" b="1" dirty="0"/>
              <a:t>What researchers Should Know About Their University IP Policy</a:t>
            </a:r>
          </a:p>
        </p:txBody>
      </p:sp>
      <p:sp>
        <p:nvSpPr>
          <p:cNvPr id="21" name="Content Placeholder 2"/>
          <p:cNvSpPr>
            <a:spLocks noGrp="1"/>
          </p:cNvSpPr>
          <p:nvPr>
            <p:ph idx="1"/>
          </p:nvPr>
        </p:nvSpPr>
        <p:spPr>
          <a:xfrm>
            <a:off x="681525" y="857157"/>
            <a:ext cx="8181610" cy="4668497"/>
          </a:xfrm>
        </p:spPr>
        <p:txBody>
          <a:bodyPr>
            <a:normAutofit/>
          </a:bodyPr>
          <a:lstStyle/>
          <a:p>
            <a:endParaRPr lang="en-IE" sz="2400" b="1" dirty="0">
              <a:latin typeface="Maiandra GD" panose="020E0502030308020204" pitchFamily="34" charset="0"/>
            </a:endParaRPr>
          </a:p>
          <a:p>
            <a:pPr marL="0" indent="0">
              <a:buNone/>
            </a:pPr>
            <a:r>
              <a:rPr lang="en-GB" dirty="0"/>
              <a:t>According to the </a:t>
            </a:r>
            <a:r>
              <a:rPr lang="en-GB" dirty="0">
                <a:hlinkClick r:id="rId3"/>
              </a:rPr>
              <a:t>World Intellectual Property Organization</a:t>
            </a:r>
            <a:r>
              <a:rPr lang="en-GB" dirty="0"/>
              <a:t>, the primary goals for a university to implement an IP policy include: </a:t>
            </a:r>
          </a:p>
          <a:p>
            <a:pPr marL="449263" indent="-268288"/>
            <a:r>
              <a:rPr lang="en-GB" dirty="0"/>
              <a:t>Provide legal certainty.</a:t>
            </a:r>
          </a:p>
          <a:p>
            <a:pPr marL="449263" indent="-268288"/>
            <a:r>
              <a:rPr lang="en-GB" dirty="0"/>
              <a:t>Promote scientific research and technological development.</a:t>
            </a:r>
          </a:p>
          <a:p>
            <a:pPr marL="449263" indent="-268288"/>
            <a:r>
              <a:rPr lang="en-GB" dirty="0"/>
              <a:t>Encourage researchers to consider the possible opportunities for exploiting an invention so as to increase the potential flow of benefits to society.</a:t>
            </a:r>
          </a:p>
          <a:p>
            <a:pPr marL="449263" indent="-268288"/>
            <a:r>
              <a:rPr lang="en-GB" dirty="0"/>
              <a:t>Provide an environment that supports and encourages innovation and development.</a:t>
            </a:r>
          </a:p>
          <a:p>
            <a:pPr marL="449263" indent="-268288"/>
            <a:r>
              <a:rPr lang="en-GB" dirty="0"/>
              <a:t>Balance the various conflicting interests of universities, industry and society.</a:t>
            </a:r>
          </a:p>
          <a:p>
            <a:pPr marL="449263" indent="-268288"/>
            <a:r>
              <a:rPr lang="en-GB" dirty="0"/>
              <a:t>Ensure compliance with applicable national laws and regulations.</a:t>
            </a:r>
          </a:p>
          <a:p>
            <a:endParaRPr lang="en-IE" sz="1600" b="1" dirty="0"/>
          </a:p>
        </p:txBody>
      </p:sp>
      <p:pic>
        <p:nvPicPr>
          <p:cNvPr id="15" name="Picture 14"/>
          <p:cNvPicPr>
            <a:picLocks noChangeAspect="1"/>
          </p:cNvPicPr>
          <p:nvPr/>
        </p:nvPicPr>
        <p:blipFill>
          <a:blip r:embed="rId4"/>
          <a:stretch>
            <a:fillRect/>
          </a:stretch>
        </p:blipFill>
        <p:spPr>
          <a:xfrm rot="488704">
            <a:off x="9637860" y="1880511"/>
            <a:ext cx="2016065" cy="2845182"/>
          </a:xfrm>
          <a:prstGeom prst="rect">
            <a:avLst/>
          </a:prstGeom>
        </p:spPr>
      </p:pic>
      <p:pic>
        <p:nvPicPr>
          <p:cNvPr id="27" name="Picture 26">
            <a:extLst>
              <a:ext uri="{FF2B5EF4-FFF2-40B4-BE49-F238E27FC236}">
                <a16:creationId xmlns:a16="http://schemas.microsoft.com/office/drawing/2014/main" id="{E7FD851F-3A61-4BCF-B42B-6745BF0524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34622" y="6030050"/>
            <a:ext cx="2710688" cy="528547"/>
          </a:xfrm>
          <a:prstGeom prst="rect">
            <a:avLst/>
          </a:prstGeom>
        </p:spPr>
      </p:pic>
      <p:pic>
        <p:nvPicPr>
          <p:cNvPr id="28" name="Picture 27">
            <a:extLst>
              <a:ext uri="{FF2B5EF4-FFF2-40B4-BE49-F238E27FC236}">
                <a16:creationId xmlns:a16="http://schemas.microsoft.com/office/drawing/2014/main" id="{19544AEC-0E0B-4B83-A077-20E8DAE9A9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244" y="5968982"/>
            <a:ext cx="2187010" cy="650681"/>
          </a:xfrm>
          <a:prstGeom prst="rect">
            <a:avLst/>
          </a:prstGeom>
        </p:spPr>
      </p:pic>
      <p:pic>
        <p:nvPicPr>
          <p:cNvPr id="30" name="Picture 2">
            <a:extLst>
              <a:ext uri="{FF2B5EF4-FFF2-40B4-BE49-F238E27FC236}">
                <a16:creationId xmlns:a16="http://schemas.microsoft.com/office/drawing/2014/main" id="{FA48A966-E456-4B5D-A403-10DDEB8A7B2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052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512987" y="12252"/>
            <a:ext cx="9446192" cy="461665"/>
          </a:xfrm>
          <a:prstGeom prst="rect">
            <a:avLst/>
          </a:prstGeom>
        </p:spPr>
        <p:txBody>
          <a:bodyPr wrap="square">
            <a:spAutoFit/>
          </a:bodyPr>
          <a:lstStyle/>
          <a:p>
            <a:pPr lvl="0">
              <a:defRPr/>
            </a:pPr>
            <a:r>
              <a:rPr lang="en-GB" sz="2400" b="1" dirty="0"/>
              <a:t>Why protect IP?</a:t>
            </a:r>
            <a:r>
              <a:rPr lang="en-GB" sz="2400" dirty="0">
                <a:solidFill>
                  <a:schemeClr val="accent4">
                    <a:lumMod val="50000"/>
                  </a:schemeClr>
                </a:solidFill>
              </a:rPr>
              <a:t> - Benefits for Researchers </a:t>
            </a:r>
            <a:r>
              <a:rPr lang="en-GB" dirty="0">
                <a:solidFill>
                  <a:schemeClr val="accent4">
                    <a:lumMod val="50000"/>
                  </a:schemeClr>
                </a:solidFill>
              </a:rPr>
              <a:t>- career growth and the broader impact </a:t>
            </a:r>
            <a:endPar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endParaRPr>
          </a:p>
        </p:txBody>
      </p:sp>
      <p:sp>
        <p:nvSpPr>
          <p:cNvPr id="21" name="Content Placeholder 2">
            <a:extLst>
              <a:ext uri="{FF2B5EF4-FFF2-40B4-BE49-F238E27FC236}">
                <a16:creationId xmlns:a16="http://schemas.microsoft.com/office/drawing/2014/main" id="{EEBAC5F9-3604-4549-B37A-183FA3AF6817}"/>
              </a:ext>
            </a:extLst>
          </p:cNvPr>
          <p:cNvSpPr>
            <a:spLocks noGrp="1"/>
          </p:cNvSpPr>
          <p:nvPr>
            <p:ph idx="1"/>
          </p:nvPr>
        </p:nvSpPr>
        <p:spPr>
          <a:xfrm>
            <a:off x="787314" y="1066587"/>
            <a:ext cx="7787974" cy="4351338"/>
          </a:xfrm>
        </p:spPr>
        <p:txBody>
          <a:bodyPr vert="horz" lIns="91440" tIns="45720" rIns="91440" bIns="45720" rtlCol="0" anchor="t">
            <a:noAutofit/>
          </a:bodyPr>
          <a:lstStyle/>
          <a:p>
            <a:pPr marL="0" indent="0">
              <a:buNone/>
            </a:pPr>
            <a:r>
              <a:rPr lang="en-GB" sz="1800" dirty="0"/>
              <a:t>Submitting an </a:t>
            </a:r>
            <a:r>
              <a:rPr lang="en-GB" sz="1800" b="1" dirty="0"/>
              <a:t>Invention Disclosure Form (IDF)</a:t>
            </a:r>
            <a:r>
              <a:rPr lang="en-GB" sz="1800" dirty="0"/>
              <a:t> and protecting intellectual property (IP) offers multiple benefits for university researchers, including:</a:t>
            </a:r>
            <a:endParaRPr lang="en-GB" sz="1800" dirty="0">
              <a:ea typeface="Calibri"/>
              <a:cs typeface="Calibri"/>
            </a:endParaRPr>
          </a:p>
          <a:p>
            <a:r>
              <a:rPr lang="en-GB" sz="1800" b="1" dirty="0"/>
              <a:t>Recognition and Career Advancement</a:t>
            </a:r>
            <a:r>
              <a:rPr lang="en-GB" sz="1800" dirty="0"/>
              <a:t>: Enhances academic recognition and promotion prospects.</a:t>
            </a:r>
            <a:endParaRPr lang="en-GB" sz="1800" dirty="0">
              <a:ea typeface="Calibri"/>
              <a:cs typeface="Calibri"/>
            </a:endParaRPr>
          </a:p>
          <a:p>
            <a:r>
              <a:rPr lang="en-GB" sz="1800" b="1" dirty="0"/>
              <a:t>Funding Opportunities</a:t>
            </a:r>
            <a:r>
              <a:rPr lang="en-GB" sz="1800" dirty="0"/>
              <a:t>: Attracts additional research funding and industry partnerships.</a:t>
            </a:r>
            <a:endParaRPr lang="en-GB" sz="1800" dirty="0">
              <a:ea typeface="Calibri"/>
              <a:cs typeface="Calibri"/>
            </a:endParaRPr>
          </a:p>
          <a:p>
            <a:r>
              <a:rPr lang="en-GB" sz="1800" b="1" dirty="0"/>
              <a:t>Revenue &amp; Financial Rewards</a:t>
            </a:r>
            <a:r>
              <a:rPr lang="en-GB" sz="1800" dirty="0"/>
              <a:t>: Potential revenue through royalties, equity in start-ups, &amp; licensing.</a:t>
            </a:r>
            <a:endParaRPr lang="en-GB" sz="1800" dirty="0">
              <a:ea typeface="Calibri"/>
              <a:cs typeface="Calibri"/>
            </a:endParaRPr>
          </a:p>
          <a:p>
            <a:r>
              <a:rPr lang="en-GB" sz="1800" b="1" dirty="0"/>
              <a:t>Technology Transfer</a:t>
            </a:r>
            <a:r>
              <a:rPr lang="en-GB" sz="1800" dirty="0"/>
              <a:t>: Facilitates the commercialization of research, translation of your Research to Real-world Applications.</a:t>
            </a:r>
            <a:r>
              <a:rPr lang="en-GB" sz="1800" b="1" dirty="0"/>
              <a:t> </a:t>
            </a:r>
          </a:p>
          <a:p>
            <a:pPr lvl="0"/>
            <a:r>
              <a:rPr lang="en-GB" sz="1800" b="1" dirty="0"/>
              <a:t>Leveraging IP for Further Research and Development</a:t>
            </a:r>
            <a:r>
              <a:rPr lang="en-GB" sz="1800" dirty="0"/>
              <a:t>: Increased Opportunities for Further Research &amp; Reinvesting Licensing Revenue: </a:t>
            </a:r>
          </a:p>
          <a:p>
            <a:r>
              <a:rPr lang="en-GB" sz="1800" b="1" dirty="0"/>
              <a:t>IP Protection</a:t>
            </a:r>
            <a:r>
              <a:rPr lang="en-GB" sz="1800" dirty="0"/>
              <a:t>: Safeguards against unauthorized use and strengthens research integrity.</a:t>
            </a:r>
            <a:endParaRPr lang="en-GB" sz="1800" dirty="0">
              <a:ea typeface="Calibri"/>
              <a:cs typeface="Calibri"/>
            </a:endParaRPr>
          </a:p>
          <a:p>
            <a:r>
              <a:rPr lang="en-GB" sz="1800" b="1" dirty="0"/>
              <a:t>University Support</a:t>
            </a:r>
            <a:r>
              <a:rPr lang="en-GB" sz="1800" dirty="0"/>
              <a:t>: Access to legal, commercial, and marketing assistance through the Knowledge transfer &amp; Commercialisation office (KTCO).</a:t>
            </a:r>
            <a:endParaRPr lang="en-GB" sz="1800" dirty="0">
              <a:ea typeface="Calibri"/>
              <a:cs typeface="Calibri"/>
            </a:endParaRPr>
          </a:p>
          <a:p>
            <a:r>
              <a:rPr lang="en-GB" sz="1800" b="1" dirty="0"/>
              <a:t>Strategic Advantage</a:t>
            </a:r>
            <a:r>
              <a:rPr lang="en-GB" sz="1800" dirty="0"/>
              <a:t>: Prevents competitors from patenting similar innovations and enhances competitiveness in the field.</a:t>
            </a:r>
            <a:endParaRPr lang="en-GB" sz="1800" dirty="0">
              <a:ea typeface="Calibri"/>
              <a:cs typeface="Calibri"/>
            </a:endParaRPr>
          </a:p>
          <a:p>
            <a:endParaRPr lang="en-GB" sz="1400" dirty="0"/>
          </a:p>
        </p:txBody>
      </p:sp>
      <p:pic>
        <p:nvPicPr>
          <p:cNvPr id="22" name="Picture 21">
            <a:extLst>
              <a:ext uri="{FF2B5EF4-FFF2-40B4-BE49-F238E27FC236}">
                <a16:creationId xmlns:a16="http://schemas.microsoft.com/office/drawing/2014/main" id="{59EA080C-C7AD-4CE0-952D-46388449C31F}"/>
              </a:ext>
            </a:extLst>
          </p:cNvPr>
          <p:cNvPicPr>
            <a:picLocks noChangeAspect="1"/>
          </p:cNvPicPr>
          <p:nvPr/>
        </p:nvPicPr>
        <p:blipFill>
          <a:blip r:embed="rId3"/>
          <a:srcRect l="9325" r="23089" b="-2"/>
          <a:stretch/>
        </p:blipFill>
        <p:spPr>
          <a:xfrm rot="416451">
            <a:off x="9124705" y="2342982"/>
            <a:ext cx="2554308" cy="2687851"/>
          </a:xfrm>
          <a:prstGeom prst="rect">
            <a:avLst/>
          </a:prstGeom>
        </p:spPr>
      </p:pic>
      <p:pic>
        <p:nvPicPr>
          <p:cNvPr id="23" name="Picture 2">
            <a:extLst>
              <a:ext uri="{FF2B5EF4-FFF2-40B4-BE49-F238E27FC236}">
                <a16:creationId xmlns:a16="http://schemas.microsoft.com/office/drawing/2014/main" id="{B1F10C53-91F7-4DA3-91A2-A008A69FE8E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207300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r>
              <a:rPr lang="en-IE" sz="2400" b="1" dirty="0"/>
              <a:t>Why Commercialise your Research</a:t>
            </a:r>
            <a:r>
              <a:rPr lang="en-IE" sz="2400" dirty="0"/>
              <a:t>?</a:t>
            </a:r>
            <a:endParaRPr lang="en-GB" sz="2400" dirty="0"/>
          </a:p>
        </p:txBody>
      </p:sp>
      <p:sp>
        <p:nvSpPr>
          <p:cNvPr id="19" name="Google Shape;342;g17dc19973e7_6_2237">
            <a:extLst>
              <a:ext uri="{FF2B5EF4-FFF2-40B4-BE49-F238E27FC236}">
                <a16:creationId xmlns:a16="http://schemas.microsoft.com/office/drawing/2014/main" id="{74A27B63-5A66-4F5B-8D0A-297B52A61649}"/>
              </a:ext>
            </a:extLst>
          </p:cNvPr>
          <p:cNvSpPr txBox="1"/>
          <p:nvPr/>
        </p:nvSpPr>
        <p:spPr>
          <a:xfrm>
            <a:off x="1739964" y="2258785"/>
            <a:ext cx="4376917" cy="601664"/>
          </a:xfrm>
          <a:prstGeom prst="roundRect">
            <a:avLst/>
          </a:prstGeom>
          <a:gradFill flip="none" rotWithShape="1">
            <a:gsLst>
              <a:gs pos="0">
                <a:srgbClr val="A6FFCF"/>
              </a:gs>
              <a:gs pos="57000">
                <a:schemeClr val="bg1"/>
              </a:gs>
            </a:gsLst>
            <a:lin ang="13500000" scaled="1"/>
            <a:tileRect/>
          </a:gradFill>
          <a:ln>
            <a:solidFill>
              <a:schemeClr val="accent2"/>
            </a:solidFill>
          </a:ln>
        </p:spPr>
        <p:txBody>
          <a:bodyPr spcFirstLastPara="1" wrap="square" lIns="864000" tIns="90000" rIns="90000" bIns="90000" anchor="ctr" anchorCtr="0">
            <a:noAutofit/>
          </a:bodyPr>
          <a:lstStyle>
            <a:defPPr>
              <a:defRPr lang="en-US"/>
            </a:defPPr>
            <a:lvl1pPr marR="89535" lvl="0" indent="0">
              <a:lnSpc>
                <a:spcPct val="90000"/>
              </a:lnSpc>
              <a:spcBef>
                <a:spcPts val="0"/>
              </a:spcBef>
              <a:spcAft>
                <a:spcPts val="0"/>
              </a:spcAft>
              <a:buClr>
                <a:srgbClr val="000000"/>
              </a:buClr>
              <a:buSzPts val="1400"/>
              <a:buFont typeface="Arial"/>
              <a:buNone/>
              <a:defRPr sz="2000" b="0" i="0" u="none" strike="noStrike" cap="none">
                <a:solidFill>
                  <a:schemeClr val="lt1"/>
                </a:solidFill>
                <a:latin typeface="Arial"/>
                <a:ea typeface="Arial"/>
                <a:cs typeface="Arial"/>
              </a:defRPr>
            </a:lvl1pPr>
          </a:lstStyle>
          <a:p>
            <a:pPr marR="89540" defTabSz="914446">
              <a:defRPr/>
            </a:pPr>
            <a:r>
              <a:rPr lang="en-IE" dirty="0">
                <a:solidFill>
                  <a:srgbClr val="00804B"/>
                </a:solidFill>
              </a:rPr>
              <a:t>Societal Benefit</a:t>
            </a:r>
          </a:p>
        </p:txBody>
      </p:sp>
      <p:sp>
        <p:nvSpPr>
          <p:cNvPr id="23" name="Google Shape;342;g17dc19973e7_6_2237">
            <a:extLst>
              <a:ext uri="{FF2B5EF4-FFF2-40B4-BE49-F238E27FC236}">
                <a16:creationId xmlns:a16="http://schemas.microsoft.com/office/drawing/2014/main" id="{57274E4C-7C47-4A4D-A6A7-DA99BC5C459F}"/>
              </a:ext>
            </a:extLst>
          </p:cNvPr>
          <p:cNvSpPr txBox="1"/>
          <p:nvPr/>
        </p:nvSpPr>
        <p:spPr>
          <a:xfrm>
            <a:off x="1739964" y="3111018"/>
            <a:ext cx="4376917" cy="601664"/>
          </a:xfrm>
          <a:prstGeom prst="roundRect">
            <a:avLst/>
          </a:prstGeom>
          <a:gradFill flip="none" rotWithShape="1">
            <a:gsLst>
              <a:gs pos="0">
                <a:srgbClr val="A6FFCF"/>
              </a:gs>
              <a:gs pos="57000">
                <a:schemeClr val="bg1"/>
              </a:gs>
            </a:gsLst>
            <a:lin ang="13500000" scaled="1"/>
            <a:tileRect/>
          </a:gradFill>
          <a:ln>
            <a:solidFill>
              <a:schemeClr val="accent2"/>
            </a:solidFill>
          </a:ln>
        </p:spPr>
        <p:txBody>
          <a:bodyPr spcFirstLastPara="1" wrap="square" lIns="864000" tIns="90000" rIns="90000" bIns="90000" anchor="ctr" anchorCtr="0">
            <a:noAutofit/>
          </a:bodyPr>
          <a:lstStyle>
            <a:defPPr>
              <a:defRPr lang="en-US"/>
            </a:defPPr>
            <a:lvl1pPr marR="89535" lvl="0" indent="0">
              <a:lnSpc>
                <a:spcPct val="90000"/>
              </a:lnSpc>
              <a:spcBef>
                <a:spcPts val="0"/>
              </a:spcBef>
              <a:spcAft>
                <a:spcPts val="0"/>
              </a:spcAft>
              <a:buClr>
                <a:srgbClr val="000000"/>
              </a:buClr>
              <a:buSzPts val="1400"/>
              <a:buFont typeface="Arial"/>
              <a:buNone/>
              <a:defRPr sz="2000" b="0" i="0" u="none" strike="noStrike" cap="none">
                <a:solidFill>
                  <a:schemeClr val="lt1"/>
                </a:solidFill>
                <a:latin typeface="Arial"/>
                <a:ea typeface="Arial"/>
                <a:cs typeface="Arial"/>
              </a:defRPr>
            </a:lvl1pPr>
          </a:lstStyle>
          <a:p>
            <a:pPr marR="89540" defTabSz="914446">
              <a:defRPr/>
            </a:pPr>
            <a:r>
              <a:rPr lang="en-IE" dirty="0">
                <a:solidFill>
                  <a:srgbClr val="00804B"/>
                </a:solidFill>
              </a:rPr>
              <a:t>Environmental Sustainability</a:t>
            </a:r>
          </a:p>
        </p:txBody>
      </p:sp>
      <p:sp>
        <p:nvSpPr>
          <p:cNvPr id="24" name="Google Shape;342;g17dc19973e7_6_2237">
            <a:extLst>
              <a:ext uri="{FF2B5EF4-FFF2-40B4-BE49-F238E27FC236}">
                <a16:creationId xmlns:a16="http://schemas.microsoft.com/office/drawing/2014/main" id="{3405374D-4D8D-4412-B90C-2C060E7C7F91}"/>
              </a:ext>
            </a:extLst>
          </p:cNvPr>
          <p:cNvSpPr txBox="1"/>
          <p:nvPr/>
        </p:nvSpPr>
        <p:spPr>
          <a:xfrm>
            <a:off x="1739964" y="3987141"/>
            <a:ext cx="4376917" cy="601664"/>
          </a:xfrm>
          <a:prstGeom prst="roundRect">
            <a:avLst/>
          </a:prstGeom>
          <a:gradFill flip="none" rotWithShape="1">
            <a:gsLst>
              <a:gs pos="0">
                <a:srgbClr val="A6FFCF"/>
              </a:gs>
              <a:gs pos="57000">
                <a:schemeClr val="bg1"/>
              </a:gs>
            </a:gsLst>
            <a:lin ang="13500000" scaled="1"/>
            <a:tileRect/>
          </a:gradFill>
          <a:ln>
            <a:solidFill>
              <a:schemeClr val="accent2"/>
            </a:solidFill>
          </a:ln>
        </p:spPr>
        <p:txBody>
          <a:bodyPr spcFirstLastPara="1" wrap="square" lIns="864000" tIns="90000" rIns="90000" bIns="90000" anchor="ctr" anchorCtr="0">
            <a:noAutofit/>
          </a:bodyPr>
          <a:lstStyle>
            <a:defPPr>
              <a:defRPr lang="en-US"/>
            </a:defPPr>
            <a:lvl1pPr marR="89535" lvl="0" indent="0">
              <a:lnSpc>
                <a:spcPct val="90000"/>
              </a:lnSpc>
              <a:spcBef>
                <a:spcPts val="0"/>
              </a:spcBef>
              <a:spcAft>
                <a:spcPts val="0"/>
              </a:spcAft>
              <a:buClr>
                <a:srgbClr val="000000"/>
              </a:buClr>
              <a:buSzPts val="1400"/>
              <a:buFont typeface="Arial"/>
              <a:buNone/>
              <a:defRPr sz="2000" b="0" i="0" u="none" strike="noStrike" cap="none">
                <a:solidFill>
                  <a:schemeClr val="lt1"/>
                </a:solidFill>
                <a:latin typeface="Arial"/>
                <a:ea typeface="Arial"/>
                <a:cs typeface="Arial"/>
              </a:defRPr>
            </a:lvl1pPr>
          </a:lstStyle>
          <a:p>
            <a:pPr marR="89540" defTabSz="914446">
              <a:defRPr/>
            </a:pPr>
            <a:r>
              <a:rPr lang="en-IE" dirty="0">
                <a:solidFill>
                  <a:srgbClr val="00804B"/>
                </a:solidFill>
              </a:rPr>
              <a:t>Economic Benefit</a:t>
            </a:r>
          </a:p>
        </p:txBody>
      </p:sp>
      <p:sp>
        <p:nvSpPr>
          <p:cNvPr id="26" name="Google Shape;342;g17dc19973e7_6_2237">
            <a:extLst>
              <a:ext uri="{FF2B5EF4-FFF2-40B4-BE49-F238E27FC236}">
                <a16:creationId xmlns:a16="http://schemas.microsoft.com/office/drawing/2014/main" id="{5FCF9A7C-CD32-4B6E-B391-547499E364C9}"/>
              </a:ext>
            </a:extLst>
          </p:cNvPr>
          <p:cNvSpPr txBox="1"/>
          <p:nvPr/>
        </p:nvSpPr>
        <p:spPr>
          <a:xfrm>
            <a:off x="4778677" y="5226462"/>
            <a:ext cx="5819440" cy="986726"/>
          </a:xfrm>
          <a:prstGeom prst="roundRect">
            <a:avLst>
              <a:gd name="adj" fmla="val 31443"/>
            </a:avLst>
          </a:prstGeom>
          <a:solidFill>
            <a:schemeClr val="accent6">
              <a:lumMod val="50000"/>
            </a:schemeClr>
          </a:solidFill>
          <a:ln>
            <a:noFill/>
          </a:ln>
        </p:spPr>
        <p:txBody>
          <a:bodyPr spcFirstLastPara="1" wrap="square" lIns="90000" tIns="90000" rIns="90000" bIns="90000" anchor="ctr" anchorCtr="0">
            <a:noAutofit/>
          </a:bodyPr>
          <a:lstStyle>
            <a:defPPr>
              <a:defRPr lang="en-US"/>
            </a:defPPr>
            <a:lvl1pPr marR="89999" lvl="0" indent="0">
              <a:lnSpc>
                <a:spcPct val="100000"/>
              </a:lnSpc>
              <a:spcBef>
                <a:spcPts val="0"/>
              </a:spcBef>
              <a:spcAft>
                <a:spcPts val="0"/>
              </a:spcAft>
              <a:buClr>
                <a:srgbClr val="000000"/>
              </a:buClr>
              <a:buSzPts val="1400"/>
              <a:buFont typeface="Arial"/>
              <a:buNone/>
              <a:defRPr sz="3600" b="0" i="0" u="none" strike="noStrike" cap="none">
                <a:solidFill>
                  <a:schemeClr val="lt1"/>
                </a:solidFill>
                <a:latin typeface="Arial"/>
                <a:ea typeface="Arial"/>
                <a:cs typeface="Arial"/>
              </a:defRPr>
            </a:lvl1pPr>
          </a:lstStyle>
          <a:p>
            <a:pPr marR="89540" algn="ctr" defTabSz="914446">
              <a:lnSpc>
                <a:spcPct val="90000"/>
              </a:lnSpc>
              <a:defRPr/>
            </a:pPr>
            <a:r>
              <a:rPr lang="en-IE" sz="2800" dirty="0">
                <a:solidFill>
                  <a:srgbClr val="00DC75"/>
                </a:solidFill>
              </a:rPr>
              <a:t>Personal Benefit</a:t>
            </a:r>
            <a:endParaRPr lang="en-US" sz="4400" dirty="0">
              <a:solidFill>
                <a:srgbClr val="00DC75"/>
              </a:solidFill>
            </a:endParaRPr>
          </a:p>
        </p:txBody>
      </p:sp>
      <p:pic>
        <p:nvPicPr>
          <p:cNvPr id="27" name="Picture 2">
            <a:extLst>
              <a:ext uri="{FF2B5EF4-FFF2-40B4-BE49-F238E27FC236}">
                <a16:creationId xmlns:a16="http://schemas.microsoft.com/office/drawing/2014/main" id="{3DAC094C-8D7D-44C9-8CF6-A668D11499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257A8B94-BD0B-409C-977C-601E4CC413F2}"/>
              </a:ext>
            </a:extLst>
          </p:cNvPr>
          <p:cNvPicPr>
            <a:picLocks noChangeAspect="1"/>
          </p:cNvPicPr>
          <p:nvPr/>
        </p:nvPicPr>
        <p:blipFill>
          <a:blip r:embed="rId4"/>
          <a:stretch>
            <a:fillRect/>
          </a:stretch>
        </p:blipFill>
        <p:spPr>
          <a:xfrm>
            <a:off x="6629105" y="1719379"/>
            <a:ext cx="4319786" cy="2611964"/>
          </a:xfrm>
          <a:prstGeom prst="rect">
            <a:avLst/>
          </a:prstGeom>
        </p:spPr>
      </p:pic>
      <p:cxnSp>
        <p:nvCxnSpPr>
          <p:cNvPr id="15" name="Connector: Curved 14">
            <a:extLst>
              <a:ext uri="{FF2B5EF4-FFF2-40B4-BE49-F238E27FC236}">
                <a16:creationId xmlns:a16="http://schemas.microsoft.com/office/drawing/2014/main" id="{28063DDF-4965-48B9-ABD9-86716C7B4593}"/>
              </a:ext>
            </a:extLst>
          </p:cNvPr>
          <p:cNvCxnSpPr/>
          <p:nvPr/>
        </p:nvCxnSpPr>
        <p:spPr>
          <a:xfrm flipV="1">
            <a:off x="8788998" y="2014333"/>
            <a:ext cx="1097280" cy="95741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7125B57-152B-4418-8637-69642BE719CD}"/>
              </a:ext>
            </a:extLst>
          </p:cNvPr>
          <p:cNvSpPr txBox="1"/>
          <p:nvPr/>
        </p:nvSpPr>
        <p:spPr>
          <a:xfrm rot="1329280">
            <a:off x="9113100" y="1782428"/>
            <a:ext cx="2392594" cy="338554"/>
          </a:xfrm>
          <a:prstGeom prst="rect">
            <a:avLst/>
          </a:prstGeom>
          <a:noFill/>
        </p:spPr>
        <p:txBody>
          <a:bodyPr wrap="square" rtlCol="0">
            <a:spAutoFit/>
          </a:bodyPr>
          <a:lstStyle/>
          <a:p>
            <a:r>
              <a:rPr lang="en-GB" sz="1600" b="1" dirty="0">
                <a:solidFill>
                  <a:schemeClr val="accent6">
                    <a:lumMod val="50000"/>
                  </a:schemeClr>
                </a:solidFill>
              </a:rPr>
              <a:t>Sustainable Development</a:t>
            </a:r>
          </a:p>
        </p:txBody>
      </p:sp>
    </p:spTree>
    <p:extLst>
      <p:ext uri="{BB962C8B-B14F-4D97-AF65-F5344CB8AC3E}">
        <p14:creationId xmlns:p14="http://schemas.microsoft.com/office/powerpoint/2010/main" val="352218661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dirty="0"/>
              <a:t>Personal Gain for Researcher</a:t>
            </a:r>
          </a:p>
        </p:txBody>
      </p:sp>
      <p:sp>
        <p:nvSpPr>
          <p:cNvPr id="19" name="Text Placeholder 7">
            <a:extLst>
              <a:ext uri="{FF2B5EF4-FFF2-40B4-BE49-F238E27FC236}">
                <a16:creationId xmlns:a16="http://schemas.microsoft.com/office/drawing/2014/main" id="{E39CA357-71CA-46A1-B883-30F1537A0BF8}"/>
              </a:ext>
            </a:extLst>
          </p:cNvPr>
          <p:cNvSpPr txBox="1">
            <a:spLocks/>
          </p:cNvSpPr>
          <p:nvPr/>
        </p:nvSpPr>
        <p:spPr>
          <a:xfrm>
            <a:off x="868145" y="1234239"/>
            <a:ext cx="5950097" cy="3911600"/>
          </a:xfrm>
          <a:prstGeom prst="rect">
            <a:avLst/>
          </a:prstGeom>
        </p:spPr>
        <p:txBody>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IE" sz="2400" b="1" dirty="0"/>
              <a:t>Develop new Skills</a:t>
            </a:r>
          </a:p>
          <a:p>
            <a:endParaRPr lang="en-IE" sz="2400" b="1" dirty="0"/>
          </a:p>
          <a:p>
            <a:r>
              <a:rPr lang="en-IE" sz="2400" b="1" dirty="0"/>
              <a:t>More employable - </a:t>
            </a:r>
            <a:r>
              <a:rPr lang="en-GB" sz="2400" b="1" dirty="0"/>
              <a:t>Career Advancement</a:t>
            </a:r>
            <a:endParaRPr lang="en-IE" sz="2400" b="1" dirty="0"/>
          </a:p>
          <a:p>
            <a:endParaRPr lang="en-IE" sz="2400" b="1" dirty="0"/>
          </a:p>
          <a:p>
            <a:r>
              <a:rPr lang="en-IE" sz="2400" b="1" dirty="0"/>
              <a:t>You get to manage and control the impact of your research</a:t>
            </a:r>
          </a:p>
          <a:p>
            <a:endParaRPr lang="en-IE" sz="2400" b="1" dirty="0"/>
          </a:p>
          <a:p>
            <a:r>
              <a:rPr lang="en-IE" sz="2400" b="1" dirty="0"/>
              <a:t>Fastest route to self-realisation</a:t>
            </a:r>
          </a:p>
          <a:p>
            <a:endParaRPr lang="en-IE" sz="2400" b="1" dirty="0"/>
          </a:p>
          <a:p>
            <a:r>
              <a:rPr lang="en-GB" sz="2400" b="1" dirty="0"/>
              <a:t>Impact on Society</a:t>
            </a:r>
          </a:p>
          <a:p>
            <a:endParaRPr lang="en-GB" sz="2400" b="1" dirty="0"/>
          </a:p>
          <a:p>
            <a:r>
              <a:rPr lang="en-GB" sz="2400" b="1" dirty="0"/>
              <a:t>Entrepreneurial Opportunities</a:t>
            </a:r>
          </a:p>
          <a:p>
            <a:endParaRPr lang="en-GB" b="1" dirty="0"/>
          </a:p>
          <a:p>
            <a:endParaRPr lang="en-IE" sz="2400" b="1" dirty="0"/>
          </a:p>
          <a:p>
            <a:endParaRPr lang="en-IE" sz="2400" dirty="0"/>
          </a:p>
          <a:p>
            <a:endParaRPr lang="en-IE" sz="2400" dirty="0"/>
          </a:p>
          <a:p>
            <a:endParaRPr lang="en-IE" dirty="0"/>
          </a:p>
        </p:txBody>
      </p:sp>
      <p:pic>
        <p:nvPicPr>
          <p:cNvPr id="23" name="Picture 2">
            <a:extLst>
              <a:ext uri="{FF2B5EF4-FFF2-40B4-BE49-F238E27FC236}">
                <a16:creationId xmlns:a16="http://schemas.microsoft.com/office/drawing/2014/main" id="{856F1B37-B133-4B6E-B231-87ED11F1742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C2C191B-65D5-4FC2-9BC9-E70D6A34F9C4}"/>
              </a:ext>
            </a:extLst>
          </p:cNvPr>
          <p:cNvPicPr>
            <a:picLocks noChangeAspect="1"/>
          </p:cNvPicPr>
          <p:nvPr/>
        </p:nvPicPr>
        <p:blipFill>
          <a:blip r:embed="rId4"/>
          <a:stretch>
            <a:fillRect/>
          </a:stretch>
        </p:blipFill>
        <p:spPr>
          <a:xfrm rot="890613">
            <a:off x="7308332" y="1891534"/>
            <a:ext cx="4085573" cy="3074932"/>
          </a:xfrm>
          <a:prstGeom prst="rect">
            <a:avLst/>
          </a:prstGeom>
        </p:spPr>
      </p:pic>
    </p:spTree>
    <p:extLst>
      <p:ext uri="{BB962C8B-B14F-4D97-AF65-F5344CB8AC3E}">
        <p14:creationId xmlns:p14="http://schemas.microsoft.com/office/powerpoint/2010/main" val="13908612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GB" sz="2400" b="1" dirty="0"/>
              <a:t>How to protect yourself and your technology?</a:t>
            </a:r>
            <a:endParaRPr lang="en-IE" sz="2400" b="1" dirty="0"/>
          </a:p>
        </p:txBody>
      </p:sp>
      <p:pic>
        <p:nvPicPr>
          <p:cNvPr id="23" name="Picture 2">
            <a:extLst>
              <a:ext uri="{FF2B5EF4-FFF2-40B4-BE49-F238E27FC236}">
                <a16:creationId xmlns:a16="http://schemas.microsoft.com/office/drawing/2014/main" id="{856F1B37-B133-4B6E-B231-87ED11F1742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a:extLst>
              <a:ext uri="{FF2B5EF4-FFF2-40B4-BE49-F238E27FC236}">
                <a16:creationId xmlns:a16="http://schemas.microsoft.com/office/drawing/2014/main" id="{D9B9EBCF-0E01-43CC-AC01-9DAFDED3A678}"/>
              </a:ext>
            </a:extLst>
          </p:cNvPr>
          <p:cNvSpPr txBox="1">
            <a:spLocks noChangeArrowheads="1"/>
          </p:cNvSpPr>
          <p:nvPr/>
        </p:nvSpPr>
        <p:spPr bwMode="auto">
          <a:xfrm>
            <a:off x="-43690" y="989192"/>
            <a:ext cx="858828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2" eaLnBrk="1" hangingPunct="1">
              <a:lnSpc>
                <a:spcPct val="80000"/>
              </a:lnSpc>
            </a:pPr>
            <a:r>
              <a:rPr lang="en-US" altLang="en-US" sz="2400" dirty="0">
                <a:solidFill>
                  <a:schemeClr val="accent2"/>
                </a:solidFill>
              </a:rPr>
              <a:t>DOCUMENT</a:t>
            </a:r>
            <a:r>
              <a:rPr lang="en-US" altLang="en-US" sz="1600" dirty="0"/>
              <a:t> </a:t>
            </a:r>
            <a:r>
              <a:rPr lang="en-US" altLang="en-US" sz="2400" b="1" dirty="0"/>
              <a:t>your work (preferably on a digital platform or in a bound and dated lab notebook)</a:t>
            </a:r>
          </a:p>
          <a:p>
            <a:pPr lvl="2" eaLnBrk="1" hangingPunct="1">
              <a:lnSpc>
                <a:spcPct val="80000"/>
              </a:lnSpc>
            </a:pPr>
            <a:endParaRPr lang="en-US" altLang="en-US" sz="2400" b="1" dirty="0"/>
          </a:p>
          <a:p>
            <a:pPr lvl="2" eaLnBrk="1" hangingPunct="1">
              <a:lnSpc>
                <a:spcPct val="80000"/>
              </a:lnSpc>
            </a:pPr>
            <a:r>
              <a:rPr lang="en-US" altLang="en-US" sz="2400" b="1" dirty="0"/>
              <a:t>Don’t disclose details of your invention in any public forum without consulting KTCO or RO – publication, conference, etc.</a:t>
            </a:r>
          </a:p>
          <a:p>
            <a:pPr lvl="2" eaLnBrk="1" hangingPunct="1">
              <a:lnSpc>
                <a:spcPct val="80000"/>
              </a:lnSpc>
            </a:pPr>
            <a:endParaRPr lang="en-US" altLang="en-US" sz="2400" b="1" dirty="0"/>
          </a:p>
          <a:p>
            <a:pPr lvl="2" eaLnBrk="1" hangingPunct="1">
              <a:lnSpc>
                <a:spcPct val="80000"/>
              </a:lnSpc>
            </a:pPr>
            <a:r>
              <a:rPr lang="en-US" altLang="en-US" sz="2400" b="1" dirty="0"/>
              <a:t>Complete an Invention Disclosure and send it to KTCO for assessment</a:t>
            </a:r>
          </a:p>
          <a:p>
            <a:pPr lvl="2" eaLnBrk="1" hangingPunct="1">
              <a:lnSpc>
                <a:spcPct val="80000"/>
              </a:lnSpc>
              <a:buFont typeface="Wingdings" panose="05000000000000000000" pitchFamily="2" charset="2"/>
              <a:buNone/>
            </a:pPr>
            <a:endParaRPr lang="en-US" altLang="en-US" sz="2400" b="1" dirty="0"/>
          </a:p>
          <a:p>
            <a:pPr lvl="2" eaLnBrk="1" hangingPunct="1">
              <a:lnSpc>
                <a:spcPct val="80000"/>
              </a:lnSpc>
            </a:pPr>
            <a:r>
              <a:rPr lang="en-US" altLang="en-US" sz="2400" b="1" dirty="0"/>
              <a:t>Don’t negotiate a “deal” without consulting KTCO or RO </a:t>
            </a:r>
          </a:p>
          <a:p>
            <a:pPr lvl="2" eaLnBrk="1" hangingPunct="1">
              <a:lnSpc>
                <a:spcPct val="80000"/>
              </a:lnSpc>
            </a:pPr>
            <a:endParaRPr lang="en-US" altLang="en-US" sz="2400" b="1" dirty="0"/>
          </a:p>
          <a:p>
            <a:pPr lvl="2" eaLnBrk="1" hangingPunct="1">
              <a:lnSpc>
                <a:spcPct val="80000"/>
              </a:lnSpc>
            </a:pPr>
            <a:r>
              <a:rPr lang="en-US" altLang="en-US" sz="2400" b="1" dirty="0"/>
              <a:t>Don’t sign any document before fully understanding what it means and what effect it will have</a:t>
            </a:r>
          </a:p>
          <a:p>
            <a:pPr lvl="2" eaLnBrk="1" hangingPunct="1">
              <a:lnSpc>
                <a:spcPct val="80000"/>
              </a:lnSpc>
            </a:pPr>
            <a:endParaRPr lang="en-US" altLang="en-US" sz="2400" b="1" dirty="0"/>
          </a:p>
          <a:p>
            <a:pPr lvl="2" eaLnBrk="1" hangingPunct="1">
              <a:lnSpc>
                <a:spcPct val="80000"/>
              </a:lnSpc>
            </a:pPr>
            <a:r>
              <a:rPr lang="en-US" altLang="en-US" sz="2400" b="1" dirty="0"/>
              <a:t>Be informed, ask questions</a:t>
            </a:r>
          </a:p>
          <a:p>
            <a:pPr eaLnBrk="1" hangingPunct="1">
              <a:lnSpc>
                <a:spcPct val="80000"/>
              </a:lnSpc>
            </a:pPr>
            <a:endParaRPr lang="en-US" altLang="en-US" sz="1600" dirty="0"/>
          </a:p>
        </p:txBody>
      </p:sp>
      <p:pic>
        <p:nvPicPr>
          <p:cNvPr id="3" name="Picture 2">
            <a:extLst>
              <a:ext uri="{FF2B5EF4-FFF2-40B4-BE49-F238E27FC236}">
                <a16:creationId xmlns:a16="http://schemas.microsoft.com/office/drawing/2014/main" id="{B633C4A7-F5F9-4EC6-A521-6FF3DAF7B65E}"/>
              </a:ext>
            </a:extLst>
          </p:cNvPr>
          <p:cNvPicPr>
            <a:picLocks noChangeAspect="1"/>
          </p:cNvPicPr>
          <p:nvPr/>
        </p:nvPicPr>
        <p:blipFill>
          <a:blip r:embed="rId4"/>
          <a:stretch>
            <a:fillRect/>
          </a:stretch>
        </p:blipFill>
        <p:spPr>
          <a:xfrm rot="1354706">
            <a:off x="9228715" y="2176453"/>
            <a:ext cx="2581294" cy="2505093"/>
          </a:xfrm>
          <a:prstGeom prst="rect">
            <a:avLst/>
          </a:prstGeom>
        </p:spPr>
      </p:pic>
    </p:spTree>
    <p:extLst>
      <p:ext uri="{BB962C8B-B14F-4D97-AF65-F5344CB8AC3E}">
        <p14:creationId xmlns:p14="http://schemas.microsoft.com/office/powerpoint/2010/main" val="323329224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227" y="4721258"/>
            <a:ext cx="1368354" cy="1437347"/>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3087" y="1577704"/>
            <a:ext cx="1789282" cy="1318059"/>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023494117"/>
              </p:ext>
            </p:extLst>
          </p:nvPr>
        </p:nvGraphicFramePr>
        <p:xfrm>
          <a:off x="1330538" y="1385278"/>
          <a:ext cx="9530924" cy="3473450"/>
        </p:xfrm>
        <a:graphic>
          <a:graphicData uri="http://schemas.openxmlformats.org/drawingml/2006/table">
            <a:tbl>
              <a:tblPr firstRow="1" firstCol="1" bandRow="1">
                <a:tableStyleId>{5C22544A-7EE6-4342-B048-85BDC9FD1C3A}</a:tableStyleId>
              </a:tblPr>
              <a:tblGrid>
                <a:gridCol w="1905528">
                  <a:extLst>
                    <a:ext uri="{9D8B030D-6E8A-4147-A177-3AD203B41FA5}">
                      <a16:colId xmlns:a16="http://schemas.microsoft.com/office/drawing/2014/main" val="3805491185"/>
                    </a:ext>
                  </a:extLst>
                </a:gridCol>
                <a:gridCol w="1906349">
                  <a:extLst>
                    <a:ext uri="{9D8B030D-6E8A-4147-A177-3AD203B41FA5}">
                      <a16:colId xmlns:a16="http://schemas.microsoft.com/office/drawing/2014/main" val="3511473726"/>
                    </a:ext>
                  </a:extLst>
                </a:gridCol>
                <a:gridCol w="1906349">
                  <a:extLst>
                    <a:ext uri="{9D8B030D-6E8A-4147-A177-3AD203B41FA5}">
                      <a16:colId xmlns:a16="http://schemas.microsoft.com/office/drawing/2014/main" val="2241621266"/>
                    </a:ext>
                  </a:extLst>
                </a:gridCol>
                <a:gridCol w="1906349">
                  <a:extLst>
                    <a:ext uri="{9D8B030D-6E8A-4147-A177-3AD203B41FA5}">
                      <a16:colId xmlns:a16="http://schemas.microsoft.com/office/drawing/2014/main" val="4246235706"/>
                    </a:ext>
                  </a:extLst>
                </a:gridCol>
                <a:gridCol w="1906349">
                  <a:extLst>
                    <a:ext uri="{9D8B030D-6E8A-4147-A177-3AD203B41FA5}">
                      <a16:colId xmlns:a16="http://schemas.microsoft.com/office/drawing/2014/main" val="802617703"/>
                    </a:ext>
                  </a:extLst>
                </a:gridCol>
              </a:tblGrid>
              <a:tr h="1406525">
                <a:tc>
                  <a:txBody>
                    <a:bodyPr/>
                    <a:lstStyle/>
                    <a:p>
                      <a:pPr algn="ctr">
                        <a:lnSpc>
                          <a:spcPct val="107000"/>
                        </a:lnSpc>
                        <a:spcAft>
                          <a:spcPts val="0"/>
                        </a:spcAft>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pPr>
                      <a:endParaRPr lang="en-I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nSpc>
                          <a:spcPct val="107000"/>
                        </a:lnSpc>
                        <a:spcAft>
                          <a:spcPts val="0"/>
                        </a:spcAft>
                      </a:pPr>
                      <a:endParaRPr lang="en-I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gn="ctr">
                        <a:lnSpc>
                          <a:spcPct val="107000"/>
                        </a:lnSpc>
                        <a:spcAft>
                          <a:spcPts val="0"/>
                        </a:spcAft>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algn="ctr">
                        <a:lnSpc>
                          <a:spcPct val="107000"/>
                        </a:lnSpc>
                        <a:spcAft>
                          <a:spcPts val="0"/>
                        </a:spcAft>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779263703"/>
                  </a:ext>
                </a:extLst>
              </a:tr>
              <a:tr h="688975">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algn="ctr">
                        <a:lnSpc>
                          <a:spcPct val="107000"/>
                        </a:lnSpc>
                        <a:spcAft>
                          <a:spcPts val="0"/>
                        </a:spcAft>
                      </a:pPr>
                      <a:r>
                        <a:rPr lang="en-IE" sz="1800" b="1" dirty="0">
                          <a:solidFill>
                            <a:schemeClr val="bg1"/>
                          </a:solidFill>
                          <a:effectLst/>
                        </a:rPr>
                        <a:t>LICENCE</a:t>
                      </a:r>
                      <a:endParaRPr lang="en-IE" sz="1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6">
                        <a:lumMod val="60000"/>
                        <a:lumOff val="40000"/>
                      </a:schemeClr>
                    </a:solidFill>
                  </a:tcPr>
                </a:tc>
                <a:tc>
                  <a:txBody>
                    <a:bodyPr/>
                    <a:lstStyle/>
                    <a:p>
                      <a:pPr algn="ctr">
                        <a:lnSpc>
                          <a:spcPct val="107000"/>
                        </a:lnSpc>
                        <a:spcAft>
                          <a:spcPts val="0"/>
                        </a:spcAft>
                      </a:pPr>
                      <a:endParaRPr lang="en-IE" sz="1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1221076155"/>
                  </a:ext>
                </a:extLst>
              </a:tr>
              <a:tr h="688975">
                <a:tc>
                  <a:txBody>
                    <a:bodyPr/>
                    <a:lstStyle/>
                    <a:p>
                      <a:pPr algn="ctr">
                        <a:lnSpc>
                          <a:spcPct val="107000"/>
                        </a:lnSpc>
                        <a:spcAft>
                          <a:spcPts val="0"/>
                        </a:spcAft>
                      </a:pPr>
                      <a:r>
                        <a:rPr lang="en-IE" sz="1800" b="1" dirty="0">
                          <a:solidFill>
                            <a:schemeClr val="bg1"/>
                          </a:solidFill>
                          <a:effectLst/>
                        </a:rPr>
                        <a:t>IDENTIFY</a:t>
                      </a: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0000"/>
                    </a:solidFill>
                  </a:tcPr>
                </a:tc>
                <a:tc>
                  <a:txBody>
                    <a:bodyPr/>
                    <a:lstStyle/>
                    <a:p>
                      <a:pPr algn="ctr">
                        <a:lnSpc>
                          <a:spcPct val="107000"/>
                        </a:lnSpc>
                        <a:spcAft>
                          <a:spcPts val="0"/>
                        </a:spcAft>
                      </a:pPr>
                      <a:r>
                        <a:rPr lang="en-IE" sz="1800" b="1" dirty="0">
                          <a:solidFill>
                            <a:schemeClr val="bg1"/>
                          </a:solidFill>
                          <a:effectLst/>
                        </a:rPr>
                        <a:t>PROTECT</a:t>
                      </a: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00C3FB"/>
                    </a:solidFill>
                  </a:tcPr>
                </a:tc>
                <a:tc>
                  <a:txBody>
                    <a:bodyPr/>
                    <a:lstStyle/>
                    <a:p>
                      <a:pPr algn="ctr">
                        <a:lnSpc>
                          <a:spcPct val="107000"/>
                        </a:lnSpc>
                        <a:spcAft>
                          <a:spcPts val="0"/>
                        </a:spcAft>
                      </a:pPr>
                      <a:r>
                        <a:rPr lang="en-IE" sz="1800" b="1" dirty="0">
                          <a:solidFill>
                            <a:schemeClr val="bg1"/>
                          </a:solidFill>
                          <a:effectLst/>
                        </a:rPr>
                        <a:t>TRANSLATE</a:t>
                      </a: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29F02"/>
                    </a:solidFill>
                  </a:tcPr>
                </a:tc>
                <a:tc>
                  <a:txBody>
                    <a:bodyPr/>
                    <a:lstStyle/>
                    <a:p>
                      <a:pPr algn="ctr">
                        <a:lnSpc>
                          <a:spcPct val="107000"/>
                        </a:lnSpc>
                        <a:spcAft>
                          <a:spcPts val="0"/>
                        </a:spcAft>
                      </a:pPr>
                      <a:r>
                        <a:rPr lang="en-IE" sz="1800" b="1" cap="all" baseline="0" dirty="0">
                          <a:solidFill>
                            <a:schemeClr val="bg1"/>
                          </a:solidFill>
                          <a:effectLst/>
                        </a:rPr>
                        <a:t>Commercialise</a:t>
                      </a:r>
                      <a:endParaRPr lang="en-IE" sz="1100" b="1" cap="all"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00B050"/>
                    </a:solidFill>
                  </a:tcPr>
                </a:tc>
                <a:tc>
                  <a:txBody>
                    <a:bodyPr/>
                    <a:lstStyle/>
                    <a:p>
                      <a:pPr algn="ctr">
                        <a:lnSpc>
                          <a:spcPct val="107000"/>
                        </a:lnSpc>
                        <a:spcAft>
                          <a:spcPts val="0"/>
                        </a:spcAft>
                      </a:pPr>
                      <a:endParaRPr lang="en-IE" sz="1100" b="1" cap="all"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864076490"/>
                  </a:ext>
                </a:extLst>
              </a:tr>
              <a:tr h="688975">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algn="ctr">
                        <a:lnSpc>
                          <a:spcPct val="107000"/>
                        </a:lnSpc>
                        <a:spcAft>
                          <a:spcPts val="0"/>
                        </a:spcAft>
                      </a:pPr>
                      <a:endParaRPr lang="en-IE"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noFill/>
                  </a:tcPr>
                </a:tc>
                <a:tc>
                  <a:txBody>
                    <a:bodyPr/>
                    <a:lstStyle/>
                    <a:p>
                      <a:pPr marL="0" marR="0" lvl="0" indent="0" algn="ctr" defTabSz="685800" rtl="0" eaLnBrk="1" fontAlgn="auto" latinLnBrk="0" hangingPunct="1">
                        <a:lnSpc>
                          <a:spcPct val="107000"/>
                        </a:lnSpc>
                        <a:spcBef>
                          <a:spcPts val="0"/>
                        </a:spcBef>
                        <a:spcAft>
                          <a:spcPts val="0"/>
                        </a:spcAft>
                        <a:buClrTx/>
                        <a:buSzTx/>
                        <a:buFontTx/>
                        <a:buNone/>
                        <a:tabLst/>
                        <a:defRPr/>
                      </a:pPr>
                      <a:r>
                        <a:rPr lang="en-IE" sz="1800" b="1" dirty="0">
                          <a:solidFill>
                            <a:schemeClr val="bg1"/>
                          </a:solidFill>
                          <a:effectLst/>
                          <a:latin typeface="+mn-lt"/>
                        </a:rPr>
                        <a:t>SPIN-OUT</a:t>
                      </a:r>
                      <a:endParaRPr lang="en-IE" sz="18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solidFill>
                      <a:schemeClr val="accent6">
                        <a:lumMod val="60000"/>
                        <a:lumOff val="40000"/>
                      </a:schemeClr>
                    </a:solidFill>
                  </a:tcPr>
                </a:tc>
                <a:tc>
                  <a:txBody>
                    <a:bodyPr/>
                    <a:lstStyle/>
                    <a:p>
                      <a:pPr marL="0" marR="0" lvl="0" indent="0" algn="ctr" defTabSz="685800" rtl="0" eaLnBrk="1" fontAlgn="auto" latinLnBrk="0" hangingPunct="1">
                        <a:lnSpc>
                          <a:spcPct val="107000"/>
                        </a:lnSpc>
                        <a:spcBef>
                          <a:spcPts val="0"/>
                        </a:spcBef>
                        <a:spcAft>
                          <a:spcPts val="0"/>
                        </a:spcAft>
                        <a:buClrTx/>
                        <a:buSzTx/>
                        <a:buFontTx/>
                        <a:buNone/>
                        <a:tabLst/>
                        <a:defRPr/>
                      </a:pPr>
                      <a:r>
                        <a:rPr lang="en-GB" sz="1800" b="1" dirty="0">
                          <a:solidFill>
                            <a:schemeClr val="bg1"/>
                          </a:solidFill>
                          <a:effectLst/>
                          <a:latin typeface="+mn-lt"/>
                          <a:ea typeface="Calibri" panose="020F0502020204030204" pitchFamily="34" charset="0"/>
                          <a:cs typeface="Times New Roman" panose="02020603050405020304" pitchFamily="18" charset="0"/>
                        </a:rPr>
                        <a:t>HPSU</a:t>
                      </a:r>
                      <a:endParaRPr lang="en-IE" sz="18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solidFill>
                      <a:srgbClr val="92D050"/>
                    </a:solidFill>
                  </a:tcPr>
                </a:tc>
                <a:extLst>
                  <a:ext uri="{0D108BD9-81ED-4DB2-BD59-A6C34878D82A}">
                    <a16:rowId xmlns:a16="http://schemas.microsoft.com/office/drawing/2014/main" val="2876631935"/>
                  </a:ext>
                </a:extLst>
              </a:tr>
            </a:tbl>
          </a:graphicData>
        </a:graphic>
      </p:graphicFrame>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Commercialisation Process</a:t>
            </a:r>
          </a:p>
        </p:txBody>
      </p:sp>
      <p:pic>
        <p:nvPicPr>
          <p:cNvPr id="3090" name="Picture 1" descr="Identif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5677" y="1794266"/>
            <a:ext cx="1343025" cy="1314450"/>
          </a:xfrm>
          <a:prstGeom prst="rect">
            <a:avLst/>
          </a:prstGeom>
          <a:noFill/>
          <a:extLst>
            <a:ext uri="{909E8E84-426E-40DD-AFC4-6F175D3DCCD1}">
              <a14:hiddenFill xmlns:a14="http://schemas.microsoft.com/office/drawing/2010/main">
                <a:solidFill>
                  <a:srgbClr val="FFFFFF"/>
                </a:solidFill>
              </a14:hiddenFill>
            </a:ext>
          </a:extLst>
        </p:spPr>
      </p:pic>
      <p:pic>
        <p:nvPicPr>
          <p:cNvPr id="3089" name="Picture 6" descr="protectIP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3775" y="1780852"/>
            <a:ext cx="1503329" cy="131445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8" descr="Transla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9969" y="1690673"/>
            <a:ext cx="1536319" cy="1450371"/>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97363" y="2470049"/>
            <a:ext cx="1171699" cy="489734"/>
          </a:xfrm>
          <a:prstGeom prst="rect">
            <a:avLst/>
          </a:prstGeom>
        </p:spPr>
      </p:pic>
      <p:pic>
        <p:nvPicPr>
          <p:cNvPr id="22" name="Picture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6289386"/>
            <a:ext cx="2710688" cy="528547"/>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98747" y="6198075"/>
            <a:ext cx="2187010" cy="650681"/>
          </a:xfrm>
          <a:prstGeom prst="rect">
            <a:avLst/>
          </a:prstGeom>
        </p:spPr>
      </p:pic>
      <p:pic>
        <p:nvPicPr>
          <p:cNvPr id="26" name="Picture 25"/>
          <p:cNvPicPr>
            <a:picLocks noChangeAspect="1"/>
          </p:cNvPicPr>
          <p:nvPr/>
        </p:nvPicPr>
        <p:blipFill>
          <a:blip r:embed="rId11"/>
          <a:stretch>
            <a:fillRect/>
          </a:stretch>
        </p:blipFill>
        <p:spPr>
          <a:xfrm>
            <a:off x="9052369" y="3014053"/>
            <a:ext cx="1735766" cy="1094473"/>
          </a:xfrm>
          <a:prstGeom prst="rect">
            <a:avLst/>
          </a:prstGeom>
        </p:spPr>
      </p:pic>
      <p:pic>
        <p:nvPicPr>
          <p:cNvPr id="28" name="Picture 2">
            <a:extLst>
              <a:ext uri="{FF2B5EF4-FFF2-40B4-BE49-F238E27FC236}">
                <a16:creationId xmlns:a16="http://schemas.microsoft.com/office/drawing/2014/main" id="{6CB87955-B981-46B1-825D-7B73D7188F9D}"/>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58854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Invention Disclosure Form</a:t>
            </a:r>
          </a:p>
        </p:txBody>
      </p:sp>
      <p:sp>
        <p:nvSpPr>
          <p:cNvPr id="30" name="Content Placeholder 2"/>
          <p:cNvSpPr>
            <a:spLocks noGrp="1"/>
          </p:cNvSpPr>
          <p:nvPr>
            <p:ph idx="1"/>
          </p:nvPr>
        </p:nvSpPr>
        <p:spPr>
          <a:xfrm>
            <a:off x="6196729" y="2101372"/>
            <a:ext cx="4655657" cy="4060455"/>
          </a:xfrm>
        </p:spPr>
        <p:txBody>
          <a:bodyPr>
            <a:normAutofit fontScale="85000" lnSpcReduction="20000"/>
          </a:bodyPr>
          <a:lstStyle/>
          <a:p>
            <a:pPr lvl="0"/>
            <a:r>
              <a:rPr lang="en-IE" sz="3400" dirty="0"/>
              <a:t>Key dates</a:t>
            </a:r>
          </a:p>
          <a:p>
            <a:pPr lvl="0"/>
            <a:r>
              <a:rPr lang="en-IE" sz="3400" dirty="0"/>
              <a:t>Inventor details</a:t>
            </a:r>
          </a:p>
          <a:p>
            <a:pPr lvl="0"/>
            <a:r>
              <a:rPr lang="en-IE" sz="3400" dirty="0"/>
              <a:t>% contribution</a:t>
            </a:r>
          </a:p>
          <a:p>
            <a:pPr lvl="0"/>
            <a:r>
              <a:rPr lang="en-IE" sz="3400" dirty="0"/>
              <a:t>Description of invention</a:t>
            </a:r>
          </a:p>
          <a:p>
            <a:pPr lvl="0"/>
            <a:r>
              <a:rPr lang="en-GB" sz="3400" dirty="0"/>
              <a:t>Novelty</a:t>
            </a:r>
          </a:p>
          <a:p>
            <a:pPr lvl="0"/>
            <a:r>
              <a:rPr lang="en-GB" sz="3400" dirty="0"/>
              <a:t>Commercial potential</a:t>
            </a:r>
          </a:p>
          <a:p>
            <a:pPr lvl="0"/>
            <a:r>
              <a:rPr lang="en-GB" sz="3400" dirty="0"/>
              <a:t>Existing or planned disclosures</a:t>
            </a:r>
          </a:p>
          <a:p>
            <a:pPr lvl="0"/>
            <a:r>
              <a:rPr lang="en-GB" sz="3400" dirty="0"/>
              <a:t>Funding received</a:t>
            </a:r>
          </a:p>
          <a:p>
            <a:pPr lvl="0"/>
            <a:r>
              <a:rPr lang="en-GB" sz="3400" dirty="0"/>
              <a:t>Ownership</a:t>
            </a:r>
          </a:p>
          <a:p>
            <a:pPr marL="0" lvl="0" indent="0">
              <a:buNone/>
            </a:pPr>
            <a:endParaRPr lang="en-IE" sz="3400" dirty="0"/>
          </a:p>
        </p:txBody>
      </p:sp>
      <p:pic>
        <p:nvPicPr>
          <p:cNvPr id="19" name="Picture 18"/>
          <p:cNvPicPr>
            <a:picLocks noChangeAspect="1"/>
          </p:cNvPicPr>
          <p:nvPr/>
        </p:nvPicPr>
        <p:blipFill>
          <a:blip r:embed="rId3"/>
          <a:stretch>
            <a:fillRect/>
          </a:stretch>
        </p:blipFill>
        <p:spPr>
          <a:xfrm>
            <a:off x="2433109" y="2332056"/>
            <a:ext cx="2559555" cy="3599086"/>
          </a:xfrm>
          <a:prstGeom prst="rect">
            <a:avLst/>
          </a:prstGeom>
          <a:ln w="3175">
            <a:solidFill>
              <a:schemeClr val="tx1"/>
            </a:solidFill>
          </a:ln>
        </p:spPr>
      </p:pic>
      <p:pic>
        <p:nvPicPr>
          <p:cNvPr id="18" name="Picture 2">
            <a:extLst>
              <a:ext uri="{FF2B5EF4-FFF2-40B4-BE49-F238E27FC236}">
                <a16:creationId xmlns:a16="http://schemas.microsoft.com/office/drawing/2014/main" id="{063A9977-0747-4867-A4FD-06FA2AC8285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 descr="Identify">
            <a:extLst>
              <a:ext uri="{FF2B5EF4-FFF2-40B4-BE49-F238E27FC236}">
                <a16:creationId xmlns:a16="http://schemas.microsoft.com/office/drawing/2014/main" id="{DCE17A34-FBF8-4057-AEA9-1F62DACC98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820" y="947515"/>
            <a:ext cx="1343025" cy="1314450"/>
          </a:xfrm>
          <a:prstGeom prst="rect">
            <a:avLst/>
          </a:prstGeom>
          <a:noFill/>
          <a:extLst>
            <a:ext uri="{909E8E84-426E-40DD-AFC4-6F175D3DCCD1}">
              <a14:hiddenFill xmlns:a14="http://schemas.microsoft.com/office/drawing/2010/main">
                <a:solidFill>
                  <a:srgbClr val="FFFFFF"/>
                </a:solidFill>
              </a14:hiddenFill>
            </a:ext>
          </a:extLst>
        </p:spPr>
      </p:pic>
      <p:sp>
        <p:nvSpPr>
          <p:cNvPr id="22" name="Arrow: Left 21">
            <a:extLst>
              <a:ext uri="{FF2B5EF4-FFF2-40B4-BE49-F238E27FC236}">
                <a16:creationId xmlns:a16="http://schemas.microsoft.com/office/drawing/2014/main" id="{FDE9F7AD-3F6A-4CD6-92A6-1E44FE8EFDA3}"/>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8775A70B-224C-4D35-BAE9-9319FD05B898}"/>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0536637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2"/>
                                        </p:tgtEl>
                                      </p:cBhvr>
                                    </p:animEffect>
                                    <p:animScale>
                                      <p:cBhvr>
                                        <p:cTn id="21" dur="1000" autoRev="1" fill="hold"/>
                                        <p:tgtEl>
                                          <p:spTgt spid="22"/>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3"/>
                                        </p:tgtEl>
                                      </p:cBhvr>
                                    </p:animEffect>
                                    <p:animScale>
                                      <p:cBhvr>
                                        <p:cTn id="24" dur="100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2"/>
          <p:cNvSpPr>
            <a:spLocks noGrp="1"/>
          </p:cNvSpPr>
          <p:nvPr>
            <p:ph idx="1"/>
          </p:nvPr>
        </p:nvSpPr>
        <p:spPr>
          <a:xfrm>
            <a:off x="1645086" y="2549149"/>
            <a:ext cx="9228472" cy="3259763"/>
          </a:xfrm>
        </p:spPr>
        <p:txBody>
          <a:bodyPr>
            <a:normAutofit lnSpcReduction="10000"/>
          </a:bodyPr>
          <a:lstStyle/>
          <a:p>
            <a:pPr lvl="0"/>
            <a:r>
              <a:rPr lang="en-GB" sz="3400" dirty="0"/>
              <a:t>Marketability Assessment</a:t>
            </a:r>
          </a:p>
          <a:p>
            <a:pPr lvl="0"/>
            <a:r>
              <a:rPr lang="en-GB" sz="3400" dirty="0"/>
              <a:t>Patentability Assessment</a:t>
            </a:r>
          </a:p>
          <a:p>
            <a:pPr lvl="0"/>
            <a:r>
              <a:rPr lang="en-GB" sz="3400" dirty="0"/>
              <a:t>Technical Feasibility</a:t>
            </a:r>
          </a:p>
          <a:p>
            <a:r>
              <a:rPr lang="en-GB" sz="3400" dirty="0"/>
              <a:t>Technology Readiness Level</a:t>
            </a:r>
            <a:endParaRPr lang="en-IE" sz="3400" dirty="0"/>
          </a:p>
          <a:p>
            <a:pPr lvl="0"/>
            <a:r>
              <a:rPr lang="en-GB" sz="3400" dirty="0"/>
              <a:t>Researcher team engagement</a:t>
            </a:r>
          </a:p>
          <a:p>
            <a:pPr lvl="0"/>
            <a:r>
              <a:rPr lang="en-GB" sz="3400" dirty="0"/>
              <a:t>IP position and protection strategy</a:t>
            </a:r>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Initial Assessment</a:t>
            </a:r>
          </a:p>
        </p:txBody>
      </p:sp>
      <p:pic>
        <p:nvPicPr>
          <p:cNvPr id="19" name="Picture 1" descr="Identif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820" y="947515"/>
            <a:ext cx="1343025" cy="13144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02478C6-8B64-40B4-8C24-797F1CA6E7A5}"/>
              </a:ext>
            </a:extLst>
          </p:cNvPr>
          <p:cNvPicPr>
            <a:picLocks noChangeAspect="1"/>
          </p:cNvPicPr>
          <p:nvPr/>
        </p:nvPicPr>
        <p:blipFill>
          <a:blip r:embed="rId4"/>
          <a:stretch>
            <a:fillRect/>
          </a:stretch>
        </p:blipFill>
        <p:spPr>
          <a:xfrm rot="687110">
            <a:off x="8249047" y="2610999"/>
            <a:ext cx="3487707" cy="2270300"/>
          </a:xfrm>
          <a:prstGeom prst="rect">
            <a:avLst/>
          </a:prstGeom>
        </p:spPr>
      </p:pic>
      <p:pic>
        <p:nvPicPr>
          <p:cNvPr id="22" name="Picture 2">
            <a:extLst>
              <a:ext uri="{FF2B5EF4-FFF2-40B4-BE49-F238E27FC236}">
                <a16:creationId xmlns:a16="http://schemas.microsoft.com/office/drawing/2014/main" id="{E148BBB7-D52B-4571-9A82-EEB727ABBF1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rrow: Left 2">
            <a:extLst>
              <a:ext uri="{FF2B5EF4-FFF2-40B4-BE49-F238E27FC236}">
                <a16:creationId xmlns:a16="http://schemas.microsoft.com/office/drawing/2014/main" id="{3CAED758-4544-4367-9550-D97323709E61}"/>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DA7F197A-9A77-4F80-86AA-30D5961664BD}"/>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641CA40F-0D75-478D-A70A-22B3E2F7D75C}"/>
              </a:ext>
            </a:extLst>
          </p:cNvPr>
          <p:cNvSpPr/>
          <p:nvPr/>
        </p:nvSpPr>
        <p:spPr>
          <a:xfrm>
            <a:off x="1086286" y="6124841"/>
            <a:ext cx="7948586" cy="461665"/>
          </a:xfrm>
          <a:prstGeom prst="rect">
            <a:avLst/>
          </a:prstGeom>
        </p:spPr>
        <p:txBody>
          <a:bodyPr wrap="none">
            <a:spAutoFit/>
          </a:bodyPr>
          <a:lstStyle/>
          <a:p>
            <a:r>
              <a:rPr lang="en-GB" sz="2400" b="1" i="1" dirty="0">
                <a:latin typeface="Calibri" panose="020F0502020204030204" pitchFamily="34" charset="0"/>
                <a:ea typeface="Calibri" panose="020F0502020204030204" pitchFamily="34" charset="0"/>
                <a:cs typeface="Times New Roman" panose="02020603050405020304" pitchFamily="18" charset="0"/>
              </a:rPr>
              <a:t>The technology is evaluated with the input of the inventor(s).</a:t>
            </a:r>
            <a:endParaRPr lang="en-GB" sz="2400" dirty="0"/>
          </a:p>
        </p:txBody>
      </p:sp>
    </p:spTree>
    <p:extLst>
      <p:ext uri="{BB962C8B-B14F-4D97-AF65-F5344CB8AC3E}">
        <p14:creationId xmlns:p14="http://schemas.microsoft.com/office/powerpoint/2010/main" val="1397550661"/>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3"/>
                                        </p:tgtEl>
                                      </p:cBhvr>
                                    </p:animEffect>
                                    <p:animScale>
                                      <p:cBhvr>
                                        <p:cTn id="21" dur="1000" autoRev="1" fill="hold"/>
                                        <p:tgtEl>
                                          <p:spTgt spid="3"/>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4"/>
                                        </p:tgtEl>
                                      </p:cBhvr>
                                    </p:animEffect>
                                    <p:animScale>
                                      <p:cBhvr>
                                        <p:cTn id="24" dur="10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
            <a:ext cx="12192000" cy="2343249"/>
          </a:xfrm>
          <a:prstGeom prst="rect">
            <a:avLst/>
          </a:prstGeom>
        </p:spPr>
      </p:pic>
      <p:sp>
        <p:nvSpPr>
          <p:cNvPr id="3" name="Text 0"/>
          <p:cNvSpPr/>
          <p:nvPr/>
        </p:nvSpPr>
        <p:spPr>
          <a:xfrm>
            <a:off x="656034" y="2858691"/>
            <a:ext cx="5504855" cy="585688"/>
          </a:xfrm>
          <a:prstGeom prst="rect">
            <a:avLst/>
          </a:prstGeom>
          <a:noFill/>
          <a:ln/>
        </p:spPr>
        <p:txBody>
          <a:bodyPr wrap="none" lIns="0" tIns="0" rIns="0" bIns="0" rtlCol="0" anchor="t"/>
          <a:lstStyle/>
          <a:p>
            <a:pPr>
              <a:lnSpc>
                <a:spcPts val="4583"/>
              </a:lnSpc>
            </a:pPr>
            <a:r>
              <a:rPr lang="en-US" sz="3667" b="1" dirty="0">
                <a:solidFill>
                  <a:srgbClr val="443728"/>
                </a:solidFill>
                <a:latin typeface="Crimson Pro Bold" pitchFamily="34" charset="0"/>
                <a:ea typeface="Crimson Pro Bold" pitchFamily="34" charset="-122"/>
                <a:cs typeface="Crimson Pro Bold" pitchFamily="34" charset="-120"/>
              </a:rPr>
              <a:t>Importance of IP Protection</a:t>
            </a:r>
            <a:endParaRPr lang="en-US" sz="3667" dirty="0"/>
          </a:p>
        </p:txBody>
      </p:sp>
      <p:sp>
        <p:nvSpPr>
          <p:cNvPr id="5" name="Text 2"/>
          <p:cNvSpPr/>
          <p:nvPr/>
        </p:nvSpPr>
        <p:spPr>
          <a:xfrm>
            <a:off x="1171476" y="3936405"/>
            <a:ext cx="2343249" cy="292893"/>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Brand Reputation</a:t>
            </a:r>
            <a:endParaRPr lang="en-US" sz="1833" dirty="0"/>
          </a:p>
        </p:txBody>
      </p:sp>
      <p:sp>
        <p:nvSpPr>
          <p:cNvPr id="6" name="Text 3"/>
          <p:cNvSpPr/>
          <p:nvPr/>
        </p:nvSpPr>
        <p:spPr>
          <a:xfrm>
            <a:off x="1171476" y="4341714"/>
            <a:ext cx="4830862" cy="599678"/>
          </a:xfrm>
          <a:prstGeom prst="rect">
            <a:avLst/>
          </a:prstGeom>
          <a:noFill/>
          <a:ln/>
        </p:spPr>
        <p:txBody>
          <a:bodyPr wrap="square" lIns="0" tIns="0" rIns="0" bIns="0" rtlCol="0" anchor="t"/>
          <a:lstStyle/>
          <a:p>
            <a:pPr>
              <a:lnSpc>
                <a:spcPts val="2333"/>
              </a:lnSpc>
            </a:pPr>
            <a:r>
              <a:rPr lang="en-US" sz="1458" dirty="0">
                <a:solidFill>
                  <a:srgbClr val="443728"/>
                </a:solidFill>
                <a:latin typeface="Open Sans" pitchFamily="34" charset="0"/>
                <a:ea typeface="Open Sans" pitchFamily="34" charset="-122"/>
                <a:cs typeface="Open Sans" pitchFamily="34" charset="-120"/>
              </a:rPr>
              <a:t>Safeguarding against unauthorized use and protecting your company's image.</a:t>
            </a:r>
            <a:endParaRPr lang="en-US" sz="1458" dirty="0"/>
          </a:p>
        </p:txBody>
      </p:sp>
      <p:sp>
        <p:nvSpPr>
          <p:cNvPr id="8" name="Text 5"/>
          <p:cNvSpPr/>
          <p:nvPr/>
        </p:nvSpPr>
        <p:spPr>
          <a:xfrm>
            <a:off x="6705204" y="3936405"/>
            <a:ext cx="2343249" cy="292893"/>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Market Differentiation</a:t>
            </a:r>
            <a:endParaRPr lang="en-US" sz="1833" dirty="0"/>
          </a:p>
        </p:txBody>
      </p:sp>
      <p:sp>
        <p:nvSpPr>
          <p:cNvPr id="9" name="Text 6"/>
          <p:cNvSpPr/>
          <p:nvPr/>
        </p:nvSpPr>
        <p:spPr>
          <a:xfrm>
            <a:off x="6705203" y="4341714"/>
            <a:ext cx="4830862" cy="599678"/>
          </a:xfrm>
          <a:prstGeom prst="rect">
            <a:avLst/>
          </a:prstGeom>
          <a:noFill/>
          <a:ln/>
        </p:spPr>
        <p:txBody>
          <a:bodyPr wrap="square" lIns="0" tIns="0" rIns="0" bIns="0" rtlCol="0" anchor="t"/>
          <a:lstStyle/>
          <a:p>
            <a:pPr>
              <a:lnSpc>
                <a:spcPts val="2333"/>
              </a:lnSpc>
            </a:pPr>
            <a:r>
              <a:rPr lang="en-US" sz="1458" dirty="0">
                <a:solidFill>
                  <a:srgbClr val="443728"/>
                </a:solidFill>
                <a:latin typeface="Open Sans" pitchFamily="34" charset="0"/>
                <a:ea typeface="Open Sans" pitchFamily="34" charset="-122"/>
                <a:cs typeface="Open Sans" pitchFamily="34" charset="-120"/>
              </a:rPr>
              <a:t>Distinguishing your products and services from competitors and establishing a unique identity.</a:t>
            </a:r>
            <a:endParaRPr lang="en-US" sz="1458" dirty="0"/>
          </a:p>
        </p:txBody>
      </p:sp>
      <p:sp>
        <p:nvSpPr>
          <p:cNvPr id="11" name="Text 8"/>
          <p:cNvSpPr/>
          <p:nvPr/>
        </p:nvSpPr>
        <p:spPr>
          <a:xfrm>
            <a:off x="1171476" y="5339656"/>
            <a:ext cx="2343249" cy="292893"/>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Competitive Advantage</a:t>
            </a:r>
            <a:endParaRPr lang="en-US" sz="1833" dirty="0"/>
          </a:p>
        </p:txBody>
      </p:sp>
      <p:sp>
        <p:nvSpPr>
          <p:cNvPr id="12" name="Text 9"/>
          <p:cNvSpPr/>
          <p:nvPr/>
        </p:nvSpPr>
        <p:spPr>
          <a:xfrm>
            <a:off x="1171476" y="5744964"/>
            <a:ext cx="4830862" cy="599678"/>
          </a:xfrm>
          <a:prstGeom prst="rect">
            <a:avLst/>
          </a:prstGeom>
          <a:noFill/>
          <a:ln/>
        </p:spPr>
        <p:txBody>
          <a:bodyPr wrap="square" lIns="0" tIns="0" rIns="0" bIns="0" rtlCol="0" anchor="t"/>
          <a:lstStyle/>
          <a:p>
            <a:pPr>
              <a:lnSpc>
                <a:spcPts val="2333"/>
              </a:lnSpc>
            </a:pPr>
            <a:r>
              <a:rPr lang="en-US" sz="1458" dirty="0">
                <a:solidFill>
                  <a:srgbClr val="443728"/>
                </a:solidFill>
                <a:latin typeface="Open Sans" pitchFamily="34" charset="0"/>
                <a:ea typeface="Open Sans" pitchFamily="34" charset="-122"/>
                <a:cs typeface="Open Sans" pitchFamily="34" charset="-120"/>
              </a:rPr>
              <a:t>Securing exclusive rights to your inventions, designs, and creations to maintain market leadership.</a:t>
            </a:r>
            <a:endParaRPr lang="en-US" sz="1458" dirty="0"/>
          </a:p>
        </p:txBody>
      </p:sp>
      <p:sp>
        <p:nvSpPr>
          <p:cNvPr id="14" name="Text 11"/>
          <p:cNvSpPr/>
          <p:nvPr/>
        </p:nvSpPr>
        <p:spPr>
          <a:xfrm>
            <a:off x="6705204" y="5339656"/>
            <a:ext cx="2343249" cy="292893"/>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Financial Security</a:t>
            </a:r>
            <a:endParaRPr lang="en-US" sz="1833" dirty="0"/>
          </a:p>
        </p:txBody>
      </p:sp>
      <p:sp>
        <p:nvSpPr>
          <p:cNvPr id="15" name="Text 12"/>
          <p:cNvSpPr/>
          <p:nvPr/>
        </p:nvSpPr>
        <p:spPr>
          <a:xfrm>
            <a:off x="6705203" y="5744964"/>
            <a:ext cx="4830862" cy="599678"/>
          </a:xfrm>
          <a:prstGeom prst="rect">
            <a:avLst/>
          </a:prstGeom>
          <a:noFill/>
          <a:ln/>
        </p:spPr>
        <p:txBody>
          <a:bodyPr wrap="square" lIns="0" tIns="0" rIns="0" bIns="0" rtlCol="0" anchor="t"/>
          <a:lstStyle/>
          <a:p>
            <a:pPr>
              <a:lnSpc>
                <a:spcPts val="2333"/>
              </a:lnSpc>
            </a:pPr>
            <a:r>
              <a:rPr lang="en-US" sz="1458" dirty="0">
                <a:solidFill>
                  <a:srgbClr val="443728"/>
                </a:solidFill>
                <a:latin typeface="Open Sans" pitchFamily="34" charset="0"/>
                <a:ea typeface="Open Sans" pitchFamily="34" charset="-122"/>
                <a:cs typeface="Open Sans" pitchFamily="34" charset="-120"/>
              </a:rPr>
              <a:t>Generating revenue through licensing, franchising, and commercialization of protected assets.</a:t>
            </a:r>
            <a:endParaRPr lang="en-US" sz="1458" dirty="0"/>
          </a:p>
        </p:txBody>
      </p:sp>
      <p:pic>
        <p:nvPicPr>
          <p:cNvPr id="16" name="Image 1" descr="preencoded.png">
            <a:extLst>
              <a:ext uri="{FF2B5EF4-FFF2-40B4-BE49-F238E27FC236}">
                <a16:creationId xmlns:a16="http://schemas.microsoft.com/office/drawing/2014/main" id="{A48B95D6-926A-4844-BA66-3722CE84DB84}"/>
              </a:ext>
            </a:extLst>
          </p:cNvPr>
          <p:cNvPicPr>
            <a:picLocks noChangeAspect="1"/>
          </p:cNvPicPr>
          <p:nvPr/>
        </p:nvPicPr>
        <p:blipFill>
          <a:blip r:embed="rId4"/>
          <a:stretch>
            <a:fillRect/>
          </a:stretch>
        </p:blipFill>
        <p:spPr>
          <a:xfrm>
            <a:off x="562273" y="3862487"/>
            <a:ext cx="440730" cy="440730"/>
          </a:xfrm>
          <a:prstGeom prst="rect">
            <a:avLst/>
          </a:prstGeom>
        </p:spPr>
      </p:pic>
      <p:pic>
        <p:nvPicPr>
          <p:cNvPr id="17" name="Image 2" descr="preencoded.png">
            <a:extLst>
              <a:ext uri="{FF2B5EF4-FFF2-40B4-BE49-F238E27FC236}">
                <a16:creationId xmlns:a16="http://schemas.microsoft.com/office/drawing/2014/main" id="{5602E3BE-5277-47B3-AAD8-BF46E546C1AE}"/>
              </a:ext>
            </a:extLst>
          </p:cNvPr>
          <p:cNvPicPr>
            <a:picLocks noChangeAspect="1"/>
          </p:cNvPicPr>
          <p:nvPr/>
        </p:nvPicPr>
        <p:blipFill>
          <a:blip r:embed="rId5"/>
          <a:stretch>
            <a:fillRect/>
          </a:stretch>
        </p:blipFill>
        <p:spPr>
          <a:xfrm>
            <a:off x="6096000" y="3862487"/>
            <a:ext cx="440730" cy="440730"/>
          </a:xfrm>
          <a:prstGeom prst="rect">
            <a:avLst/>
          </a:prstGeom>
        </p:spPr>
      </p:pic>
      <p:pic>
        <p:nvPicPr>
          <p:cNvPr id="18" name="Image 3" descr="preencoded.png">
            <a:extLst>
              <a:ext uri="{FF2B5EF4-FFF2-40B4-BE49-F238E27FC236}">
                <a16:creationId xmlns:a16="http://schemas.microsoft.com/office/drawing/2014/main" id="{A5D65574-5C6D-4583-94CC-370CE90B0A66}"/>
              </a:ext>
            </a:extLst>
          </p:cNvPr>
          <p:cNvPicPr>
            <a:picLocks noChangeAspect="1"/>
          </p:cNvPicPr>
          <p:nvPr/>
        </p:nvPicPr>
        <p:blipFill>
          <a:blip r:embed="rId6"/>
          <a:stretch>
            <a:fillRect/>
          </a:stretch>
        </p:blipFill>
        <p:spPr>
          <a:xfrm>
            <a:off x="562273" y="5254013"/>
            <a:ext cx="440730" cy="440730"/>
          </a:xfrm>
          <a:prstGeom prst="rect">
            <a:avLst/>
          </a:prstGeom>
        </p:spPr>
      </p:pic>
      <p:pic>
        <p:nvPicPr>
          <p:cNvPr id="19" name="Image 4" descr="preencoded.png">
            <a:extLst>
              <a:ext uri="{FF2B5EF4-FFF2-40B4-BE49-F238E27FC236}">
                <a16:creationId xmlns:a16="http://schemas.microsoft.com/office/drawing/2014/main" id="{3F8645F8-138D-49F7-9F2D-D66D87435671}"/>
              </a:ext>
            </a:extLst>
          </p:cNvPr>
          <p:cNvPicPr>
            <a:picLocks noChangeAspect="1"/>
          </p:cNvPicPr>
          <p:nvPr/>
        </p:nvPicPr>
        <p:blipFill>
          <a:blip r:embed="rId7"/>
          <a:stretch>
            <a:fillRect/>
          </a:stretch>
        </p:blipFill>
        <p:spPr>
          <a:xfrm>
            <a:off x="6096000" y="5265738"/>
            <a:ext cx="440730" cy="440730"/>
          </a:xfrm>
          <a:prstGeom prst="rect">
            <a:avLst/>
          </a:prstGeom>
        </p:spPr>
      </p:pic>
      <p:pic>
        <p:nvPicPr>
          <p:cNvPr id="20" name="Picture 2">
            <a:extLst>
              <a:ext uri="{FF2B5EF4-FFF2-40B4-BE49-F238E27FC236}">
                <a16:creationId xmlns:a16="http://schemas.microsoft.com/office/drawing/2014/main" id="{1390E8BE-259A-4708-A517-B5A2A325CB2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883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698103" y="1273473"/>
            <a:ext cx="6507460" cy="586681"/>
          </a:xfrm>
          <a:prstGeom prst="rect">
            <a:avLst/>
          </a:prstGeom>
          <a:noFill/>
          <a:ln/>
        </p:spPr>
        <p:txBody>
          <a:bodyPr wrap="none" lIns="0" tIns="0" rIns="0" bIns="0" rtlCol="0" anchor="t"/>
          <a:lstStyle/>
          <a:p>
            <a:pPr defTabSz="761970">
              <a:lnSpc>
                <a:spcPts val="4583"/>
              </a:lnSpc>
            </a:pPr>
            <a:r>
              <a:rPr lang="en-US" sz="3667" dirty="0">
                <a:solidFill>
                  <a:srgbClr val="38512F"/>
                </a:solidFill>
                <a:latin typeface="Lora" pitchFamily="34" charset="0"/>
                <a:ea typeface="Lora" pitchFamily="34" charset="-122"/>
                <a:cs typeface="Lora" pitchFamily="34" charset="-120"/>
              </a:rPr>
              <a:t>What is Intellectual Property?</a:t>
            </a:r>
            <a:endParaRPr lang="en-US" sz="3667" dirty="0">
              <a:solidFill>
                <a:prstClr val="black"/>
              </a:solidFill>
              <a:latin typeface="Calibri" panose="020F0502020204030204"/>
            </a:endParaRPr>
          </a:p>
        </p:txBody>
      </p:sp>
      <p:sp>
        <p:nvSpPr>
          <p:cNvPr id="3" name="Text 1"/>
          <p:cNvSpPr/>
          <p:nvPr/>
        </p:nvSpPr>
        <p:spPr>
          <a:xfrm>
            <a:off x="698104" y="2358728"/>
            <a:ext cx="2346821" cy="293291"/>
          </a:xfrm>
          <a:prstGeom prst="rect">
            <a:avLst/>
          </a:prstGeom>
          <a:noFill/>
          <a:ln/>
        </p:spPr>
        <p:txBody>
          <a:bodyPr wrap="none" lIns="0" tIns="0" rIns="0" bIns="0" rtlCol="0" anchor="t"/>
          <a:lstStyle/>
          <a:p>
            <a:pPr defTabSz="761970">
              <a:lnSpc>
                <a:spcPts val="2292"/>
              </a:lnSpc>
            </a:pPr>
            <a:r>
              <a:rPr lang="en-US" sz="1833" dirty="0">
                <a:solidFill>
                  <a:srgbClr val="38512F"/>
                </a:solidFill>
                <a:latin typeface="Lora" pitchFamily="34" charset="0"/>
                <a:ea typeface="Lora" pitchFamily="34" charset="-122"/>
                <a:cs typeface="Lora" pitchFamily="34" charset="-120"/>
              </a:rPr>
              <a:t>Definition of IP</a:t>
            </a:r>
            <a:endParaRPr lang="en-US" sz="1833" dirty="0">
              <a:solidFill>
                <a:prstClr val="black"/>
              </a:solidFill>
              <a:latin typeface="Calibri" panose="020F0502020204030204"/>
            </a:endParaRPr>
          </a:p>
        </p:txBody>
      </p:sp>
      <p:sp>
        <p:nvSpPr>
          <p:cNvPr id="4" name="Text 2"/>
          <p:cNvSpPr/>
          <p:nvPr/>
        </p:nvSpPr>
        <p:spPr>
          <a:xfrm>
            <a:off x="698103" y="2851448"/>
            <a:ext cx="3273822" cy="2553494"/>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Intellectual Property (IP) refers to creations of the mind, such as inventions, literary and artistic works, designs, and symbols, names, and images used in commerce. IP rights protect these creations, allowing creators to earn recognition or financial benefit.</a:t>
            </a:r>
            <a:endParaRPr lang="en-US" sz="1542" dirty="0">
              <a:solidFill>
                <a:prstClr val="black"/>
              </a:solidFill>
              <a:latin typeface="Calibri" panose="020F0502020204030204"/>
            </a:endParaRPr>
          </a:p>
        </p:txBody>
      </p:sp>
      <p:sp>
        <p:nvSpPr>
          <p:cNvPr id="5" name="Text 3"/>
          <p:cNvSpPr/>
          <p:nvPr/>
        </p:nvSpPr>
        <p:spPr>
          <a:xfrm>
            <a:off x="4464845" y="2358728"/>
            <a:ext cx="2346821" cy="293291"/>
          </a:xfrm>
          <a:prstGeom prst="rect">
            <a:avLst/>
          </a:prstGeom>
          <a:noFill/>
          <a:ln/>
        </p:spPr>
        <p:txBody>
          <a:bodyPr wrap="none" lIns="0" tIns="0" rIns="0" bIns="0" rtlCol="0" anchor="t"/>
          <a:lstStyle/>
          <a:p>
            <a:pPr defTabSz="761970">
              <a:lnSpc>
                <a:spcPts val="2292"/>
              </a:lnSpc>
            </a:pPr>
            <a:r>
              <a:rPr lang="en-US" sz="1833" dirty="0">
                <a:solidFill>
                  <a:srgbClr val="38512F"/>
                </a:solidFill>
                <a:latin typeface="Lora" pitchFamily="34" charset="0"/>
                <a:ea typeface="Lora" pitchFamily="34" charset="-122"/>
                <a:cs typeface="Lora" pitchFamily="34" charset="-120"/>
              </a:rPr>
              <a:t>Overview of IP Rights</a:t>
            </a:r>
            <a:endParaRPr lang="en-US" sz="1833" dirty="0">
              <a:solidFill>
                <a:prstClr val="black"/>
              </a:solidFill>
              <a:latin typeface="Calibri" panose="020F0502020204030204"/>
            </a:endParaRPr>
          </a:p>
        </p:txBody>
      </p:sp>
      <p:sp>
        <p:nvSpPr>
          <p:cNvPr id="6" name="Text 4"/>
          <p:cNvSpPr/>
          <p:nvPr/>
        </p:nvSpPr>
        <p:spPr>
          <a:xfrm>
            <a:off x="4464844" y="2851447"/>
            <a:ext cx="3273822" cy="2234307"/>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IP rights are legal rights that protect the use of IP assets. Common rights include patents, trademarks, copyrights, and trade secrets. These rights grant exclusive control over the exploitation of IP for a specific period, incentivizing innovation and creativity.</a:t>
            </a:r>
            <a:endParaRPr lang="en-US" sz="1542" dirty="0">
              <a:solidFill>
                <a:prstClr val="black"/>
              </a:solidFill>
              <a:latin typeface="Calibri" panose="020F0502020204030204"/>
            </a:endParaRPr>
          </a:p>
        </p:txBody>
      </p:sp>
      <p:sp>
        <p:nvSpPr>
          <p:cNvPr id="7" name="Text 5"/>
          <p:cNvSpPr/>
          <p:nvPr/>
        </p:nvSpPr>
        <p:spPr>
          <a:xfrm>
            <a:off x="8231585" y="2358728"/>
            <a:ext cx="2346821" cy="293291"/>
          </a:xfrm>
          <a:prstGeom prst="rect">
            <a:avLst/>
          </a:prstGeom>
          <a:noFill/>
          <a:ln/>
        </p:spPr>
        <p:txBody>
          <a:bodyPr wrap="none" lIns="0" tIns="0" rIns="0" bIns="0" rtlCol="0" anchor="t"/>
          <a:lstStyle/>
          <a:p>
            <a:pPr defTabSz="761970">
              <a:lnSpc>
                <a:spcPts val="2292"/>
              </a:lnSpc>
            </a:pPr>
            <a:r>
              <a:rPr lang="en-US" sz="1833" dirty="0">
                <a:solidFill>
                  <a:srgbClr val="38512F"/>
                </a:solidFill>
                <a:latin typeface="Lora" pitchFamily="34" charset="0"/>
                <a:ea typeface="Lora" pitchFamily="34" charset="-122"/>
                <a:cs typeface="Lora" pitchFamily="34" charset="-120"/>
              </a:rPr>
              <a:t>Significance</a:t>
            </a:r>
            <a:endParaRPr lang="en-US" sz="1833" dirty="0">
              <a:solidFill>
                <a:prstClr val="black"/>
              </a:solidFill>
              <a:latin typeface="Calibri" panose="020F0502020204030204"/>
            </a:endParaRPr>
          </a:p>
        </p:txBody>
      </p:sp>
      <p:sp>
        <p:nvSpPr>
          <p:cNvPr id="8" name="Text 6"/>
          <p:cNvSpPr/>
          <p:nvPr/>
        </p:nvSpPr>
        <p:spPr>
          <a:xfrm>
            <a:off x="8231584" y="2851447"/>
            <a:ext cx="3273822" cy="2234307"/>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IP is crucial for economic growth and innovation. It fosters competition, attracts investment, and allows creators to profit from their work. Effective IP protection is vital for companies and researchers to thrive in the modern global market.</a:t>
            </a:r>
            <a:endParaRPr lang="en-US" sz="1542" dirty="0">
              <a:solidFill>
                <a:prstClr val="black"/>
              </a:solidFill>
              <a:latin typeface="Calibri" panose="020F0502020204030204"/>
            </a:endParaRPr>
          </a:p>
        </p:txBody>
      </p:sp>
      <p:pic>
        <p:nvPicPr>
          <p:cNvPr id="9" name="Picture 2">
            <a:extLst>
              <a:ext uri="{FF2B5EF4-FFF2-40B4-BE49-F238E27FC236}">
                <a16:creationId xmlns:a16="http://schemas.microsoft.com/office/drawing/2014/main" id="{B42DB608-7163-432F-BFA2-7BFB39F75B9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61221" y="6257358"/>
            <a:ext cx="1546314" cy="6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724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59249"/>
            <a:ext cx="7334677" cy="46488"/>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7266774" y="495807"/>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p:cNvSpPr/>
          <p:nvPr/>
        </p:nvSpPr>
        <p:spPr>
          <a:xfrm>
            <a:off x="1553616" y="65863"/>
            <a:ext cx="7638288" cy="461665"/>
          </a:xfrm>
          <a:prstGeom prst="rect">
            <a:avLst/>
          </a:prstGeom>
        </p:spPr>
        <p:txBody>
          <a:bodyPr wrap="square">
            <a:spAutoFit/>
          </a:bodyPr>
          <a:lstStyle/>
          <a:p>
            <a:pPr lvl="0">
              <a:defRPr/>
            </a:pPr>
            <a:r>
              <a:rPr lang="en-IE" sz="2400" b="1" dirty="0">
                <a:latin typeface="Arial Black" panose="020B0A04020102020204" pitchFamily="34" charset="0"/>
              </a:rPr>
              <a:t>KT BOOST Programme</a:t>
            </a:r>
          </a:p>
        </p:txBody>
      </p:sp>
      <p:pic>
        <p:nvPicPr>
          <p:cNvPr id="19"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423202E-88DC-4603-BDA8-51FA67CB6B05}"/>
              </a:ext>
            </a:extLst>
          </p:cNvPr>
          <p:cNvSpPr/>
          <p:nvPr/>
        </p:nvSpPr>
        <p:spPr>
          <a:xfrm>
            <a:off x="596222" y="1298023"/>
            <a:ext cx="8168637" cy="5000728"/>
          </a:xfrm>
          <a:prstGeom prst="rect">
            <a:avLst/>
          </a:prstGeom>
        </p:spPr>
        <p:txBody>
          <a:bodyPr wrap="square">
            <a:spAutoFit/>
          </a:bodyPr>
          <a:lstStyle/>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4 year programme for Irish universities and Technological universities (TUs).</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Objective - support an increase in research commercialisation outcomes. </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Develop consistent practices across the knowledge transfer (KT) sector.</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Support and provide resources to Knowledge Transfer &amp; Commercialisation Office (KTCO).</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KTCO will support knowledge and technology transfer activities including IP management and prospective licensing, and spin-out creation.</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KT Boost is expected to accelerate the rate of high potential start-up (HPSU) companies evolving from research spin-out businesses.</a:t>
            </a:r>
          </a:p>
        </p:txBody>
      </p:sp>
      <p:pic>
        <p:nvPicPr>
          <p:cNvPr id="9" name="Picture 8">
            <a:extLst>
              <a:ext uri="{FF2B5EF4-FFF2-40B4-BE49-F238E27FC236}">
                <a16:creationId xmlns:a16="http://schemas.microsoft.com/office/drawing/2014/main" id="{F1E8E63E-5F88-4A77-8E5E-9C726A8A5DED}"/>
              </a:ext>
            </a:extLst>
          </p:cNvPr>
          <p:cNvPicPr>
            <a:picLocks noChangeAspect="1"/>
          </p:cNvPicPr>
          <p:nvPr/>
        </p:nvPicPr>
        <p:blipFill>
          <a:blip r:embed="rId6"/>
          <a:stretch>
            <a:fillRect/>
          </a:stretch>
        </p:blipFill>
        <p:spPr>
          <a:xfrm>
            <a:off x="8563087" y="2455008"/>
            <a:ext cx="3521336" cy="2141621"/>
          </a:xfrm>
          <a:prstGeom prst="rect">
            <a:avLst/>
          </a:prstGeom>
        </p:spPr>
      </p:pic>
    </p:spTree>
    <p:extLst>
      <p:ext uri="{BB962C8B-B14F-4D97-AF65-F5344CB8AC3E}">
        <p14:creationId xmlns:p14="http://schemas.microsoft.com/office/powerpoint/2010/main" val="340587191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3" name="Text 0"/>
          <p:cNvSpPr/>
          <p:nvPr/>
        </p:nvSpPr>
        <p:spPr>
          <a:xfrm>
            <a:off x="618828" y="509985"/>
            <a:ext cx="5749826" cy="520006"/>
          </a:xfrm>
          <a:prstGeom prst="rect">
            <a:avLst/>
          </a:prstGeom>
          <a:noFill/>
          <a:ln/>
        </p:spPr>
        <p:txBody>
          <a:bodyPr wrap="none" lIns="0" tIns="0" rIns="0" bIns="0" rtlCol="0" anchor="t"/>
          <a:lstStyle/>
          <a:p>
            <a:pPr defTabSz="761970">
              <a:lnSpc>
                <a:spcPts val="4083"/>
              </a:lnSpc>
            </a:pPr>
            <a:r>
              <a:rPr lang="en-US" sz="3250" dirty="0">
                <a:solidFill>
                  <a:srgbClr val="38512F"/>
                </a:solidFill>
                <a:latin typeface="Lora" pitchFamily="34" charset="0"/>
                <a:ea typeface="Lora" pitchFamily="34" charset="-122"/>
                <a:cs typeface="Lora" pitchFamily="34" charset="-120"/>
              </a:rPr>
              <a:t>Types of Intellectual Property</a:t>
            </a:r>
            <a:endParaRPr lang="en-US" sz="3250" dirty="0">
              <a:solidFill>
                <a:prstClr val="black"/>
              </a:solidFill>
              <a:latin typeface="Calibri" panose="020F0502020204030204"/>
            </a:endParaRPr>
          </a:p>
        </p:txBody>
      </p:sp>
      <p:sp>
        <p:nvSpPr>
          <p:cNvPr id="4" name="Shape 1"/>
          <p:cNvSpPr/>
          <p:nvPr/>
        </p:nvSpPr>
        <p:spPr>
          <a:xfrm>
            <a:off x="618828" y="1494036"/>
            <a:ext cx="397768" cy="397768"/>
          </a:xfrm>
          <a:prstGeom prst="roundRect">
            <a:avLst>
              <a:gd name="adj" fmla="val 6668"/>
            </a:avLst>
          </a:prstGeom>
          <a:solidFill>
            <a:srgbClr val="F3E7D4"/>
          </a:solidFill>
          <a:ln/>
        </p:spPr>
      </p:sp>
      <p:sp>
        <p:nvSpPr>
          <p:cNvPr id="5" name="Text 2"/>
          <p:cNvSpPr/>
          <p:nvPr/>
        </p:nvSpPr>
        <p:spPr>
          <a:xfrm>
            <a:off x="772220" y="1568054"/>
            <a:ext cx="90884" cy="249634"/>
          </a:xfrm>
          <a:prstGeom prst="rect">
            <a:avLst/>
          </a:prstGeom>
          <a:noFill/>
          <a:ln/>
        </p:spPr>
        <p:txBody>
          <a:bodyPr wrap="none" lIns="0" tIns="0" rIns="0" bIns="0" rtlCol="0" anchor="t"/>
          <a:lstStyle/>
          <a:p>
            <a:pPr algn="ctr" defTabSz="761970">
              <a:lnSpc>
                <a:spcPts val="1958"/>
              </a:lnSpc>
            </a:pPr>
            <a:r>
              <a:rPr lang="en-US" sz="1958" dirty="0">
                <a:solidFill>
                  <a:srgbClr val="3A3630"/>
                </a:solidFill>
                <a:latin typeface="Lora" pitchFamily="34" charset="0"/>
                <a:ea typeface="Lora" pitchFamily="34" charset="-122"/>
                <a:cs typeface="Lora" pitchFamily="34" charset="-120"/>
              </a:rPr>
              <a:t>1</a:t>
            </a:r>
            <a:endParaRPr lang="en-US" sz="1958" dirty="0">
              <a:solidFill>
                <a:prstClr val="black"/>
              </a:solidFill>
              <a:latin typeface="Calibri" panose="020F0502020204030204"/>
            </a:endParaRPr>
          </a:p>
        </p:txBody>
      </p:sp>
      <p:sp>
        <p:nvSpPr>
          <p:cNvPr id="6" name="Text 3"/>
          <p:cNvSpPr/>
          <p:nvPr/>
        </p:nvSpPr>
        <p:spPr>
          <a:xfrm>
            <a:off x="1193403" y="1494036"/>
            <a:ext cx="2080022" cy="259953"/>
          </a:xfrm>
          <a:prstGeom prst="rect">
            <a:avLst/>
          </a:prstGeom>
          <a:noFill/>
          <a:ln/>
        </p:spPr>
        <p:txBody>
          <a:bodyPr wrap="none" lIns="0" tIns="0" rIns="0" bIns="0" rtlCol="0" anchor="t"/>
          <a:lstStyle/>
          <a:p>
            <a:pPr defTabSz="761970">
              <a:lnSpc>
                <a:spcPts val="2042"/>
              </a:lnSpc>
            </a:pPr>
            <a:r>
              <a:rPr lang="en-US" sz="1625" dirty="0">
                <a:solidFill>
                  <a:srgbClr val="3A3630"/>
                </a:solidFill>
                <a:latin typeface="Lora" pitchFamily="34" charset="0"/>
                <a:ea typeface="Lora" pitchFamily="34" charset="-122"/>
                <a:cs typeface="Lora" pitchFamily="34" charset="-120"/>
              </a:rPr>
              <a:t>Patents</a:t>
            </a:r>
            <a:endParaRPr lang="en-US" sz="1625" dirty="0">
              <a:solidFill>
                <a:prstClr val="black"/>
              </a:solidFill>
              <a:latin typeface="Calibri" panose="020F0502020204030204"/>
            </a:endParaRPr>
          </a:p>
        </p:txBody>
      </p:sp>
      <p:sp>
        <p:nvSpPr>
          <p:cNvPr id="7" name="Text 4"/>
          <p:cNvSpPr/>
          <p:nvPr/>
        </p:nvSpPr>
        <p:spPr>
          <a:xfrm>
            <a:off x="1193404" y="1860054"/>
            <a:ext cx="5807769" cy="565745"/>
          </a:xfrm>
          <a:prstGeom prst="rect">
            <a:avLst/>
          </a:prstGeom>
          <a:noFill/>
          <a:ln/>
        </p:spPr>
        <p:txBody>
          <a:bodyPr wrap="square" lIns="0" tIns="0" rIns="0" bIns="0" rtlCol="0" anchor="t"/>
          <a:lstStyle/>
          <a:p>
            <a:pPr defTabSz="761970">
              <a:lnSpc>
                <a:spcPts val="2208"/>
              </a:lnSpc>
            </a:pPr>
            <a:r>
              <a:rPr lang="en-US" sz="1375" dirty="0">
                <a:solidFill>
                  <a:srgbClr val="3A3630"/>
                </a:solidFill>
                <a:latin typeface="Source Sans Pro" pitchFamily="34" charset="0"/>
                <a:ea typeface="Source Sans Pro" pitchFamily="34" charset="-122"/>
                <a:cs typeface="Source Sans Pro" pitchFamily="34" charset="-120"/>
              </a:rPr>
              <a:t>Patents protect inventions, granting the patent holder exclusive rights to use, sell, and manufacture the invention for a set period.</a:t>
            </a:r>
            <a:endParaRPr lang="en-US" sz="1375" dirty="0">
              <a:solidFill>
                <a:prstClr val="black"/>
              </a:solidFill>
              <a:latin typeface="Calibri" panose="020F0502020204030204"/>
            </a:endParaRPr>
          </a:p>
        </p:txBody>
      </p:sp>
      <p:sp>
        <p:nvSpPr>
          <p:cNvPr id="8" name="Shape 5"/>
          <p:cNvSpPr/>
          <p:nvPr/>
        </p:nvSpPr>
        <p:spPr>
          <a:xfrm>
            <a:off x="618828" y="2801442"/>
            <a:ext cx="397768" cy="397768"/>
          </a:xfrm>
          <a:prstGeom prst="roundRect">
            <a:avLst>
              <a:gd name="adj" fmla="val 6668"/>
            </a:avLst>
          </a:prstGeom>
          <a:solidFill>
            <a:srgbClr val="F3E7D4"/>
          </a:solidFill>
          <a:ln/>
        </p:spPr>
      </p:sp>
      <p:sp>
        <p:nvSpPr>
          <p:cNvPr id="9" name="Text 6"/>
          <p:cNvSpPr/>
          <p:nvPr/>
        </p:nvSpPr>
        <p:spPr>
          <a:xfrm>
            <a:off x="750690" y="2875459"/>
            <a:ext cx="134044" cy="249634"/>
          </a:xfrm>
          <a:prstGeom prst="rect">
            <a:avLst/>
          </a:prstGeom>
          <a:noFill/>
          <a:ln/>
        </p:spPr>
        <p:txBody>
          <a:bodyPr wrap="none" lIns="0" tIns="0" rIns="0" bIns="0" rtlCol="0" anchor="t"/>
          <a:lstStyle/>
          <a:p>
            <a:pPr algn="ctr" defTabSz="761970">
              <a:lnSpc>
                <a:spcPts val="1958"/>
              </a:lnSpc>
            </a:pPr>
            <a:r>
              <a:rPr lang="en-US" sz="1958" dirty="0">
                <a:solidFill>
                  <a:srgbClr val="3A3630"/>
                </a:solidFill>
                <a:latin typeface="Lora" pitchFamily="34" charset="0"/>
                <a:ea typeface="Lora" pitchFamily="34" charset="-122"/>
                <a:cs typeface="Lora" pitchFamily="34" charset="-120"/>
              </a:rPr>
              <a:t>2</a:t>
            </a:r>
            <a:endParaRPr lang="en-US" sz="1958" dirty="0">
              <a:solidFill>
                <a:prstClr val="black"/>
              </a:solidFill>
              <a:latin typeface="Calibri" panose="020F0502020204030204"/>
            </a:endParaRPr>
          </a:p>
        </p:txBody>
      </p:sp>
      <p:sp>
        <p:nvSpPr>
          <p:cNvPr id="10" name="Text 7"/>
          <p:cNvSpPr/>
          <p:nvPr/>
        </p:nvSpPr>
        <p:spPr>
          <a:xfrm>
            <a:off x="1193403" y="2801442"/>
            <a:ext cx="2080022" cy="259953"/>
          </a:xfrm>
          <a:prstGeom prst="rect">
            <a:avLst/>
          </a:prstGeom>
          <a:noFill/>
          <a:ln/>
        </p:spPr>
        <p:txBody>
          <a:bodyPr wrap="none" lIns="0" tIns="0" rIns="0" bIns="0" rtlCol="0" anchor="t"/>
          <a:lstStyle/>
          <a:p>
            <a:pPr defTabSz="761970">
              <a:lnSpc>
                <a:spcPts val="2042"/>
              </a:lnSpc>
            </a:pPr>
            <a:r>
              <a:rPr lang="en-US" sz="1625" dirty="0">
                <a:solidFill>
                  <a:srgbClr val="3A3630"/>
                </a:solidFill>
                <a:latin typeface="Lora" pitchFamily="34" charset="0"/>
                <a:ea typeface="Lora" pitchFamily="34" charset="-122"/>
                <a:cs typeface="Lora" pitchFamily="34" charset="-120"/>
              </a:rPr>
              <a:t>Trademarks</a:t>
            </a:r>
            <a:endParaRPr lang="en-US" sz="1625" dirty="0">
              <a:solidFill>
                <a:prstClr val="black"/>
              </a:solidFill>
              <a:latin typeface="Calibri" panose="020F0502020204030204"/>
            </a:endParaRPr>
          </a:p>
        </p:txBody>
      </p:sp>
      <p:sp>
        <p:nvSpPr>
          <p:cNvPr id="11" name="Text 8"/>
          <p:cNvSpPr/>
          <p:nvPr/>
        </p:nvSpPr>
        <p:spPr>
          <a:xfrm>
            <a:off x="1193404" y="3167459"/>
            <a:ext cx="5807769" cy="565745"/>
          </a:xfrm>
          <a:prstGeom prst="rect">
            <a:avLst/>
          </a:prstGeom>
          <a:noFill/>
          <a:ln/>
        </p:spPr>
        <p:txBody>
          <a:bodyPr wrap="square" lIns="0" tIns="0" rIns="0" bIns="0" rtlCol="0" anchor="t"/>
          <a:lstStyle/>
          <a:p>
            <a:pPr defTabSz="761970">
              <a:lnSpc>
                <a:spcPts val="2208"/>
              </a:lnSpc>
            </a:pPr>
            <a:r>
              <a:rPr lang="en-US" sz="1375" dirty="0">
                <a:solidFill>
                  <a:srgbClr val="3A3630"/>
                </a:solidFill>
                <a:latin typeface="Source Sans Pro" pitchFamily="34" charset="0"/>
                <a:ea typeface="Source Sans Pro" pitchFamily="34" charset="-122"/>
                <a:cs typeface="Source Sans Pro" pitchFamily="34" charset="-120"/>
              </a:rPr>
              <a:t>Trademarks protect brand names and logos used to identify and distinguish goods or services of one party from those of others.</a:t>
            </a:r>
            <a:endParaRPr lang="en-US" sz="1375" dirty="0">
              <a:solidFill>
                <a:prstClr val="black"/>
              </a:solidFill>
              <a:latin typeface="Calibri" panose="020F0502020204030204"/>
            </a:endParaRPr>
          </a:p>
        </p:txBody>
      </p:sp>
      <p:sp>
        <p:nvSpPr>
          <p:cNvPr id="12" name="Shape 9"/>
          <p:cNvSpPr/>
          <p:nvPr/>
        </p:nvSpPr>
        <p:spPr>
          <a:xfrm>
            <a:off x="618828" y="4108847"/>
            <a:ext cx="397768" cy="397768"/>
          </a:xfrm>
          <a:prstGeom prst="roundRect">
            <a:avLst>
              <a:gd name="adj" fmla="val 6668"/>
            </a:avLst>
          </a:prstGeom>
          <a:solidFill>
            <a:srgbClr val="F3E7D4"/>
          </a:solidFill>
          <a:ln/>
        </p:spPr>
      </p:sp>
      <p:sp>
        <p:nvSpPr>
          <p:cNvPr id="13" name="Text 10"/>
          <p:cNvSpPr/>
          <p:nvPr/>
        </p:nvSpPr>
        <p:spPr>
          <a:xfrm>
            <a:off x="748209" y="4182865"/>
            <a:ext cx="139006" cy="249634"/>
          </a:xfrm>
          <a:prstGeom prst="rect">
            <a:avLst/>
          </a:prstGeom>
          <a:noFill/>
          <a:ln/>
        </p:spPr>
        <p:txBody>
          <a:bodyPr wrap="none" lIns="0" tIns="0" rIns="0" bIns="0" rtlCol="0" anchor="t"/>
          <a:lstStyle/>
          <a:p>
            <a:pPr algn="ctr" defTabSz="761970">
              <a:lnSpc>
                <a:spcPts val="1958"/>
              </a:lnSpc>
            </a:pPr>
            <a:r>
              <a:rPr lang="en-US" sz="1958" dirty="0">
                <a:solidFill>
                  <a:srgbClr val="3A3630"/>
                </a:solidFill>
                <a:latin typeface="Lora" pitchFamily="34" charset="0"/>
                <a:ea typeface="Lora" pitchFamily="34" charset="-122"/>
                <a:cs typeface="Lora" pitchFamily="34" charset="-120"/>
              </a:rPr>
              <a:t>3</a:t>
            </a:r>
            <a:endParaRPr lang="en-US" sz="1958" dirty="0">
              <a:solidFill>
                <a:prstClr val="black"/>
              </a:solidFill>
              <a:latin typeface="Calibri" panose="020F0502020204030204"/>
            </a:endParaRPr>
          </a:p>
        </p:txBody>
      </p:sp>
      <p:sp>
        <p:nvSpPr>
          <p:cNvPr id="14" name="Text 11"/>
          <p:cNvSpPr/>
          <p:nvPr/>
        </p:nvSpPr>
        <p:spPr>
          <a:xfrm>
            <a:off x="1193403" y="4108847"/>
            <a:ext cx="2080022" cy="259953"/>
          </a:xfrm>
          <a:prstGeom prst="rect">
            <a:avLst/>
          </a:prstGeom>
          <a:noFill/>
          <a:ln/>
        </p:spPr>
        <p:txBody>
          <a:bodyPr wrap="none" lIns="0" tIns="0" rIns="0" bIns="0" rtlCol="0" anchor="t"/>
          <a:lstStyle/>
          <a:p>
            <a:pPr defTabSz="761970">
              <a:lnSpc>
                <a:spcPts val="2042"/>
              </a:lnSpc>
            </a:pPr>
            <a:r>
              <a:rPr lang="en-US" sz="1625" dirty="0">
                <a:solidFill>
                  <a:srgbClr val="3A3630"/>
                </a:solidFill>
                <a:latin typeface="Lora" pitchFamily="34" charset="0"/>
                <a:ea typeface="Lora" pitchFamily="34" charset="-122"/>
                <a:cs typeface="Lora" pitchFamily="34" charset="-120"/>
              </a:rPr>
              <a:t>Copyrights</a:t>
            </a:r>
            <a:endParaRPr lang="en-US" sz="1625" dirty="0">
              <a:solidFill>
                <a:prstClr val="black"/>
              </a:solidFill>
              <a:latin typeface="Calibri" panose="020F0502020204030204"/>
            </a:endParaRPr>
          </a:p>
        </p:txBody>
      </p:sp>
      <p:sp>
        <p:nvSpPr>
          <p:cNvPr id="15" name="Text 12"/>
          <p:cNvSpPr/>
          <p:nvPr/>
        </p:nvSpPr>
        <p:spPr>
          <a:xfrm>
            <a:off x="1193404" y="4474865"/>
            <a:ext cx="5807769" cy="565745"/>
          </a:xfrm>
          <a:prstGeom prst="rect">
            <a:avLst/>
          </a:prstGeom>
          <a:noFill/>
          <a:ln/>
        </p:spPr>
        <p:txBody>
          <a:bodyPr wrap="square" lIns="0" tIns="0" rIns="0" bIns="0" rtlCol="0" anchor="t"/>
          <a:lstStyle/>
          <a:p>
            <a:pPr defTabSz="761970">
              <a:lnSpc>
                <a:spcPts val="2208"/>
              </a:lnSpc>
            </a:pPr>
            <a:r>
              <a:rPr lang="en-US" sz="1375" dirty="0">
                <a:solidFill>
                  <a:srgbClr val="3A3630"/>
                </a:solidFill>
                <a:latin typeface="Source Sans Pro" pitchFamily="34" charset="0"/>
                <a:ea typeface="Source Sans Pro" pitchFamily="34" charset="-122"/>
                <a:cs typeface="Source Sans Pro" pitchFamily="34" charset="-120"/>
              </a:rPr>
              <a:t>Copyrights protect original works of authorship, including literary, dramatic, musical, and certain other intellectual works.</a:t>
            </a:r>
            <a:endParaRPr lang="en-US" sz="1375" dirty="0">
              <a:solidFill>
                <a:prstClr val="black"/>
              </a:solidFill>
              <a:latin typeface="Calibri" panose="020F0502020204030204"/>
            </a:endParaRPr>
          </a:p>
        </p:txBody>
      </p:sp>
      <p:sp>
        <p:nvSpPr>
          <p:cNvPr id="16" name="Shape 13"/>
          <p:cNvSpPr/>
          <p:nvPr/>
        </p:nvSpPr>
        <p:spPr>
          <a:xfrm>
            <a:off x="618828" y="5416253"/>
            <a:ext cx="397768" cy="397768"/>
          </a:xfrm>
          <a:prstGeom prst="roundRect">
            <a:avLst>
              <a:gd name="adj" fmla="val 6668"/>
            </a:avLst>
          </a:prstGeom>
          <a:solidFill>
            <a:srgbClr val="F3E7D4"/>
          </a:solidFill>
          <a:ln/>
        </p:spPr>
      </p:sp>
      <p:sp>
        <p:nvSpPr>
          <p:cNvPr id="17" name="Text 14"/>
          <p:cNvSpPr/>
          <p:nvPr/>
        </p:nvSpPr>
        <p:spPr>
          <a:xfrm>
            <a:off x="749995" y="5490270"/>
            <a:ext cx="135334" cy="249634"/>
          </a:xfrm>
          <a:prstGeom prst="rect">
            <a:avLst/>
          </a:prstGeom>
          <a:noFill/>
          <a:ln/>
        </p:spPr>
        <p:txBody>
          <a:bodyPr wrap="none" lIns="0" tIns="0" rIns="0" bIns="0" rtlCol="0" anchor="t"/>
          <a:lstStyle/>
          <a:p>
            <a:pPr algn="ctr" defTabSz="761970">
              <a:lnSpc>
                <a:spcPts val="1958"/>
              </a:lnSpc>
            </a:pPr>
            <a:r>
              <a:rPr lang="en-US" sz="1958" dirty="0">
                <a:solidFill>
                  <a:srgbClr val="3A3630"/>
                </a:solidFill>
                <a:latin typeface="Lora" pitchFamily="34" charset="0"/>
                <a:ea typeface="Lora" pitchFamily="34" charset="-122"/>
                <a:cs typeface="Lora" pitchFamily="34" charset="-120"/>
              </a:rPr>
              <a:t>4</a:t>
            </a:r>
            <a:endParaRPr lang="en-US" sz="1958" dirty="0">
              <a:solidFill>
                <a:prstClr val="black"/>
              </a:solidFill>
              <a:latin typeface="Calibri" panose="020F0502020204030204"/>
            </a:endParaRPr>
          </a:p>
        </p:txBody>
      </p:sp>
      <p:sp>
        <p:nvSpPr>
          <p:cNvPr id="18" name="Text 15"/>
          <p:cNvSpPr/>
          <p:nvPr/>
        </p:nvSpPr>
        <p:spPr>
          <a:xfrm>
            <a:off x="1193403" y="5416253"/>
            <a:ext cx="2080022" cy="259953"/>
          </a:xfrm>
          <a:prstGeom prst="rect">
            <a:avLst/>
          </a:prstGeom>
          <a:noFill/>
          <a:ln/>
        </p:spPr>
        <p:txBody>
          <a:bodyPr wrap="none" lIns="0" tIns="0" rIns="0" bIns="0" rtlCol="0" anchor="t"/>
          <a:lstStyle/>
          <a:p>
            <a:pPr defTabSz="761970">
              <a:lnSpc>
                <a:spcPts val="2042"/>
              </a:lnSpc>
            </a:pPr>
            <a:r>
              <a:rPr lang="en-US" sz="1625" dirty="0">
                <a:solidFill>
                  <a:srgbClr val="3A3630"/>
                </a:solidFill>
                <a:latin typeface="Lora" pitchFamily="34" charset="0"/>
                <a:ea typeface="Lora" pitchFamily="34" charset="-122"/>
                <a:cs typeface="Lora" pitchFamily="34" charset="-120"/>
              </a:rPr>
              <a:t>Designs</a:t>
            </a:r>
            <a:endParaRPr lang="en-US" sz="1625" dirty="0">
              <a:solidFill>
                <a:prstClr val="black"/>
              </a:solidFill>
              <a:latin typeface="Calibri" panose="020F0502020204030204"/>
            </a:endParaRPr>
          </a:p>
        </p:txBody>
      </p:sp>
      <p:sp>
        <p:nvSpPr>
          <p:cNvPr id="19" name="Text 16"/>
          <p:cNvSpPr/>
          <p:nvPr/>
        </p:nvSpPr>
        <p:spPr>
          <a:xfrm>
            <a:off x="1193404" y="5782270"/>
            <a:ext cx="5807769" cy="565745"/>
          </a:xfrm>
          <a:prstGeom prst="rect">
            <a:avLst/>
          </a:prstGeom>
          <a:noFill/>
          <a:ln/>
        </p:spPr>
        <p:txBody>
          <a:bodyPr wrap="square" lIns="0" tIns="0" rIns="0" bIns="0" rtlCol="0" anchor="t"/>
          <a:lstStyle/>
          <a:p>
            <a:pPr defTabSz="761970">
              <a:lnSpc>
                <a:spcPts val="2208"/>
              </a:lnSpc>
            </a:pPr>
            <a:r>
              <a:rPr lang="en-US" sz="1375" dirty="0">
                <a:solidFill>
                  <a:srgbClr val="3A3630"/>
                </a:solidFill>
                <a:latin typeface="Source Sans Pro" pitchFamily="34" charset="0"/>
                <a:ea typeface="Source Sans Pro" pitchFamily="34" charset="-122"/>
                <a:cs typeface="Source Sans Pro" pitchFamily="34" charset="-120"/>
              </a:rPr>
              <a:t>Designs protect the visual appearance of a product, including its shape, configuration, pattern, or ornamentation.</a:t>
            </a:r>
            <a:endParaRPr lang="en-US" sz="1375" dirty="0">
              <a:solidFill>
                <a:prstClr val="black"/>
              </a:solidFill>
              <a:latin typeface="Calibri" panose="020F0502020204030204"/>
            </a:endParaRPr>
          </a:p>
        </p:txBody>
      </p:sp>
    </p:spTree>
    <p:extLst>
      <p:ext uri="{BB962C8B-B14F-4D97-AF65-F5344CB8AC3E}">
        <p14:creationId xmlns:p14="http://schemas.microsoft.com/office/powerpoint/2010/main" val="3186793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Different Forms of IP</a:t>
            </a:r>
          </a:p>
        </p:txBody>
      </p:sp>
      <p:graphicFrame>
        <p:nvGraphicFramePr>
          <p:cNvPr id="6" name="Table 5"/>
          <p:cNvGraphicFramePr>
            <a:graphicFrameLocks noGrp="1"/>
          </p:cNvGraphicFramePr>
          <p:nvPr>
            <p:extLst>
              <p:ext uri="{D42A27DB-BD31-4B8C-83A1-F6EECF244321}">
                <p14:modId xmlns:p14="http://schemas.microsoft.com/office/powerpoint/2010/main" val="1643237665"/>
              </p:ext>
            </p:extLst>
          </p:nvPr>
        </p:nvGraphicFramePr>
        <p:xfrm>
          <a:off x="442674" y="2450101"/>
          <a:ext cx="9271635" cy="4030856"/>
        </p:xfrm>
        <a:graphic>
          <a:graphicData uri="http://schemas.openxmlformats.org/drawingml/2006/table">
            <a:tbl>
              <a:tblPr>
                <a:tableStyleId>{5C22544A-7EE6-4342-B048-85BDC9FD1C3A}</a:tableStyleId>
              </a:tblPr>
              <a:tblGrid>
                <a:gridCol w="1800860">
                  <a:extLst>
                    <a:ext uri="{9D8B030D-6E8A-4147-A177-3AD203B41FA5}">
                      <a16:colId xmlns:a16="http://schemas.microsoft.com/office/drawing/2014/main" val="1872221588"/>
                    </a:ext>
                  </a:extLst>
                </a:gridCol>
                <a:gridCol w="2070100">
                  <a:extLst>
                    <a:ext uri="{9D8B030D-6E8A-4147-A177-3AD203B41FA5}">
                      <a16:colId xmlns:a16="http://schemas.microsoft.com/office/drawing/2014/main" val="48382798"/>
                    </a:ext>
                  </a:extLst>
                </a:gridCol>
                <a:gridCol w="2250440">
                  <a:extLst>
                    <a:ext uri="{9D8B030D-6E8A-4147-A177-3AD203B41FA5}">
                      <a16:colId xmlns:a16="http://schemas.microsoft.com/office/drawing/2014/main" val="1768668672"/>
                    </a:ext>
                  </a:extLst>
                </a:gridCol>
                <a:gridCol w="3150235">
                  <a:extLst>
                    <a:ext uri="{9D8B030D-6E8A-4147-A177-3AD203B41FA5}">
                      <a16:colId xmlns:a16="http://schemas.microsoft.com/office/drawing/2014/main" val="2693144607"/>
                    </a:ext>
                  </a:extLst>
                </a:gridCol>
              </a:tblGrid>
              <a:tr h="250825">
                <a:tc>
                  <a:txBody>
                    <a:bodyPr/>
                    <a:lstStyle/>
                    <a:p>
                      <a:pPr>
                        <a:lnSpc>
                          <a:spcPct val="107000"/>
                        </a:lnSpc>
                        <a:spcAft>
                          <a:spcPts val="0"/>
                        </a:spcAft>
                      </a:pPr>
                      <a:r>
                        <a:rPr lang="en-IE" sz="1800" b="1" dirty="0">
                          <a:effectLst/>
                        </a:rPr>
                        <a:t>IPR</a:t>
                      </a:r>
                      <a:endParaRPr lang="en-IE" sz="12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nSpc>
                          <a:spcPct val="107000"/>
                        </a:lnSpc>
                        <a:spcAft>
                          <a:spcPts val="0"/>
                        </a:spcAft>
                      </a:pPr>
                      <a:r>
                        <a:rPr lang="en-IE" sz="1800" b="1" dirty="0">
                          <a:effectLst/>
                        </a:rPr>
                        <a:t>For What</a:t>
                      </a:r>
                      <a:endParaRPr lang="en-IE" sz="12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nSpc>
                          <a:spcPct val="107000"/>
                        </a:lnSpc>
                        <a:spcAft>
                          <a:spcPts val="0"/>
                        </a:spcAft>
                      </a:pPr>
                      <a:r>
                        <a:rPr lang="en-IE" sz="1800" b="1" dirty="0">
                          <a:effectLst/>
                        </a:rPr>
                        <a:t>How</a:t>
                      </a:r>
                      <a:endParaRPr lang="en-IE" sz="12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nSpc>
                          <a:spcPct val="107000"/>
                        </a:lnSpc>
                        <a:spcAft>
                          <a:spcPts val="0"/>
                        </a:spcAft>
                      </a:pPr>
                      <a:r>
                        <a:rPr lang="en-IE" sz="1800" b="1" dirty="0">
                          <a:effectLst/>
                        </a:rPr>
                        <a:t>Length</a:t>
                      </a:r>
                      <a:endParaRPr lang="en-IE" sz="12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867267544"/>
                  </a:ext>
                </a:extLst>
              </a:tr>
              <a:tr h="250825">
                <a:tc>
                  <a:txBody>
                    <a:bodyPr/>
                    <a:lstStyle/>
                    <a:p>
                      <a:pPr>
                        <a:lnSpc>
                          <a:spcPct val="107000"/>
                        </a:lnSpc>
                        <a:spcAft>
                          <a:spcPts val="0"/>
                        </a:spcAft>
                      </a:pPr>
                      <a:r>
                        <a:rPr lang="en-IE" sz="1800" dirty="0">
                          <a:effectLst/>
                        </a:rPr>
                        <a:t>Patent</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New Inventions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Application and Examination</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20 years </a:t>
                      </a:r>
                      <a:endParaRPr lang="en-IE" sz="1200" dirty="0">
                        <a:effectLst/>
                      </a:endParaRPr>
                    </a:p>
                    <a:p>
                      <a:pPr>
                        <a:lnSpc>
                          <a:spcPct val="107000"/>
                        </a:lnSpc>
                        <a:spcAft>
                          <a:spcPts val="0"/>
                        </a:spcAft>
                      </a:pPr>
                      <a:r>
                        <a:rPr lang="en-IE" sz="1800" dirty="0">
                          <a:effectLst/>
                        </a:rPr>
                        <a:t>+5 for some medical</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862240661"/>
                  </a:ext>
                </a:extLst>
              </a:tr>
              <a:tr h="388620">
                <a:tc>
                  <a:txBody>
                    <a:bodyPr/>
                    <a:lstStyle/>
                    <a:p>
                      <a:pPr>
                        <a:lnSpc>
                          <a:spcPct val="107000"/>
                        </a:lnSpc>
                        <a:spcAft>
                          <a:spcPts val="0"/>
                        </a:spcAft>
                      </a:pPr>
                      <a:r>
                        <a:rPr lang="en-IE" sz="1800" dirty="0">
                          <a:effectLst/>
                        </a:rPr>
                        <a:t>Copyright</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a:effectLst/>
                        </a:rPr>
                        <a:t>Original Creative or Artistic forms</a:t>
                      </a:r>
                      <a:endParaRPr lang="en-IE"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a:effectLst/>
                        </a:rPr>
                        <a:t>Exists Automatically</a:t>
                      </a:r>
                      <a:endParaRPr lang="en-IE"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Life + 70 years</a:t>
                      </a:r>
                      <a:endParaRPr lang="en-IE" sz="1200" dirty="0">
                        <a:effectLst/>
                      </a:endParaRPr>
                    </a:p>
                    <a:p>
                      <a:pPr>
                        <a:lnSpc>
                          <a:spcPct val="107000"/>
                        </a:lnSpc>
                        <a:spcAft>
                          <a:spcPts val="0"/>
                        </a:spcAft>
                      </a:pPr>
                      <a:r>
                        <a:rPr lang="en-IE" sz="1800" dirty="0">
                          <a:effectLst/>
                        </a:rPr>
                        <a:t>(variations in different jurisdictions)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70126565"/>
                  </a:ext>
                </a:extLst>
              </a:tr>
              <a:tr h="388620">
                <a:tc>
                  <a:txBody>
                    <a:bodyPr/>
                    <a:lstStyle/>
                    <a:p>
                      <a:pPr>
                        <a:lnSpc>
                          <a:spcPct val="107000"/>
                        </a:lnSpc>
                        <a:spcAft>
                          <a:spcPts val="0"/>
                        </a:spcAft>
                      </a:pPr>
                      <a:r>
                        <a:rPr lang="en-IE" sz="1800">
                          <a:effectLst/>
                        </a:rPr>
                        <a:t>Trademark</a:t>
                      </a:r>
                      <a:endParaRPr lang="en-IE"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Distinctive Identification of  Products or Services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Use and/or</a:t>
                      </a:r>
                      <a:r>
                        <a:rPr lang="en-IE" sz="1200" baseline="0" dirty="0">
                          <a:effectLst/>
                        </a:rPr>
                        <a:t> </a:t>
                      </a:r>
                      <a:r>
                        <a:rPr lang="en-IE" sz="1800" dirty="0">
                          <a:effectLst/>
                        </a:rPr>
                        <a:t>Registration</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Indefinitely</a:t>
                      </a:r>
                      <a:endParaRPr lang="en-IE" sz="1200" dirty="0">
                        <a:effectLst/>
                      </a:endParaRPr>
                    </a:p>
                    <a:p>
                      <a:pPr>
                        <a:lnSpc>
                          <a:spcPct val="107000"/>
                        </a:lnSpc>
                        <a:spcAft>
                          <a:spcPts val="0"/>
                        </a:spcAft>
                      </a:pPr>
                      <a:r>
                        <a:rPr lang="en-IE" sz="1800" dirty="0">
                          <a:effectLst/>
                        </a:rPr>
                        <a:t>(Until a period of 5 years without use)</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603495747"/>
                  </a:ext>
                </a:extLst>
              </a:tr>
              <a:tr h="250825">
                <a:tc>
                  <a:txBody>
                    <a:bodyPr/>
                    <a:lstStyle/>
                    <a:p>
                      <a:pPr>
                        <a:lnSpc>
                          <a:spcPct val="107000"/>
                        </a:lnSpc>
                        <a:spcAft>
                          <a:spcPts val="0"/>
                        </a:spcAft>
                      </a:pPr>
                      <a:r>
                        <a:rPr lang="en-IE" sz="1800">
                          <a:effectLst/>
                        </a:rPr>
                        <a:t>Registered Design</a:t>
                      </a:r>
                      <a:endParaRPr lang="en-IE"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a:effectLst/>
                        </a:rPr>
                        <a:t>External Appearance</a:t>
                      </a:r>
                      <a:endParaRPr lang="en-IE"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Registration</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Max 25 years </a:t>
                      </a:r>
                      <a:endParaRPr lang="en-IE" sz="1200" dirty="0">
                        <a:effectLst/>
                      </a:endParaRPr>
                    </a:p>
                    <a:p>
                      <a:pPr>
                        <a:lnSpc>
                          <a:spcPct val="107000"/>
                        </a:lnSpc>
                        <a:spcAft>
                          <a:spcPts val="0"/>
                        </a:spcAft>
                      </a:pPr>
                      <a:r>
                        <a:rPr lang="en-IE" sz="1800" dirty="0">
                          <a:effectLst/>
                        </a:rPr>
                        <a:t>(renewed every 5 years)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15697735"/>
                  </a:ext>
                </a:extLst>
              </a:tr>
              <a:tr h="250825">
                <a:tc>
                  <a:txBody>
                    <a:bodyPr/>
                    <a:lstStyle/>
                    <a:p>
                      <a:pPr>
                        <a:lnSpc>
                          <a:spcPct val="107000"/>
                        </a:lnSpc>
                        <a:spcAft>
                          <a:spcPts val="0"/>
                        </a:spcAft>
                      </a:pPr>
                      <a:r>
                        <a:rPr lang="en-IE" sz="1800" dirty="0">
                          <a:effectLst/>
                        </a:rPr>
                        <a:t>Trade Secret</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Manufacturing methods, source code, others…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Employee Contracts/</a:t>
                      </a:r>
                      <a:endParaRPr lang="en-IE" sz="1200" dirty="0">
                        <a:effectLst/>
                      </a:endParaRPr>
                    </a:p>
                    <a:p>
                      <a:pPr>
                        <a:lnSpc>
                          <a:spcPct val="107000"/>
                        </a:lnSpc>
                        <a:spcAft>
                          <a:spcPts val="0"/>
                        </a:spcAft>
                      </a:pPr>
                      <a:r>
                        <a:rPr lang="en-IE" sz="1800" dirty="0">
                          <a:effectLst/>
                        </a:rPr>
                        <a:t>Confidentiality Agreements</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nSpc>
                          <a:spcPct val="107000"/>
                        </a:lnSpc>
                        <a:spcAft>
                          <a:spcPts val="0"/>
                        </a:spcAft>
                      </a:pPr>
                      <a:r>
                        <a:rPr lang="en-IE" sz="1800" dirty="0">
                          <a:effectLst/>
                        </a:rPr>
                        <a:t>Until it is no longer secret</a:t>
                      </a:r>
                      <a:endParaRPr lang="en-IE"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7285477"/>
                  </a:ext>
                </a:extLst>
              </a:tr>
            </a:tbl>
          </a:graphicData>
        </a:graphic>
      </p:graphicFrame>
      <p:pic>
        <p:nvPicPr>
          <p:cNvPr id="19" name="Picture 6" descr="protectIP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675" y="940697"/>
            <a:ext cx="1351812" cy="118197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30676901-3949-400C-8602-6DD1B43E4B1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Arrow: Left 20">
            <a:extLst>
              <a:ext uri="{FF2B5EF4-FFF2-40B4-BE49-F238E27FC236}">
                <a16:creationId xmlns:a16="http://schemas.microsoft.com/office/drawing/2014/main" id="{783D01A0-0FB0-40DA-8CC6-C39B80404AE3}"/>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7D20F54-BDFB-46EA-A9A3-19D6839799DF}"/>
              </a:ext>
            </a:extLst>
          </p:cNvPr>
          <p:cNvSpPr/>
          <p:nvPr/>
        </p:nvSpPr>
        <p:spPr>
          <a:xfrm>
            <a:off x="145350" y="659349"/>
            <a:ext cx="1884495" cy="165001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2">
            <a:extLst>
              <a:ext uri="{FF2B5EF4-FFF2-40B4-BE49-F238E27FC236}">
                <a16:creationId xmlns:a16="http://schemas.microsoft.com/office/drawing/2014/main" id="{A7BD425A-B977-4597-B860-DBCAE724189E}"/>
              </a:ext>
            </a:extLst>
          </p:cNvPr>
          <p:cNvPicPr>
            <a:picLocks noChangeAspect="1" noChangeArrowheads="1"/>
          </p:cNvPicPr>
          <p:nvPr/>
        </p:nvPicPr>
        <p:blipFill>
          <a:blip r:embed="rId5"/>
          <a:srcRect/>
          <a:stretch>
            <a:fillRect/>
          </a:stretch>
        </p:blipFill>
        <p:spPr bwMode="auto">
          <a:xfrm>
            <a:off x="10348943" y="2122668"/>
            <a:ext cx="1484095" cy="1343982"/>
          </a:xfrm>
          <a:prstGeom prst="rect">
            <a:avLst/>
          </a:prstGeom>
          <a:noFill/>
          <a:ln w="9525">
            <a:noFill/>
            <a:miter lim="800000"/>
            <a:headEnd/>
            <a:tailEnd/>
          </a:ln>
        </p:spPr>
      </p:pic>
      <p:pic>
        <p:nvPicPr>
          <p:cNvPr id="11" name="Picture 26" descr="book">
            <a:extLst>
              <a:ext uri="{FF2B5EF4-FFF2-40B4-BE49-F238E27FC236}">
                <a16:creationId xmlns:a16="http://schemas.microsoft.com/office/drawing/2014/main" id="{B78CCE0A-7521-4CC4-AFEB-A3175F75B073}"/>
              </a:ext>
            </a:extLst>
          </p:cNvPr>
          <p:cNvPicPr>
            <a:picLocks noChangeAspect="1" noChangeArrowheads="1"/>
          </p:cNvPicPr>
          <p:nvPr/>
        </p:nvPicPr>
        <p:blipFill>
          <a:blip r:embed="rId6"/>
          <a:srcRect t="33672" b="14510"/>
          <a:stretch>
            <a:fillRect/>
          </a:stretch>
        </p:blipFill>
        <p:spPr bwMode="auto">
          <a:xfrm>
            <a:off x="9980320" y="3539207"/>
            <a:ext cx="1512888" cy="782637"/>
          </a:xfrm>
          <a:prstGeom prst="rect">
            <a:avLst/>
          </a:prstGeom>
          <a:noFill/>
          <a:ln w="9525">
            <a:noFill/>
            <a:miter lim="800000"/>
            <a:headEnd/>
            <a:tailEnd/>
          </a:ln>
        </p:spPr>
      </p:pic>
      <p:pic>
        <p:nvPicPr>
          <p:cNvPr id="12" name="Picture 9">
            <a:extLst>
              <a:ext uri="{FF2B5EF4-FFF2-40B4-BE49-F238E27FC236}">
                <a16:creationId xmlns:a16="http://schemas.microsoft.com/office/drawing/2014/main" id="{794A916E-00C5-4A51-A43E-CAB88F599B00}"/>
              </a:ext>
            </a:extLst>
          </p:cNvPr>
          <p:cNvPicPr>
            <a:picLocks noChangeAspect="1" noChangeArrowheads="1"/>
          </p:cNvPicPr>
          <p:nvPr/>
        </p:nvPicPr>
        <p:blipFill>
          <a:blip r:embed="rId7"/>
          <a:srcRect/>
          <a:stretch>
            <a:fillRect/>
          </a:stretch>
        </p:blipFill>
        <p:spPr bwMode="auto">
          <a:xfrm>
            <a:off x="10481283" y="4548638"/>
            <a:ext cx="1425575" cy="598487"/>
          </a:xfrm>
          <a:prstGeom prst="rect">
            <a:avLst/>
          </a:prstGeom>
          <a:noFill/>
          <a:ln w="9525">
            <a:noFill/>
            <a:miter lim="800000"/>
            <a:headEnd/>
            <a:tailEnd/>
          </a:ln>
        </p:spPr>
      </p:pic>
      <p:pic>
        <p:nvPicPr>
          <p:cNvPr id="13" name="Picture 25" descr="Coca Cola bottle">
            <a:extLst>
              <a:ext uri="{FF2B5EF4-FFF2-40B4-BE49-F238E27FC236}">
                <a16:creationId xmlns:a16="http://schemas.microsoft.com/office/drawing/2014/main" id="{85875371-2719-4B89-8011-F093CCA3987E}"/>
              </a:ext>
            </a:extLst>
          </p:cNvPr>
          <p:cNvPicPr>
            <a:picLocks noChangeAspect="1" noChangeArrowheads="1"/>
          </p:cNvPicPr>
          <p:nvPr/>
        </p:nvPicPr>
        <p:blipFill>
          <a:blip r:embed="rId8"/>
          <a:srcRect/>
          <a:stretch>
            <a:fillRect/>
          </a:stretch>
        </p:blipFill>
        <p:spPr bwMode="auto">
          <a:xfrm>
            <a:off x="9932696" y="4900979"/>
            <a:ext cx="330200" cy="1116012"/>
          </a:xfrm>
          <a:prstGeom prst="rect">
            <a:avLst/>
          </a:prstGeom>
          <a:noFill/>
          <a:ln w="9525">
            <a:noFill/>
            <a:miter lim="800000"/>
            <a:headEnd/>
            <a:tailEnd/>
          </a:ln>
        </p:spPr>
      </p:pic>
      <p:pic>
        <p:nvPicPr>
          <p:cNvPr id="14" name="Picture 29" descr="skd182667sdc">
            <a:extLst>
              <a:ext uri="{FF2B5EF4-FFF2-40B4-BE49-F238E27FC236}">
                <a16:creationId xmlns:a16="http://schemas.microsoft.com/office/drawing/2014/main" id="{C410F477-F8A3-4F93-9C61-7A2F5F8C36B0}"/>
              </a:ext>
            </a:extLst>
          </p:cNvPr>
          <p:cNvPicPr>
            <a:picLocks noChangeAspect="1" noChangeArrowheads="1"/>
          </p:cNvPicPr>
          <p:nvPr/>
        </p:nvPicPr>
        <p:blipFill>
          <a:blip r:embed="rId9"/>
          <a:srcRect l="26945" t="30795" r="29865" b="50974"/>
          <a:stretch>
            <a:fillRect/>
          </a:stretch>
        </p:blipFill>
        <p:spPr bwMode="auto">
          <a:xfrm>
            <a:off x="10523776" y="6089074"/>
            <a:ext cx="1225550" cy="517525"/>
          </a:xfrm>
          <a:prstGeom prst="rect">
            <a:avLst/>
          </a:prstGeom>
          <a:noFill/>
          <a:ln w="9525">
            <a:noFill/>
            <a:miter lim="800000"/>
            <a:headEnd/>
            <a:tailEnd/>
          </a:ln>
        </p:spPr>
      </p:pic>
    </p:spTree>
    <p:extLst>
      <p:ext uri="{BB962C8B-B14F-4D97-AF65-F5344CB8AC3E}">
        <p14:creationId xmlns:p14="http://schemas.microsoft.com/office/powerpoint/2010/main" val="182483813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1"/>
                                        </p:tgtEl>
                                      </p:cBhvr>
                                    </p:animEffect>
                                    <p:animScale>
                                      <p:cBhvr>
                                        <p:cTn id="21" dur="1000" autoRev="1" fill="hold"/>
                                        <p:tgtEl>
                                          <p:spTgt spid="21"/>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2"/>
                                        </p:tgtEl>
                                      </p:cBhvr>
                                    </p:animEffect>
                                    <p:animScale>
                                      <p:cBhvr>
                                        <p:cTn id="24" dur="100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347" name="Textfeld 8"/>
          <p:cNvSpPr txBox="1">
            <a:spLocks noChangeArrowheads="1"/>
          </p:cNvSpPr>
          <p:nvPr/>
        </p:nvSpPr>
        <p:spPr bwMode="auto">
          <a:xfrm>
            <a:off x="2001374" y="3871712"/>
            <a:ext cx="2284412" cy="2014538"/>
          </a:xfrm>
          <a:prstGeom prst="rect">
            <a:avLst/>
          </a:prstGeom>
          <a:noFill/>
          <a:ln w="9525">
            <a:noFill/>
            <a:miter lim="800000"/>
            <a:headEnd/>
            <a:tailEnd/>
          </a:ln>
        </p:spPr>
        <p:txBody>
          <a:bodyPr>
            <a:spAutoFit/>
          </a:bodyPr>
          <a:lstStyle/>
          <a:p>
            <a:pPr marL="182563" indent="-182563"/>
            <a:r>
              <a:rPr lang="en-US" b="1" dirty="0">
                <a:solidFill>
                  <a:schemeClr val="accent6">
                    <a:lumMod val="75000"/>
                  </a:schemeClr>
                </a:solidFill>
              </a:rPr>
              <a:t>Copyright</a:t>
            </a:r>
          </a:p>
          <a:p>
            <a:pPr marL="182563" indent="-182563">
              <a:buFont typeface="Wingdings" pitchFamily="2" charset="2"/>
              <a:buChar char="§"/>
            </a:pPr>
            <a:r>
              <a:rPr lang="en-US" dirty="0"/>
              <a:t> Software</a:t>
            </a:r>
          </a:p>
          <a:p>
            <a:pPr marL="182563" indent="-182563">
              <a:buFont typeface="Wingdings" pitchFamily="2" charset="2"/>
              <a:buChar char="§"/>
            </a:pPr>
            <a:r>
              <a:rPr lang="en-US" dirty="0"/>
              <a:t> User manuals</a:t>
            </a:r>
          </a:p>
          <a:p>
            <a:pPr marL="182563" indent="-182563">
              <a:buFont typeface="Wingdings" pitchFamily="2" charset="2"/>
              <a:buChar char="§"/>
            </a:pPr>
            <a:r>
              <a:rPr lang="en-US" dirty="0"/>
              <a:t> Ringtones</a:t>
            </a:r>
          </a:p>
          <a:p>
            <a:pPr marL="182563" indent="-182563">
              <a:buFont typeface="Wingdings" pitchFamily="2" charset="2"/>
              <a:buChar char="§"/>
            </a:pPr>
            <a:r>
              <a:rPr lang="en-US" dirty="0"/>
              <a:t> Start-up tone</a:t>
            </a:r>
          </a:p>
          <a:p>
            <a:pPr marL="182563" indent="-182563">
              <a:buFont typeface="Wingdings" pitchFamily="2" charset="2"/>
              <a:buChar char="§"/>
            </a:pPr>
            <a:r>
              <a:rPr lang="en-US" dirty="0"/>
              <a:t> Images</a:t>
            </a:r>
          </a:p>
          <a:p>
            <a:pPr marL="182563" indent="-182563">
              <a:buFontTx/>
              <a:buChar char="•"/>
            </a:pPr>
            <a:endParaRPr lang="en-US" dirty="0"/>
          </a:p>
        </p:txBody>
      </p:sp>
      <p:sp>
        <p:nvSpPr>
          <p:cNvPr id="185348" name="Titel 1"/>
          <p:cNvSpPr>
            <a:spLocks noGrp="1"/>
          </p:cNvSpPr>
          <p:nvPr>
            <p:ph type="title"/>
          </p:nvPr>
        </p:nvSpPr>
        <p:spPr>
          <a:xfrm>
            <a:off x="2135187" y="987255"/>
            <a:ext cx="7921625" cy="936625"/>
          </a:xfrm>
        </p:spPr>
        <p:txBody>
          <a:bodyPr vert="horz" wrap="square" lIns="91440" tIns="45720" rIns="91440" bIns="45720" numCol="1" anchor="ctr" anchorCtr="0" compatLnSpc="1">
            <a:prstTxWarp prst="textNoShape">
              <a:avLst/>
            </a:prstTxWarp>
          </a:bodyPr>
          <a:lstStyle/>
          <a:p>
            <a:pPr eaLnBrk="1" hangingPunct="1"/>
            <a:r>
              <a:rPr lang="en-US" dirty="0">
                <a:latin typeface="Arial" charset="0"/>
              </a:rPr>
              <a:t>One product - many IP rights</a:t>
            </a:r>
          </a:p>
        </p:txBody>
      </p:sp>
      <p:sp>
        <p:nvSpPr>
          <p:cNvPr id="185349" name="Textfeld 13"/>
          <p:cNvSpPr txBox="1">
            <a:spLocks noChangeArrowheads="1"/>
          </p:cNvSpPr>
          <p:nvPr/>
        </p:nvSpPr>
        <p:spPr bwMode="auto">
          <a:xfrm>
            <a:off x="6538449" y="3871712"/>
            <a:ext cx="3652410" cy="1477328"/>
          </a:xfrm>
          <a:prstGeom prst="rect">
            <a:avLst/>
          </a:prstGeom>
          <a:noFill/>
          <a:ln w="9525" algn="ctr">
            <a:noFill/>
            <a:miter lim="800000"/>
            <a:headEnd/>
            <a:tailEnd/>
          </a:ln>
          <a:effectLst/>
        </p:spPr>
        <p:txBody>
          <a:bodyPr wrap="none">
            <a:spAutoFit/>
          </a:bodyPr>
          <a:lstStyle/>
          <a:p>
            <a:pPr marL="182563" indent="-182563"/>
            <a:r>
              <a:rPr lang="en-US" b="1" dirty="0">
                <a:solidFill>
                  <a:schemeClr val="accent6">
                    <a:lumMod val="75000"/>
                  </a:schemeClr>
                </a:solidFill>
              </a:rPr>
              <a:t>Designs</a:t>
            </a:r>
          </a:p>
          <a:p>
            <a:pPr marL="182563" indent="-182563">
              <a:buFont typeface="Wingdings" pitchFamily="2" charset="2"/>
              <a:buChar char="§"/>
            </a:pPr>
            <a:r>
              <a:rPr lang="en-US" dirty="0"/>
              <a:t>Form of overall phone</a:t>
            </a:r>
          </a:p>
          <a:p>
            <a:pPr marL="182563" indent="-182563">
              <a:buFont typeface="Wingdings" pitchFamily="2" charset="2"/>
              <a:buChar char="§"/>
            </a:pPr>
            <a:r>
              <a:rPr lang="en-US" dirty="0"/>
              <a:t>Arrangement and shape of buttons</a:t>
            </a:r>
          </a:p>
          <a:p>
            <a:pPr marL="182563" indent="-182563">
              <a:buFont typeface="Wingdings" pitchFamily="2" charset="2"/>
              <a:buChar char="§"/>
            </a:pPr>
            <a:r>
              <a:rPr lang="en-US" dirty="0"/>
              <a:t>Position and shape of screen</a:t>
            </a:r>
          </a:p>
          <a:p>
            <a:pPr marL="182563" indent="-182563">
              <a:buFontTx/>
              <a:buChar char="•"/>
            </a:pPr>
            <a:endParaRPr lang="en-US" dirty="0"/>
          </a:p>
        </p:txBody>
      </p:sp>
      <p:sp>
        <p:nvSpPr>
          <p:cNvPr id="185351" name="Slide Number Placeholder 5"/>
          <p:cNvSpPr txBox="1">
            <a:spLocks noGrp="1"/>
          </p:cNvSpPr>
          <p:nvPr/>
        </p:nvSpPr>
        <p:spPr bwMode="auto">
          <a:xfrm>
            <a:off x="9264650" y="6524625"/>
            <a:ext cx="755650" cy="217488"/>
          </a:xfrm>
          <a:prstGeom prst="rect">
            <a:avLst/>
          </a:prstGeom>
          <a:noFill/>
          <a:ln w="9525">
            <a:noFill/>
            <a:miter lim="800000"/>
            <a:headEnd/>
            <a:tailEnd/>
          </a:ln>
        </p:spPr>
        <p:txBody>
          <a:bodyPr lIns="0" tIns="0" rIns="0" bIns="0" anchor="ctr"/>
          <a:lstStyle/>
          <a:p>
            <a:pPr algn="r"/>
            <a:endParaRPr lang="de-DE" sz="1200" dirty="0"/>
          </a:p>
        </p:txBody>
      </p:sp>
      <p:sp>
        <p:nvSpPr>
          <p:cNvPr id="185353" name="Textfeld 13"/>
          <p:cNvSpPr txBox="1">
            <a:spLocks noChangeArrowheads="1"/>
          </p:cNvSpPr>
          <p:nvPr/>
        </p:nvSpPr>
        <p:spPr bwMode="auto">
          <a:xfrm>
            <a:off x="6573374" y="5456037"/>
            <a:ext cx="3960812" cy="915988"/>
          </a:xfrm>
          <a:prstGeom prst="rect">
            <a:avLst/>
          </a:prstGeom>
          <a:noFill/>
          <a:ln w="9525" algn="ctr">
            <a:noFill/>
            <a:miter lim="800000"/>
            <a:headEnd/>
            <a:tailEnd/>
          </a:ln>
          <a:effectLst/>
        </p:spPr>
        <p:txBody>
          <a:bodyPr>
            <a:spAutoFit/>
          </a:bodyPr>
          <a:lstStyle/>
          <a:p>
            <a:pPr marL="182563" indent="-182563"/>
            <a:r>
              <a:rPr lang="en-US" b="1" dirty="0">
                <a:solidFill>
                  <a:schemeClr val="accent6">
                    <a:lumMod val="75000"/>
                  </a:schemeClr>
                </a:solidFill>
              </a:rPr>
              <a:t>Trade secrets</a:t>
            </a:r>
          </a:p>
          <a:p>
            <a:pPr marL="182563" indent="-182563">
              <a:buFont typeface="Wingdings" pitchFamily="2" charset="2"/>
              <a:buChar char="§"/>
            </a:pPr>
            <a:r>
              <a:rPr lang="en-GB" dirty="0"/>
              <a:t>Some technical know-how kept </a:t>
            </a:r>
            <a:br>
              <a:rPr lang="en-GB" dirty="0"/>
            </a:br>
            <a:r>
              <a:rPr lang="en-GB" dirty="0"/>
              <a:t>"in-house" and not published </a:t>
            </a:r>
            <a:endParaRPr lang="en-US" dirty="0"/>
          </a:p>
        </p:txBody>
      </p:sp>
      <p:sp>
        <p:nvSpPr>
          <p:cNvPr id="185354" name="Textfeld 8"/>
          <p:cNvSpPr txBox="1">
            <a:spLocks noChangeArrowheads="1"/>
          </p:cNvSpPr>
          <p:nvPr/>
        </p:nvSpPr>
        <p:spPr bwMode="auto">
          <a:xfrm>
            <a:off x="2001375" y="2358825"/>
            <a:ext cx="1747401" cy="1477328"/>
          </a:xfrm>
          <a:prstGeom prst="rect">
            <a:avLst/>
          </a:prstGeom>
          <a:noFill/>
          <a:ln w="9525">
            <a:noFill/>
            <a:miter lim="800000"/>
            <a:headEnd/>
            <a:tailEnd/>
          </a:ln>
        </p:spPr>
        <p:txBody>
          <a:bodyPr wrap="none">
            <a:spAutoFit/>
          </a:bodyPr>
          <a:lstStyle/>
          <a:p>
            <a:pPr marL="182563" indent="-182563"/>
            <a:r>
              <a:rPr lang="en-US" b="1" dirty="0">
                <a:solidFill>
                  <a:schemeClr val="accent6">
                    <a:lumMod val="75000"/>
                  </a:schemeClr>
                </a:solidFill>
              </a:rPr>
              <a:t>Trade marks</a:t>
            </a:r>
          </a:p>
          <a:p>
            <a:pPr marL="182563" indent="-182563">
              <a:buFont typeface="Wingdings" pitchFamily="2" charset="2"/>
              <a:buChar char="§"/>
            </a:pPr>
            <a:r>
              <a:rPr lang="en-US" dirty="0"/>
              <a:t> NOKIA</a:t>
            </a:r>
          </a:p>
          <a:p>
            <a:pPr marL="182563" indent="-182563">
              <a:buFont typeface="Wingdings" pitchFamily="2" charset="2"/>
              <a:buChar char="§"/>
            </a:pPr>
            <a:r>
              <a:rPr lang="en-US" dirty="0"/>
              <a:t> Product "208"</a:t>
            </a:r>
          </a:p>
          <a:p>
            <a:pPr marL="182563" indent="-182563">
              <a:buFont typeface="Wingdings" pitchFamily="2" charset="2"/>
              <a:buChar char="§"/>
            </a:pPr>
            <a:r>
              <a:rPr lang="en-US" dirty="0"/>
              <a:t> Start-up tone</a:t>
            </a:r>
          </a:p>
          <a:p>
            <a:pPr marL="182563" indent="-182563">
              <a:buFont typeface="Arial" charset="0"/>
              <a:buChar char="•"/>
            </a:pPr>
            <a:endParaRPr lang="en-US" dirty="0"/>
          </a:p>
        </p:txBody>
      </p:sp>
      <p:sp>
        <p:nvSpPr>
          <p:cNvPr id="185355" name="Textfeld 8"/>
          <p:cNvSpPr txBox="1">
            <a:spLocks noChangeArrowheads="1"/>
          </p:cNvSpPr>
          <p:nvPr/>
        </p:nvSpPr>
        <p:spPr bwMode="auto">
          <a:xfrm>
            <a:off x="6538449" y="2358825"/>
            <a:ext cx="2906950" cy="1477328"/>
          </a:xfrm>
          <a:prstGeom prst="rect">
            <a:avLst/>
          </a:prstGeom>
          <a:noFill/>
          <a:ln w="9525">
            <a:noFill/>
            <a:miter lim="800000"/>
            <a:headEnd/>
            <a:tailEnd/>
          </a:ln>
        </p:spPr>
        <p:txBody>
          <a:bodyPr wrap="none">
            <a:spAutoFit/>
          </a:bodyPr>
          <a:lstStyle/>
          <a:p>
            <a:pPr marL="182563" indent="-182563"/>
            <a:r>
              <a:rPr lang="en-US" b="1" dirty="0">
                <a:solidFill>
                  <a:schemeClr val="accent6">
                    <a:lumMod val="75000"/>
                  </a:schemeClr>
                </a:solidFill>
              </a:rPr>
              <a:t>Patents and utility models</a:t>
            </a:r>
          </a:p>
          <a:p>
            <a:pPr marL="182563" indent="-182563">
              <a:buFont typeface="Wingdings" pitchFamily="2" charset="2"/>
              <a:buChar char="§"/>
            </a:pPr>
            <a:r>
              <a:rPr lang="en-US" dirty="0"/>
              <a:t>Data-processing methods</a:t>
            </a:r>
          </a:p>
          <a:p>
            <a:pPr marL="182563" indent="-182563">
              <a:buFont typeface="Wingdings" pitchFamily="2" charset="2"/>
              <a:buChar char="§"/>
            </a:pPr>
            <a:r>
              <a:rPr lang="en-US" dirty="0"/>
              <a:t>Operating system</a:t>
            </a:r>
          </a:p>
          <a:p>
            <a:pPr marL="182563" indent="-182563">
              <a:buFont typeface="Wingdings" pitchFamily="2" charset="2"/>
              <a:buChar char="§"/>
            </a:pPr>
            <a:r>
              <a:rPr lang="en-US" dirty="0"/>
              <a:t>Operation of user interface</a:t>
            </a:r>
          </a:p>
          <a:p>
            <a:pPr marL="182563" indent="-182563">
              <a:buFont typeface="Wingdings" pitchFamily="2" charset="2"/>
              <a:buChar char="§"/>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330" y="3091457"/>
            <a:ext cx="2474913" cy="216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a:extLst>
              <a:ext uri="{FF2B5EF4-FFF2-40B4-BE49-F238E27FC236}">
                <a16:creationId xmlns:a16="http://schemas.microsoft.com/office/drawing/2014/main" id="{D9005C73-364D-4DA8-85E6-733041E8DF50}"/>
              </a:ext>
            </a:extLst>
          </p:cNvPr>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9580EFD0-894A-430B-BAAF-64E6E75BAE25}"/>
              </a:ext>
            </a:extLst>
          </p:cNvPr>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A8A575D6-E9C4-4CB2-A4A6-1D6741CB865C}"/>
              </a:ext>
            </a:extLst>
          </p:cNvPr>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Different Forms of IP</a:t>
            </a:r>
          </a:p>
        </p:txBody>
      </p:sp>
      <p:pic>
        <p:nvPicPr>
          <p:cNvPr id="13" name="Picture 2">
            <a:extLst>
              <a:ext uri="{FF2B5EF4-FFF2-40B4-BE49-F238E27FC236}">
                <a16:creationId xmlns:a16="http://schemas.microsoft.com/office/drawing/2014/main" id="{7ABC6CAF-A10F-4B83-9E9D-975D586857F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15127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3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53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53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53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5353"/>
                                        </p:tgtEl>
                                        <p:attrNameLst>
                                          <p:attrName>style.visibility</p:attrName>
                                        </p:attrNameLst>
                                      </p:cBhvr>
                                      <p:to>
                                        <p:strVal val="visible"/>
                                      </p:to>
                                    </p:set>
                                  </p:childTnLst>
                                </p:cTn>
                              </p:par>
                              <p:par>
                                <p:cTn id="23" presetID="17"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750" fill="hold"/>
                                        <p:tgtEl>
                                          <p:spTgt spid="10"/>
                                        </p:tgtEl>
                                        <p:attrNameLst>
                                          <p:attrName>ppt_x</p:attrName>
                                        </p:attrNameLst>
                                      </p:cBhvr>
                                      <p:tavLst>
                                        <p:tav tm="0">
                                          <p:val>
                                            <p:strVal val="#ppt_x-#ppt_w/2"/>
                                          </p:val>
                                        </p:tav>
                                        <p:tav tm="100000">
                                          <p:val>
                                            <p:strVal val="#ppt_x"/>
                                          </p:val>
                                        </p:tav>
                                      </p:tavLst>
                                    </p:anim>
                                    <p:anim calcmode="lin" valueType="num">
                                      <p:cBhvr>
                                        <p:cTn id="26" dur="1750" fill="hold"/>
                                        <p:tgtEl>
                                          <p:spTgt spid="10"/>
                                        </p:tgtEl>
                                        <p:attrNameLst>
                                          <p:attrName>ppt_y</p:attrName>
                                        </p:attrNameLst>
                                      </p:cBhvr>
                                      <p:tavLst>
                                        <p:tav tm="0">
                                          <p:val>
                                            <p:strVal val="#ppt_y"/>
                                          </p:val>
                                        </p:tav>
                                        <p:tav tm="100000">
                                          <p:val>
                                            <p:strVal val="#ppt_y"/>
                                          </p:val>
                                        </p:tav>
                                      </p:tavLst>
                                    </p:anim>
                                    <p:anim calcmode="lin" valueType="num">
                                      <p:cBhvr>
                                        <p:cTn id="27" dur="1750" fill="hold"/>
                                        <p:tgtEl>
                                          <p:spTgt spid="10"/>
                                        </p:tgtEl>
                                        <p:attrNameLst>
                                          <p:attrName>ppt_w</p:attrName>
                                        </p:attrNameLst>
                                      </p:cBhvr>
                                      <p:tavLst>
                                        <p:tav tm="0">
                                          <p:val>
                                            <p:fltVal val="0"/>
                                          </p:val>
                                        </p:tav>
                                        <p:tav tm="100000">
                                          <p:val>
                                            <p:strVal val="#ppt_w"/>
                                          </p:val>
                                        </p:tav>
                                      </p:tavLst>
                                    </p:anim>
                                    <p:anim calcmode="lin" valueType="num">
                                      <p:cBhvr>
                                        <p:cTn id="28" dur="1750" fill="hold"/>
                                        <p:tgtEl>
                                          <p:spTgt spid="10"/>
                                        </p:tgtEl>
                                        <p:attrNameLst>
                                          <p:attrName>ppt_h</p:attrName>
                                        </p:attrNameLst>
                                      </p:cBhvr>
                                      <p:tavLst>
                                        <p:tav tm="0">
                                          <p:val>
                                            <p:strVal val="#ppt_h"/>
                                          </p:val>
                                        </p:tav>
                                        <p:tav tm="100000">
                                          <p:val>
                                            <p:strVal val="#ppt_h"/>
                                          </p:val>
                                        </p:tav>
                                      </p:tavLst>
                                    </p:anim>
                                  </p:childTnLst>
                                </p:cTn>
                              </p:par>
                            </p:childTnLst>
                          </p:cTn>
                        </p:par>
                        <p:par>
                          <p:cTn id="29" fill="hold">
                            <p:stCondLst>
                              <p:cond delay="1750"/>
                            </p:stCondLst>
                            <p:childTnLst>
                              <p:par>
                                <p:cTn id="30" presetID="17"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ppt_x</p:attrName>
                                        </p:attrNameLst>
                                      </p:cBhvr>
                                      <p:tavLst>
                                        <p:tav tm="0">
                                          <p:val>
                                            <p:strVal val="#ppt_x-#ppt_w/2"/>
                                          </p:val>
                                        </p:tav>
                                        <p:tav tm="100000">
                                          <p:val>
                                            <p:strVal val="#ppt_x"/>
                                          </p:val>
                                        </p:tav>
                                      </p:tavLst>
                                    </p:anim>
                                    <p:anim calcmode="lin" valueType="num">
                                      <p:cBhvr>
                                        <p:cTn id="33" dur="500" fill="hold"/>
                                        <p:tgtEl>
                                          <p:spTgt spid="11"/>
                                        </p:tgtEl>
                                        <p:attrNameLst>
                                          <p:attrName>ppt_y</p:attrName>
                                        </p:attrNameLst>
                                      </p:cBhvr>
                                      <p:tavLst>
                                        <p:tav tm="0">
                                          <p:val>
                                            <p:strVal val="#ppt_y"/>
                                          </p:val>
                                        </p:tav>
                                        <p:tav tm="100000">
                                          <p:val>
                                            <p:strVal val="#ppt_y"/>
                                          </p:val>
                                        </p:tav>
                                      </p:tavLst>
                                    </p:anim>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p:bldP spid="185349" grpId="0"/>
      <p:bldP spid="185353" grpId="0"/>
      <p:bldP spid="185354" grpId="0"/>
      <p:bldP spid="185355" grpId="0"/>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3" name="Text 0"/>
          <p:cNvSpPr/>
          <p:nvPr/>
        </p:nvSpPr>
        <p:spPr>
          <a:xfrm>
            <a:off x="5156994" y="493812"/>
            <a:ext cx="3932833" cy="491629"/>
          </a:xfrm>
          <a:prstGeom prst="rect">
            <a:avLst/>
          </a:prstGeom>
          <a:noFill/>
          <a:ln/>
        </p:spPr>
        <p:txBody>
          <a:bodyPr wrap="none" lIns="0" tIns="0" rIns="0" bIns="0" rtlCol="0" anchor="t"/>
          <a:lstStyle/>
          <a:p>
            <a:pPr defTabSz="761970">
              <a:lnSpc>
                <a:spcPts val="3833"/>
              </a:lnSpc>
            </a:pPr>
            <a:r>
              <a:rPr lang="en-US" sz="3083" dirty="0">
                <a:solidFill>
                  <a:srgbClr val="38512F"/>
                </a:solidFill>
                <a:latin typeface="Lora" pitchFamily="34" charset="0"/>
                <a:ea typeface="Lora" pitchFamily="34" charset="-122"/>
                <a:cs typeface="Lora" pitchFamily="34" charset="-120"/>
              </a:rPr>
              <a:t>Patents</a:t>
            </a:r>
            <a:endParaRPr lang="en-US" sz="3083" dirty="0">
              <a:solidFill>
                <a:prstClr val="black"/>
              </a:solidFill>
              <a:latin typeface="Calibri" panose="020F0502020204030204"/>
            </a:endParaRPr>
          </a:p>
        </p:txBody>
      </p:sp>
      <p:pic>
        <p:nvPicPr>
          <p:cNvPr id="4" name="Image 1" descr="preencoded.png"/>
          <p:cNvPicPr>
            <a:picLocks noChangeAspect="1"/>
          </p:cNvPicPr>
          <p:nvPr/>
        </p:nvPicPr>
        <p:blipFill>
          <a:blip r:embed="rId4"/>
          <a:stretch>
            <a:fillRect/>
          </a:stretch>
        </p:blipFill>
        <p:spPr>
          <a:xfrm>
            <a:off x="5156995" y="1236067"/>
            <a:ext cx="835719" cy="1215132"/>
          </a:xfrm>
          <a:prstGeom prst="rect">
            <a:avLst/>
          </a:prstGeom>
        </p:spPr>
      </p:pic>
      <p:sp>
        <p:nvSpPr>
          <p:cNvPr id="5" name="Text 1"/>
          <p:cNvSpPr/>
          <p:nvPr/>
        </p:nvSpPr>
        <p:spPr>
          <a:xfrm>
            <a:off x="6243340" y="1244402"/>
            <a:ext cx="2117130" cy="245765"/>
          </a:xfrm>
          <a:prstGeom prst="rect">
            <a:avLst/>
          </a:prstGeom>
          <a:noFill/>
          <a:ln/>
        </p:spPr>
        <p:txBody>
          <a:bodyPr wrap="none" lIns="0" tIns="0" rIns="0" bIns="0" rtlCol="0" anchor="t"/>
          <a:lstStyle/>
          <a:p>
            <a:pPr defTabSz="761970">
              <a:lnSpc>
                <a:spcPts val="1917"/>
              </a:lnSpc>
            </a:pPr>
            <a:r>
              <a:rPr lang="en-US" sz="1542" dirty="0">
                <a:solidFill>
                  <a:srgbClr val="3A3630"/>
                </a:solidFill>
                <a:latin typeface="Lora" pitchFamily="34" charset="0"/>
                <a:ea typeface="Lora" pitchFamily="34" charset="-122"/>
                <a:cs typeface="Lora" pitchFamily="34" charset="-120"/>
              </a:rPr>
              <a:t>Definition and Purpose</a:t>
            </a:r>
            <a:endParaRPr lang="en-US" sz="1542" dirty="0">
              <a:solidFill>
                <a:prstClr val="black"/>
              </a:solidFill>
              <a:latin typeface="Calibri" panose="020F0502020204030204"/>
            </a:endParaRPr>
          </a:p>
        </p:txBody>
      </p:sp>
      <p:sp>
        <p:nvSpPr>
          <p:cNvPr id="6" name="Text 2"/>
          <p:cNvSpPr/>
          <p:nvPr/>
        </p:nvSpPr>
        <p:spPr>
          <a:xfrm>
            <a:off x="6236484" y="1590378"/>
            <a:ext cx="5663178" cy="534988"/>
          </a:xfrm>
          <a:prstGeom prst="rect">
            <a:avLst/>
          </a:prstGeom>
          <a:noFill/>
          <a:ln/>
        </p:spPr>
        <p:txBody>
          <a:bodyPr wrap="square" lIns="0" tIns="0" rIns="0" bIns="0" rtlCol="0" anchor="t"/>
          <a:lstStyle/>
          <a:p>
            <a:pPr defTabSz="761970">
              <a:lnSpc>
                <a:spcPts val="2083"/>
              </a:lnSpc>
            </a:pPr>
            <a:r>
              <a:rPr lang="en-US" sz="1600" dirty="0">
                <a:solidFill>
                  <a:srgbClr val="3A3630"/>
                </a:solidFill>
                <a:latin typeface="Source Sans Pro" pitchFamily="34" charset="0"/>
                <a:ea typeface="Source Sans Pro" pitchFamily="34" charset="-122"/>
                <a:cs typeface="Source Sans Pro" pitchFamily="34" charset="-120"/>
              </a:rPr>
              <a:t>A patent is an exclusive right granted for an invention, which allows the patent holder to exclude others from making, using, or selling the invention.</a:t>
            </a:r>
            <a:endParaRPr lang="en-US" sz="1600" dirty="0">
              <a:solidFill>
                <a:prstClr val="black"/>
              </a:solidFill>
              <a:latin typeface="Calibri" panose="020F0502020204030204"/>
            </a:endParaRPr>
          </a:p>
        </p:txBody>
      </p:sp>
      <p:pic>
        <p:nvPicPr>
          <p:cNvPr id="7" name="Image 2" descr="preencoded.png"/>
          <p:cNvPicPr>
            <a:picLocks noChangeAspect="1"/>
          </p:cNvPicPr>
          <p:nvPr/>
        </p:nvPicPr>
        <p:blipFill>
          <a:blip r:embed="rId5"/>
          <a:stretch>
            <a:fillRect/>
          </a:stretch>
        </p:blipFill>
        <p:spPr>
          <a:xfrm>
            <a:off x="5156995" y="2451200"/>
            <a:ext cx="835719" cy="1482626"/>
          </a:xfrm>
          <a:prstGeom prst="rect">
            <a:avLst/>
          </a:prstGeom>
        </p:spPr>
      </p:pic>
      <p:sp>
        <p:nvSpPr>
          <p:cNvPr id="8" name="Text 3"/>
          <p:cNvSpPr/>
          <p:nvPr/>
        </p:nvSpPr>
        <p:spPr>
          <a:xfrm>
            <a:off x="6243340" y="2618283"/>
            <a:ext cx="2231331" cy="245765"/>
          </a:xfrm>
          <a:prstGeom prst="rect">
            <a:avLst/>
          </a:prstGeom>
          <a:noFill/>
          <a:ln/>
        </p:spPr>
        <p:txBody>
          <a:bodyPr wrap="none" lIns="0" tIns="0" rIns="0" bIns="0" rtlCol="0" anchor="t"/>
          <a:lstStyle/>
          <a:p>
            <a:pPr defTabSz="761970">
              <a:lnSpc>
                <a:spcPts val="1917"/>
              </a:lnSpc>
            </a:pPr>
            <a:r>
              <a:rPr lang="en-US" sz="1542" dirty="0">
                <a:solidFill>
                  <a:srgbClr val="3A3630"/>
                </a:solidFill>
                <a:latin typeface="Lora" pitchFamily="34" charset="0"/>
                <a:ea typeface="Lora" pitchFamily="34" charset="-122"/>
                <a:cs typeface="Lora" pitchFamily="34" charset="-120"/>
              </a:rPr>
              <a:t>Criteria for Patentability</a:t>
            </a:r>
            <a:endParaRPr lang="en-US" sz="1542" dirty="0">
              <a:solidFill>
                <a:prstClr val="black"/>
              </a:solidFill>
              <a:latin typeface="Calibri" panose="020F0502020204030204"/>
            </a:endParaRPr>
          </a:p>
        </p:txBody>
      </p:sp>
      <p:sp>
        <p:nvSpPr>
          <p:cNvPr id="9" name="Text 4"/>
          <p:cNvSpPr/>
          <p:nvPr/>
        </p:nvSpPr>
        <p:spPr>
          <a:xfrm>
            <a:off x="6243340" y="2964259"/>
            <a:ext cx="5363667" cy="802482"/>
          </a:xfrm>
          <a:prstGeom prst="rect">
            <a:avLst/>
          </a:prstGeom>
          <a:noFill/>
          <a:ln/>
        </p:spPr>
        <p:txBody>
          <a:bodyPr wrap="square" lIns="0" tIns="0" rIns="0" bIns="0" rtlCol="0" anchor="t"/>
          <a:lstStyle/>
          <a:p>
            <a:pPr defTabSz="761970">
              <a:lnSpc>
                <a:spcPts val="2083"/>
              </a:lnSpc>
            </a:pPr>
            <a:r>
              <a:rPr lang="en-US" sz="1600" dirty="0">
                <a:solidFill>
                  <a:srgbClr val="3A3630"/>
                </a:solidFill>
                <a:latin typeface="Source Sans Pro" pitchFamily="34" charset="0"/>
                <a:ea typeface="Source Sans Pro" pitchFamily="34" charset="-122"/>
                <a:cs typeface="Source Sans Pro" pitchFamily="34" charset="-120"/>
              </a:rPr>
              <a:t>To be patentable, an invention must be novel, non-obvious, and have industrial applicability. It must also be adequately disclosed in the patent application.</a:t>
            </a:r>
            <a:endParaRPr lang="en-US" sz="1600" dirty="0">
              <a:solidFill>
                <a:prstClr val="black"/>
              </a:solidFill>
              <a:latin typeface="Calibri" panose="020F0502020204030204"/>
            </a:endParaRPr>
          </a:p>
        </p:txBody>
      </p:sp>
      <p:pic>
        <p:nvPicPr>
          <p:cNvPr id="10" name="Image 3" descr="preencoded.png"/>
          <p:cNvPicPr>
            <a:picLocks noChangeAspect="1"/>
          </p:cNvPicPr>
          <p:nvPr/>
        </p:nvPicPr>
        <p:blipFill>
          <a:blip r:embed="rId6"/>
          <a:stretch>
            <a:fillRect/>
          </a:stretch>
        </p:blipFill>
        <p:spPr>
          <a:xfrm>
            <a:off x="5156995" y="3933825"/>
            <a:ext cx="835719" cy="1215132"/>
          </a:xfrm>
          <a:prstGeom prst="rect">
            <a:avLst/>
          </a:prstGeom>
        </p:spPr>
      </p:pic>
      <p:sp>
        <p:nvSpPr>
          <p:cNvPr id="11" name="Text 5"/>
          <p:cNvSpPr/>
          <p:nvPr/>
        </p:nvSpPr>
        <p:spPr>
          <a:xfrm>
            <a:off x="6236484" y="3976594"/>
            <a:ext cx="1966417" cy="245765"/>
          </a:xfrm>
          <a:prstGeom prst="rect">
            <a:avLst/>
          </a:prstGeom>
          <a:noFill/>
          <a:ln/>
        </p:spPr>
        <p:txBody>
          <a:bodyPr wrap="none" lIns="0" tIns="0" rIns="0" bIns="0" rtlCol="0" anchor="t"/>
          <a:lstStyle/>
          <a:p>
            <a:pPr defTabSz="761970">
              <a:lnSpc>
                <a:spcPts val="1917"/>
              </a:lnSpc>
            </a:pPr>
            <a:r>
              <a:rPr lang="en-US" sz="1542" dirty="0">
                <a:solidFill>
                  <a:srgbClr val="3A3630"/>
                </a:solidFill>
                <a:latin typeface="Lora" pitchFamily="34" charset="0"/>
                <a:ea typeface="Lora" pitchFamily="34" charset="-122"/>
                <a:cs typeface="Lora" pitchFamily="34" charset="-120"/>
              </a:rPr>
              <a:t>Application Process</a:t>
            </a:r>
            <a:endParaRPr lang="en-US" sz="1542" dirty="0">
              <a:solidFill>
                <a:prstClr val="black"/>
              </a:solidFill>
              <a:latin typeface="Calibri" panose="020F0502020204030204"/>
            </a:endParaRPr>
          </a:p>
        </p:txBody>
      </p:sp>
      <p:sp>
        <p:nvSpPr>
          <p:cNvPr id="12" name="Text 6"/>
          <p:cNvSpPr/>
          <p:nvPr/>
        </p:nvSpPr>
        <p:spPr>
          <a:xfrm>
            <a:off x="6236484" y="4374627"/>
            <a:ext cx="5363667" cy="534988"/>
          </a:xfrm>
          <a:prstGeom prst="rect">
            <a:avLst/>
          </a:prstGeom>
          <a:noFill/>
          <a:ln/>
        </p:spPr>
        <p:txBody>
          <a:bodyPr wrap="square" lIns="0" tIns="0" rIns="0" bIns="0" rtlCol="0" anchor="t"/>
          <a:lstStyle/>
          <a:p>
            <a:pPr defTabSz="761970">
              <a:lnSpc>
                <a:spcPts val="2083"/>
              </a:lnSpc>
            </a:pPr>
            <a:r>
              <a:rPr lang="en-US" sz="1600" dirty="0">
                <a:solidFill>
                  <a:srgbClr val="3A3630"/>
                </a:solidFill>
                <a:latin typeface="Source Sans Pro" pitchFamily="34" charset="0"/>
                <a:ea typeface="Source Sans Pro" pitchFamily="34" charset="-122"/>
                <a:cs typeface="Source Sans Pro" pitchFamily="34" charset="-120"/>
              </a:rPr>
              <a:t>The patent application process involves filing an application with a patent office, examination of the application, and grant or rejection of the patent.</a:t>
            </a:r>
            <a:endParaRPr lang="en-US" sz="1600" dirty="0">
              <a:solidFill>
                <a:prstClr val="black"/>
              </a:solidFill>
              <a:latin typeface="Calibri" panose="020F0502020204030204"/>
            </a:endParaRPr>
          </a:p>
        </p:txBody>
      </p:sp>
      <p:pic>
        <p:nvPicPr>
          <p:cNvPr id="13" name="Image 4" descr="preencoded.png"/>
          <p:cNvPicPr>
            <a:picLocks noChangeAspect="1"/>
          </p:cNvPicPr>
          <p:nvPr/>
        </p:nvPicPr>
        <p:blipFill>
          <a:blip r:embed="rId7"/>
          <a:stretch>
            <a:fillRect/>
          </a:stretch>
        </p:blipFill>
        <p:spPr>
          <a:xfrm>
            <a:off x="5156995" y="5148957"/>
            <a:ext cx="835719" cy="1215132"/>
          </a:xfrm>
          <a:prstGeom prst="rect">
            <a:avLst/>
          </a:prstGeom>
        </p:spPr>
      </p:pic>
      <p:sp>
        <p:nvSpPr>
          <p:cNvPr id="14" name="Text 7"/>
          <p:cNvSpPr/>
          <p:nvPr/>
        </p:nvSpPr>
        <p:spPr>
          <a:xfrm>
            <a:off x="6236484" y="5334905"/>
            <a:ext cx="2442170" cy="245765"/>
          </a:xfrm>
          <a:prstGeom prst="rect">
            <a:avLst/>
          </a:prstGeom>
          <a:noFill/>
          <a:ln/>
        </p:spPr>
        <p:txBody>
          <a:bodyPr wrap="none" lIns="0" tIns="0" rIns="0" bIns="0" rtlCol="0" anchor="t"/>
          <a:lstStyle/>
          <a:p>
            <a:pPr defTabSz="761970">
              <a:lnSpc>
                <a:spcPts val="1917"/>
              </a:lnSpc>
            </a:pPr>
            <a:r>
              <a:rPr lang="en-US" sz="1600" dirty="0">
                <a:solidFill>
                  <a:srgbClr val="3A3630"/>
                </a:solidFill>
                <a:latin typeface="Lora" pitchFamily="34" charset="0"/>
                <a:ea typeface="Lora" pitchFamily="34" charset="-122"/>
                <a:cs typeface="Lora" pitchFamily="34" charset="-120"/>
              </a:rPr>
              <a:t>Duration and Maintenance</a:t>
            </a:r>
            <a:endParaRPr lang="en-US" sz="1600" dirty="0">
              <a:solidFill>
                <a:prstClr val="black"/>
              </a:solidFill>
              <a:latin typeface="Calibri" panose="020F0502020204030204"/>
            </a:endParaRPr>
          </a:p>
        </p:txBody>
      </p:sp>
      <p:sp>
        <p:nvSpPr>
          <p:cNvPr id="15" name="Text 8"/>
          <p:cNvSpPr/>
          <p:nvPr/>
        </p:nvSpPr>
        <p:spPr>
          <a:xfrm>
            <a:off x="6096000" y="5653987"/>
            <a:ext cx="5363667" cy="534988"/>
          </a:xfrm>
          <a:prstGeom prst="rect">
            <a:avLst/>
          </a:prstGeom>
          <a:noFill/>
          <a:ln/>
        </p:spPr>
        <p:txBody>
          <a:bodyPr wrap="square" lIns="0" tIns="0" rIns="0" bIns="0" rtlCol="0" anchor="t"/>
          <a:lstStyle/>
          <a:p>
            <a:pPr defTabSz="761970">
              <a:lnSpc>
                <a:spcPts val="2083"/>
              </a:lnSpc>
            </a:pPr>
            <a:r>
              <a:rPr lang="en-US" sz="1600" dirty="0">
                <a:solidFill>
                  <a:srgbClr val="3A3630"/>
                </a:solidFill>
                <a:latin typeface="Source Sans Pro" pitchFamily="34" charset="0"/>
                <a:ea typeface="Source Sans Pro" pitchFamily="34" charset="-122"/>
                <a:cs typeface="Source Sans Pro" pitchFamily="34" charset="-120"/>
              </a:rPr>
              <a:t>A patent typically lasts for 20 years from the filing date, subject to payment of maintenance fees to keep the patent in force.</a:t>
            </a:r>
            <a:endParaRPr lang="en-US" sz="1600" dirty="0">
              <a:solidFill>
                <a:prstClr val="black"/>
              </a:solidFill>
              <a:latin typeface="Calibri" panose="020F0502020204030204"/>
            </a:endParaRPr>
          </a:p>
        </p:txBody>
      </p:sp>
      <p:pic>
        <p:nvPicPr>
          <p:cNvPr id="16" name="Picture 2">
            <a:extLst>
              <a:ext uri="{FF2B5EF4-FFF2-40B4-BE49-F238E27FC236}">
                <a16:creationId xmlns:a16="http://schemas.microsoft.com/office/drawing/2014/main" id="{F375574F-79E5-423B-AD5D-C6AF4402846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869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85652" y="2476189"/>
            <a:ext cx="10002656" cy="3009520"/>
          </a:xfrm>
          <a:prstGeom prst="rect">
            <a:avLst/>
          </a:prstGeom>
        </p:spPr>
      </p:pic>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Requirements for a Patent</a:t>
            </a:r>
          </a:p>
        </p:txBody>
      </p:sp>
      <p:pic>
        <p:nvPicPr>
          <p:cNvPr id="21" name="Picture 2">
            <a:extLst>
              <a:ext uri="{FF2B5EF4-FFF2-40B4-BE49-F238E27FC236}">
                <a16:creationId xmlns:a16="http://schemas.microsoft.com/office/drawing/2014/main" id="{CAE49B48-F06F-4661-85CC-E1AE859A590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protectIP2">
            <a:extLst>
              <a:ext uri="{FF2B5EF4-FFF2-40B4-BE49-F238E27FC236}">
                <a16:creationId xmlns:a16="http://schemas.microsoft.com/office/drawing/2014/main" id="{C3C3D975-9B53-4B19-82ED-EDC63DD32E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674" y="919959"/>
            <a:ext cx="1503329" cy="1314450"/>
          </a:xfrm>
          <a:prstGeom prst="rect">
            <a:avLst/>
          </a:prstGeom>
          <a:noFill/>
          <a:extLst>
            <a:ext uri="{909E8E84-426E-40DD-AFC4-6F175D3DCCD1}">
              <a14:hiddenFill xmlns:a14="http://schemas.microsoft.com/office/drawing/2010/main">
                <a:solidFill>
                  <a:srgbClr val="FFFFFF"/>
                </a:solidFill>
              </a14:hiddenFill>
            </a:ext>
          </a:extLst>
        </p:spPr>
      </p:pic>
      <p:sp>
        <p:nvSpPr>
          <p:cNvPr id="23" name="Arrow: Left 22">
            <a:extLst>
              <a:ext uri="{FF2B5EF4-FFF2-40B4-BE49-F238E27FC236}">
                <a16:creationId xmlns:a16="http://schemas.microsoft.com/office/drawing/2014/main" id="{9D524FCD-3D49-401A-80E3-A4CD41BB048C}"/>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9450F811-2BBB-4FED-AE1F-5C6C5549FA7E}"/>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65088451"/>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3"/>
                                        </p:tgtEl>
                                      </p:cBhvr>
                                    </p:animEffect>
                                    <p:animScale>
                                      <p:cBhvr>
                                        <p:cTn id="21" dur="1000" autoRev="1" fill="hold"/>
                                        <p:tgtEl>
                                          <p:spTgt spid="23"/>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4"/>
                                        </p:tgtEl>
                                      </p:cBhvr>
                                    </p:animEffect>
                                    <p:animScale>
                                      <p:cBhvr>
                                        <p:cTn id="24" dur="100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3"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512987" y="65863"/>
            <a:ext cx="8678917" cy="461665"/>
          </a:xfrm>
          <a:prstGeom prst="rect">
            <a:avLst/>
          </a:prstGeom>
        </p:spPr>
        <p:txBody>
          <a:bodyPr wrap="square">
            <a:spAutoFit/>
          </a:bodyPr>
          <a:lstStyle/>
          <a:p>
            <a:pPr lvl="0">
              <a:defRPr/>
            </a:pPr>
            <a:r>
              <a:rPr lang="en-US"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Should you file for patent protection?</a:t>
            </a:r>
            <a:endPar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endParaRPr>
          </a:p>
        </p:txBody>
      </p:sp>
      <p:pic>
        <p:nvPicPr>
          <p:cNvPr id="21" name="Picture 2">
            <a:extLst>
              <a:ext uri="{FF2B5EF4-FFF2-40B4-BE49-F238E27FC236}">
                <a16:creationId xmlns:a16="http://schemas.microsoft.com/office/drawing/2014/main" id="{CAE49B48-F06F-4661-85CC-E1AE859A59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a:extLst>
              <a:ext uri="{FF2B5EF4-FFF2-40B4-BE49-F238E27FC236}">
                <a16:creationId xmlns:a16="http://schemas.microsoft.com/office/drawing/2014/main" id="{583A16EB-DD01-4965-A128-A6CA11D1CF9E}"/>
              </a:ext>
            </a:extLst>
          </p:cNvPr>
          <p:cNvSpPr>
            <a:spLocks noGrp="1"/>
          </p:cNvSpPr>
          <p:nvPr>
            <p:ph idx="1"/>
          </p:nvPr>
        </p:nvSpPr>
        <p:spPr>
          <a:xfrm>
            <a:off x="1039929" y="945271"/>
            <a:ext cx="4873978" cy="4351338"/>
          </a:xfrm>
        </p:spPr>
        <p:txBody>
          <a:bodyPr/>
          <a:lstStyle/>
          <a:p>
            <a:r>
              <a:rPr lang="en-US" dirty="0"/>
              <a:t>Is it strategic?</a:t>
            </a:r>
          </a:p>
          <a:p>
            <a:r>
              <a:rPr lang="en-US" dirty="0"/>
              <a:t>Is it defendable?</a:t>
            </a:r>
          </a:p>
          <a:p>
            <a:r>
              <a:rPr lang="en-US" dirty="0"/>
              <a:t>What markets really matter?</a:t>
            </a:r>
          </a:p>
        </p:txBody>
      </p:sp>
      <p:sp>
        <p:nvSpPr>
          <p:cNvPr id="13" name="Content Placeholder 2">
            <a:extLst>
              <a:ext uri="{FF2B5EF4-FFF2-40B4-BE49-F238E27FC236}">
                <a16:creationId xmlns:a16="http://schemas.microsoft.com/office/drawing/2014/main" id="{FA1E2319-5A35-48BD-A4DB-E7EF912C0E5B}"/>
              </a:ext>
            </a:extLst>
          </p:cNvPr>
          <p:cNvSpPr txBox="1">
            <a:spLocks/>
          </p:cNvSpPr>
          <p:nvPr/>
        </p:nvSpPr>
        <p:spPr>
          <a:xfrm>
            <a:off x="6096000" y="1402068"/>
            <a:ext cx="4873978" cy="34087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Filing patents is not cheap</a:t>
            </a:r>
          </a:p>
          <a:p>
            <a:r>
              <a:rPr lang="en-US" dirty="0"/>
              <a:t>Issuing (&amp; defending) patents is “expensive”</a:t>
            </a:r>
          </a:p>
          <a:p>
            <a:pPr lvl="1"/>
            <a:r>
              <a:rPr lang="en-US" dirty="0"/>
              <a:t>$22,000 in US (on average)</a:t>
            </a:r>
          </a:p>
          <a:p>
            <a:pPr lvl="1"/>
            <a:r>
              <a:rPr lang="en-US" dirty="0"/>
              <a:t>€30,000 in EU</a:t>
            </a:r>
          </a:p>
          <a:p>
            <a:pPr lvl="1"/>
            <a:r>
              <a:rPr lang="en-US" dirty="0"/>
              <a:t>$26,000 in Japan</a:t>
            </a:r>
          </a:p>
          <a:p>
            <a:pPr lvl="1"/>
            <a:r>
              <a:rPr lang="en-US" dirty="0"/>
              <a:t>$21,000 in Canada</a:t>
            </a:r>
          </a:p>
        </p:txBody>
      </p:sp>
      <p:sp>
        <p:nvSpPr>
          <p:cNvPr id="2" name="Rectangle 1">
            <a:extLst>
              <a:ext uri="{FF2B5EF4-FFF2-40B4-BE49-F238E27FC236}">
                <a16:creationId xmlns:a16="http://schemas.microsoft.com/office/drawing/2014/main" id="{E7CF3681-7B7C-4D49-835F-60923AB1A8F6}"/>
              </a:ext>
            </a:extLst>
          </p:cNvPr>
          <p:cNvSpPr/>
          <p:nvPr/>
        </p:nvSpPr>
        <p:spPr>
          <a:xfrm>
            <a:off x="-1142295" y="5934136"/>
            <a:ext cx="11910646" cy="461665"/>
          </a:xfrm>
          <a:prstGeom prst="rect">
            <a:avLst/>
          </a:prstGeom>
        </p:spPr>
        <p:txBody>
          <a:bodyPr wrap="square">
            <a:spAutoFit/>
          </a:bodyPr>
          <a:lstStyle/>
          <a:p>
            <a:pPr algn="ctr"/>
            <a:r>
              <a:rPr lang="en-US" altLang="en-US" sz="2400" b="1" dirty="0"/>
              <a:t>Note: All that is Patentable is NOT necessarily </a:t>
            </a:r>
            <a:r>
              <a:rPr lang="en-US" altLang="en-US" sz="2400" b="1" dirty="0" err="1"/>
              <a:t>Commercialisable</a:t>
            </a:r>
            <a:r>
              <a:rPr lang="en-US" altLang="en-US" sz="2400" b="1" dirty="0"/>
              <a:t> !</a:t>
            </a:r>
          </a:p>
        </p:txBody>
      </p:sp>
      <p:pic>
        <p:nvPicPr>
          <p:cNvPr id="15" name="Picture 2" descr="cold">
            <a:extLst>
              <a:ext uri="{FF2B5EF4-FFF2-40B4-BE49-F238E27FC236}">
                <a16:creationId xmlns:a16="http://schemas.microsoft.com/office/drawing/2014/main" id="{2E3A0F53-A1B8-4C0D-BB14-F614CD502C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43291" y="3120940"/>
            <a:ext cx="2850119" cy="377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A8DE804B-4D30-46C9-840C-98E6C870D3AE}"/>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t="7094"/>
          <a:stretch/>
        </p:blipFill>
        <p:spPr>
          <a:xfrm>
            <a:off x="438942" y="2324187"/>
            <a:ext cx="5474965" cy="2972422"/>
          </a:xfrm>
          <a:prstGeom prst="rect">
            <a:avLst/>
          </a:prstGeom>
        </p:spPr>
      </p:pic>
    </p:spTree>
    <p:extLst>
      <p:ext uri="{BB962C8B-B14F-4D97-AF65-F5344CB8AC3E}">
        <p14:creationId xmlns:p14="http://schemas.microsoft.com/office/powerpoint/2010/main" val="324422983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dissolve">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dissolve">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dissolve">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0" grpId="0" build="p"/>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687512" y="97138"/>
            <a:ext cx="8678917" cy="461665"/>
          </a:xfrm>
          <a:prstGeom prst="rect">
            <a:avLst/>
          </a:prstGeom>
        </p:spPr>
        <p:txBody>
          <a:bodyPr wrap="square">
            <a:spAutoFit/>
          </a:bodyPr>
          <a:lstStyle/>
          <a:p>
            <a:pPr lvl="0">
              <a:defRPr/>
            </a:pPr>
            <a:r>
              <a:rPr lang="en-US"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Patent Process</a:t>
            </a:r>
            <a:endPar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endParaRPr>
          </a:p>
        </p:txBody>
      </p:sp>
      <p:pic>
        <p:nvPicPr>
          <p:cNvPr id="21" name="Picture 2">
            <a:extLst>
              <a:ext uri="{FF2B5EF4-FFF2-40B4-BE49-F238E27FC236}">
                <a16:creationId xmlns:a16="http://schemas.microsoft.com/office/drawing/2014/main" id="{CAE49B48-F06F-4661-85CC-E1AE859A590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B1165723-FD4B-4341-BB36-D36CB568BF9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1274703" y="700585"/>
            <a:ext cx="7924800" cy="6031264"/>
          </a:xfrm>
          <a:prstGeom prst="rect">
            <a:avLst/>
          </a:prstGeom>
        </p:spPr>
      </p:pic>
    </p:spTree>
    <p:extLst>
      <p:ext uri="{BB962C8B-B14F-4D97-AF65-F5344CB8AC3E}">
        <p14:creationId xmlns:p14="http://schemas.microsoft.com/office/powerpoint/2010/main" val="304380250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588070" y="462161"/>
            <a:ext cx="4200426" cy="525066"/>
          </a:xfrm>
          <a:prstGeom prst="rect">
            <a:avLst/>
          </a:prstGeom>
          <a:noFill/>
          <a:ln/>
        </p:spPr>
        <p:txBody>
          <a:bodyPr wrap="none" lIns="0" tIns="0" rIns="0" bIns="0" rtlCol="0" anchor="t"/>
          <a:lstStyle/>
          <a:p>
            <a:pPr>
              <a:lnSpc>
                <a:spcPts val="4125"/>
              </a:lnSpc>
            </a:pPr>
            <a:r>
              <a:rPr lang="en-US" sz="3292" b="1" dirty="0">
                <a:solidFill>
                  <a:srgbClr val="443728"/>
                </a:solidFill>
                <a:latin typeface="Crimson Pro Bold" pitchFamily="34" charset="0"/>
                <a:ea typeface="Crimson Pro Bold" pitchFamily="34" charset="-122"/>
                <a:cs typeface="Crimson Pro Bold" pitchFamily="34" charset="-120"/>
              </a:rPr>
              <a:t>Patent Filing in Europe</a:t>
            </a:r>
            <a:endParaRPr lang="en-US" sz="3292" dirty="0"/>
          </a:p>
        </p:txBody>
      </p:sp>
      <p:pic>
        <p:nvPicPr>
          <p:cNvPr id="3" name="Image 0" descr="preencoded.png"/>
          <p:cNvPicPr>
            <a:picLocks noChangeAspect="1"/>
          </p:cNvPicPr>
          <p:nvPr/>
        </p:nvPicPr>
        <p:blipFill>
          <a:blip r:embed="rId3"/>
          <a:stretch>
            <a:fillRect/>
          </a:stretch>
        </p:blipFill>
        <p:spPr>
          <a:xfrm>
            <a:off x="2660352" y="1323182"/>
            <a:ext cx="1363167" cy="1236663"/>
          </a:xfrm>
          <a:prstGeom prst="rect">
            <a:avLst/>
          </a:prstGeom>
        </p:spPr>
      </p:pic>
      <p:sp>
        <p:nvSpPr>
          <p:cNvPr id="4" name="Text 1"/>
          <p:cNvSpPr/>
          <p:nvPr/>
        </p:nvSpPr>
        <p:spPr>
          <a:xfrm>
            <a:off x="3302595" y="1933675"/>
            <a:ext cx="78582" cy="336054"/>
          </a:xfrm>
          <a:prstGeom prst="rect">
            <a:avLst/>
          </a:prstGeom>
          <a:noFill/>
          <a:ln/>
        </p:spPr>
        <p:txBody>
          <a:bodyPr wrap="none" lIns="0" tIns="0" rIns="0" bIns="0" rtlCol="0" anchor="t"/>
          <a:lstStyle/>
          <a:p>
            <a:pPr algn="ctr">
              <a:lnSpc>
                <a:spcPts val="2625"/>
              </a:lnSpc>
            </a:pPr>
            <a:r>
              <a:rPr lang="en-US" sz="1625" b="1" dirty="0">
                <a:solidFill>
                  <a:srgbClr val="443728"/>
                </a:solidFill>
                <a:latin typeface="Crimson Pro Bold" pitchFamily="34" charset="0"/>
                <a:ea typeface="Crimson Pro Bold" pitchFamily="34" charset="-122"/>
                <a:cs typeface="Crimson Pro Bold" pitchFamily="34" charset="-120"/>
              </a:rPr>
              <a:t>1</a:t>
            </a:r>
            <a:endParaRPr lang="en-US" sz="1625" dirty="0"/>
          </a:p>
        </p:txBody>
      </p:sp>
      <p:sp>
        <p:nvSpPr>
          <p:cNvPr id="5" name="Text 2"/>
          <p:cNvSpPr/>
          <p:nvPr/>
        </p:nvSpPr>
        <p:spPr>
          <a:xfrm>
            <a:off x="4175968" y="1160302"/>
            <a:ext cx="2140545" cy="262533"/>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Application Preparation</a:t>
            </a:r>
            <a:endParaRPr lang="en-US" sz="1625" dirty="0"/>
          </a:p>
        </p:txBody>
      </p:sp>
      <p:sp>
        <p:nvSpPr>
          <p:cNvPr id="6" name="Text 3"/>
          <p:cNvSpPr/>
          <p:nvPr/>
        </p:nvSpPr>
        <p:spPr>
          <a:xfrm>
            <a:off x="4175968" y="1395384"/>
            <a:ext cx="7786536" cy="537369"/>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Prepare and submit your patent application with the EPO, including detailed descriptions and drawings.</a:t>
            </a:r>
            <a:r>
              <a:rPr lang="en-GB" sz="1400" b="1" dirty="0"/>
              <a:t> </a:t>
            </a:r>
          </a:p>
          <a:p>
            <a:pPr>
              <a:lnSpc>
                <a:spcPts val="2083"/>
              </a:lnSpc>
            </a:pPr>
            <a:r>
              <a:rPr lang="en-GB" sz="1400" b="1" dirty="0"/>
              <a:t>-  European Patent Office (EPO)</a:t>
            </a:r>
            <a:r>
              <a:rPr lang="en-GB" sz="1400" dirty="0"/>
              <a:t> – Provides patent protection across European countries through a single application under the </a:t>
            </a:r>
            <a:r>
              <a:rPr lang="en-GB" sz="1400" b="1" dirty="0"/>
              <a:t>European Patent Convention (EPC)</a:t>
            </a:r>
            <a:r>
              <a:rPr lang="en-GB" sz="1400" dirty="0"/>
              <a:t>.</a:t>
            </a:r>
            <a:r>
              <a:rPr lang="en-GB" sz="1400" b="1" dirty="0"/>
              <a:t> </a:t>
            </a:r>
          </a:p>
          <a:p>
            <a:pPr>
              <a:lnSpc>
                <a:spcPts val="2083"/>
              </a:lnSpc>
            </a:pPr>
            <a:r>
              <a:rPr lang="en-GB" sz="1400" b="1" dirty="0"/>
              <a:t>- World Intellectual Property Organization (WIPO)</a:t>
            </a:r>
            <a:r>
              <a:rPr lang="en-GB" sz="1400" dirty="0"/>
              <a:t> – Administers the </a:t>
            </a:r>
            <a:r>
              <a:rPr lang="en-GB" sz="1400" b="1" dirty="0"/>
              <a:t>Patent Cooperation Treaty (PCT)</a:t>
            </a:r>
            <a:endParaRPr lang="en-US" sz="1292" dirty="0"/>
          </a:p>
        </p:txBody>
      </p:sp>
      <p:sp>
        <p:nvSpPr>
          <p:cNvPr id="7" name="Shape 4"/>
          <p:cNvSpPr/>
          <p:nvPr/>
        </p:nvSpPr>
        <p:spPr>
          <a:xfrm>
            <a:off x="4065489" y="2572842"/>
            <a:ext cx="7496473" cy="9525"/>
          </a:xfrm>
          <a:prstGeom prst="roundRect">
            <a:avLst>
              <a:gd name="adj" fmla="val 740878"/>
            </a:avLst>
          </a:prstGeom>
          <a:solidFill>
            <a:srgbClr val="D1C8C6"/>
          </a:solidFill>
          <a:ln/>
        </p:spPr>
      </p:sp>
      <p:pic>
        <p:nvPicPr>
          <p:cNvPr id="8" name="Image 1" descr="preencoded.png"/>
          <p:cNvPicPr>
            <a:picLocks noChangeAspect="1"/>
          </p:cNvPicPr>
          <p:nvPr/>
        </p:nvPicPr>
        <p:blipFill>
          <a:blip r:embed="rId4"/>
          <a:stretch>
            <a:fillRect/>
          </a:stretch>
        </p:blipFill>
        <p:spPr>
          <a:xfrm>
            <a:off x="1978819" y="2601814"/>
            <a:ext cx="2726333" cy="1236663"/>
          </a:xfrm>
          <a:prstGeom prst="rect">
            <a:avLst/>
          </a:prstGeom>
        </p:spPr>
      </p:pic>
      <p:sp>
        <p:nvSpPr>
          <p:cNvPr id="9" name="Text 5"/>
          <p:cNvSpPr/>
          <p:nvPr/>
        </p:nvSpPr>
        <p:spPr>
          <a:xfrm>
            <a:off x="3288407" y="3052069"/>
            <a:ext cx="107057" cy="336054"/>
          </a:xfrm>
          <a:prstGeom prst="rect">
            <a:avLst/>
          </a:prstGeom>
          <a:noFill/>
          <a:ln/>
        </p:spPr>
        <p:txBody>
          <a:bodyPr wrap="none" lIns="0" tIns="0" rIns="0" bIns="0" rtlCol="0" anchor="t"/>
          <a:lstStyle/>
          <a:p>
            <a:pPr algn="ctr">
              <a:lnSpc>
                <a:spcPts val="2625"/>
              </a:lnSpc>
            </a:pPr>
            <a:r>
              <a:rPr lang="en-US" sz="1625" b="1" dirty="0">
                <a:solidFill>
                  <a:srgbClr val="443728"/>
                </a:solidFill>
                <a:latin typeface="Crimson Pro Bold" pitchFamily="34" charset="0"/>
                <a:ea typeface="Crimson Pro Bold" pitchFamily="34" charset="-122"/>
                <a:cs typeface="Crimson Pro Bold" pitchFamily="34" charset="-120"/>
              </a:rPr>
              <a:t>2</a:t>
            </a:r>
            <a:endParaRPr lang="en-US" sz="1625" dirty="0"/>
          </a:p>
        </p:txBody>
      </p:sp>
      <p:sp>
        <p:nvSpPr>
          <p:cNvPr id="10" name="Text 6"/>
          <p:cNvSpPr/>
          <p:nvPr/>
        </p:nvSpPr>
        <p:spPr>
          <a:xfrm>
            <a:off x="4873129" y="2769791"/>
            <a:ext cx="2100163" cy="262533"/>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Formal Examination</a:t>
            </a:r>
            <a:endParaRPr lang="en-US" sz="1625" dirty="0"/>
          </a:p>
        </p:txBody>
      </p:sp>
      <p:sp>
        <p:nvSpPr>
          <p:cNvPr id="11" name="Text 7"/>
          <p:cNvSpPr/>
          <p:nvPr/>
        </p:nvSpPr>
        <p:spPr>
          <a:xfrm>
            <a:off x="4873130" y="3133131"/>
            <a:ext cx="6562824" cy="537369"/>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The EPO examines your application for completeness and compliance with formal requirements.</a:t>
            </a:r>
            <a:endParaRPr lang="en-US" sz="1292" dirty="0"/>
          </a:p>
        </p:txBody>
      </p:sp>
      <p:sp>
        <p:nvSpPr>
          <p:cNvPr id="12" name="Shape 8"/>
          <p:cNvSpPr/>
          <p:nvPr/>
        </p:nvSpPr>
        <p:spPr>
          <a:xfrm>
            <a:off x="4747121" y="3851473"/>
            <a:ext cx="6814840" cy="9525"/>
          </a:xfrm>
          <a:prstGeom prst="roundRect">
            <a:avLst>
              <a:gd name="adj" fmla="val 740878"/>
            </a:avLst>
          </a:prstGeom>
          <a:solidFill>
            <a:srgbClr val="D1C8C6"/>
          </a:solidFill>
          <a:ln/>
        </p:spPr>
      </p:sp>
      <p:pic>
        <p:nvPicPr>
          <p:cNvPr id="13" name="Image 2" descr="preencoded.png"/>
          <p:cNvPicPr>
            <a:picLocks noChangeAspect="1"/>
          </p:cNvPicPr>
          <p:nvPr/>
        </p:nvPicPr>
        <p:blipFill>
          <a:blip r:embed="rId5"/>
          <a:stretch>
            <a:fillRect/>
          </a:stretch>
        </p:blipFill>
        <p:spPr>
          <a:xfrm>
            <a:off x="1297186" y="3880445"/>
            <a:ext cx="4089598" cy="1236663"/>
          </a:xfrm>
          <a:prstGeom prst="rect">
            <a:avLst/>
          </a:prstGeom>
        </p:spPr>
      </p:pic>
      <p:sp>
        <p:nvSpPr>
          <p:cNvPr id="14" name="Text 9"/>
          <p:cNvSpPr/>
          <p:nvPr/>
        </p:nvSpPr>
        <p:spPr>
          <a:xfrm>
            <a:off x="3290590" y="4330701"/>
            <a:ext cx="102593" cy="336054"/>
          </a:xfrm>
          <a:prstGeom prst="rect">
            <a:avLst/>
          </a:prstGeom>
          <a:noFill/>
          <a:ln/>
        </p:spPr>
        <p:txBody>
          <a:bodyPr wrap="none" lIns="0" tIns="0" rIns="0" bIns="0" rtlCol="0" anchor="t"/>
          <a:lstStyle/>
          <a:p>
            <a:pPr algn="ctr">
              <a:lnSpc>
                <a:spcPts val="2625"/>
              </a:lnSpc>
            </a:pPr>
            <a:r>
              <a:rPr lang="en-US" sz="1625" b="1" dirty="0">
                <a:solidFill>
                  <a:srgbClr val="443728"/>
                </a:solidFill>
                <a:latin typeface="Crimson Pro Bold" pitchFamily="34" charset="0"/>
                <a:ea typeface="Crimson Pro Bold" pitchFamily="34" charset="-122"/>
                <a:cs typeface="Crimson Pro Bold" pitchFamily="34" charset="-120"/>
              </a:rPr>
              <a:t>3</a:t>
            </a:r>
            <a:endParaRPr lang="en-US" sz="1625" dirty="0"/>
          </a:p>
        </p:txBody>
      </p:sp>
      <p:sp>
        <p:nvSpPr>
          <p:cNvPr id="15" name="Text 10"/>
          <p:cNvSpPr/>
          <p:nvPr/>
        </p:nvSpPr>
        <p:spPr>
          <a:xfrm>
            <a:off x="5554762" y="4048423"/>
            <a:ext cx="2243435" cy="262533"/>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Substantive Examination</a:t>
            </a:r>
            <a:endParaRPr lang="en-US" sz="1625" dirty="0"/>
          </a:p>
        </p:txBody>
      </p:sp>
      <p:sp>
        <p:nvSpPr>
          <p:cNvPr id="16" name="Text 11"/>
          <p:cNvSpPr/>
          <p:nvPr/>
        </p:nvSpPr>
        <p:spPr>
          <a:xfrm>
            <a:off x="5554762" y="4411762"/>
            <a:ext cx="5881192" cy="537369"/>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The EPO assesses the novelty, inventive step, and industrial applicability of your invention.</a:t>
            </a:r>
            <a:endParaRPr lang="en-US" sz="1292" dirty="0"/>
          </a:p>
        </p:txBody>
      </p:sp>
      <p:sp>
        <p:nvSpPr>
          <p:cNvPr id="17" name="Shape 12"/>
          <p:cNvSpPr/>
          <p:nvPr/>
        </p:nvSpPr>
        <p:spPr>
          <a:xfrm>
            <a:off x="5428754" y="5130106"/>
            <a:ext cx="6133207" cy="9525"/>
          </a:xfrm>
          <a:prstGeom prst="roundRect">
            <a:avLst>
              <a:gd name="adj" fmla="val 740878"/>
            </a:avLst>
          </a:prstGeom>
          <a:solidFill>
            <a:srgbClr val="D1C8C6"/>
          </a:solidFill>
          <a:ln/>
        </p:spPr>
      </p:sp>
      <p:pic>
        <p:nvPicPr>
          <p:cNvPr id="18" name="Image 3" descr="preencoded.png"/>
          <p:cNvPicPr>
            <a:picLocks noChangeAspect="1"/>
          </p:cNvPicPr>
          <p:nvPr/>
        </p:nvPicPr>
        <p:blipFill>
          <a:blip r:embed="rId6"/>
          <a:stretch>
            <a:fillRect/>
          </a:stretch>
        </p:blipFill>
        <p:spPr>
          <a:xfrm>
            <a:off x="615553" y="5159078"/>
            <a:ext cx="5452765" cy="1236663"/>
          </a:xfrm>
          <a:prstGeom prst="rect">
            <a:avLst/>
          </a:prstGeom>
        </p:spPr>
      </p:pic>
      <p:sp>
        <p:nvSpPr>
          <p:cNvPr id="19" name="Text 13"/>
          <p:cNvSpPr/>
          <p:nvPr/>
        </p:nvSpPr>
        <p:spPr>
          <a:xfrm>
            <a:off x="3285332" y="5609332"/>
            <a:ext cx="113208" cy="336054"/>
          </a:xfrm>
          <a:prstGeom prst="rect">
            <a:avLst/>
          </a:prstGeom>
          <a:noFill/>
          <a:ln/>
        </p:spPr>
        <p:txBody>
          <a:bodyPr wrap="none" lIns="0" tIns="0" rIns="0" bIns="0" rtlCol="0" anchor="t"/>
          <a:lstStyle/>
          <a:p>
            <a:pPr algn="ctr">
              <a:lnSpc>
                <a:spcPts val="2625"/>
              </a:lnSpc>
            </a:pPr>
            <a:r>
              <a:rPr lang="en-US" sz="1625" b="1" dirty="0">
                <a:solidFill>
                  <a:srgbClr val="443728"/>
                </a:solidFill>
                <a:latin typeface="Crimson Pro Bold" pitchFamily="34" charset="0"/>
                <a:ea typeface="Crimson Pro Bold" pitchFamily="34" charset="-122"/>
                <a:cs typeface="Crimson Pro Bold" pitchFamily="34" charset="-120"/>
              </a:rPr>
              <a:t>4</a:t>
            </a:r>
            <a:endParaRPr lang="en-US" sz="1625" dirty="0"/>
          </a:p>
        </p:txBody>
      </p:sp>
      <p:sp>
        <p:nvSpPr>
          <p:cNvPr id="20" name="Text 14"/>
          <p:cNvSpPr/>
          <p:nvPr/>
        </p:nvSpPr>
        <p:spPr>
          <a:xfrm>
            <a:off x="6236295" y="5327055"/>
            <a:ext cx="2100163" cy="262533"/>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Granting the Patent</a:t>
            </a:r>
            <a:endParaRPr lang="en-US" sz="1625" dirty="0"/>
          </a:p>
        </p:txBody>
      </p:sp>
      <p:sp>
        <p:nvSpPr>
          <p:cNvPr id="21" name="Text 15"/>
          <p:cNvSpPr/>
          <p:nvPr/>
        </p:nvSpPr>
        <p:spPr>
          <a:xfrm>
            <a:off x="6236295" y="5690395"/>
            <a:ext cx="5199658" cy="537369"/>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If your application passes all examinations, the EPO grants you a patent for your invention.</a:t>
            </a:r>
            <a:endParaRPr lang="en-US" sz="1292" dirty="0"/>
          </a:p>
        </p:txBody>
      </p:sp>
      <p:pic>
        <p:nvPicPr>
          <p:cNvPr id="22" name="Picture 2">
            <a:extLst>
              <a:ext uri="{FF2B5EF4-FFF2-40B4-BE49-F238E27FC236}">
                <a16:creationId xmlns:a16="http://schemas.microsoft.com/office/drawing/2014/main" id="{57CD4651-4DF1-42BF-BB29-AE35ED577D99}"/>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0640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
            <a:ext cx="12192000" cy="2491184"/>
          </a:xfrm>
          <a:prstGeom prst="rect">
            <a:avLst/>
          </a:prstGeom>
        </p:spPr>
      </p:pic>
      <p:sp>
        <p:nvSpPr>
          <p:cNvPr id="3" name="Text 0"/>
          <p:cNvSpPr/>
          <p:nvPr/>
        </p:nvSpPr>
        <p:spPr>
          <a:xfrm>
            <a:off x="697558" y="2556540"/>
            <a:ext cx="4689376" cy="586085"/>
          </a:xfrm>
          <a:prstGeom prst="rect">
            <a:avLst/>
          </a:prstGeom>
          <a:noFill/>
          <a:ln/>
        </p:spPr>
        <p:txBody>
          <a:bodyPr wrap="none" lIns="0" tIns="0" rIns="0" bIns="0" rtlCol="0" anchor="t"/>
          <a:lstStyle/>
          <a:p>
            <a:pPr defTabSz="761970">
              <a:lnSpc>
                <a:spcPts val="4583"/>
              </a:lnSpc>
            </a:pPr>
            <a:r>
              <a:rPr lang="en-US" sz="3667" dirty="0">
                <a:solidFill>
                  <a:srgbClr val="38512F"/>
                </a:solidFill>
                <a:latin typeface="Lora" pitchFamily="34" charset="0"/>
                <a:ea typeface="Lora" pitchFamily="34" charset="-122"/>
                <a:cs typeface="Lora" pitchFamily="34" charset="-120"/>
              </a:rPr>
              <a:t>Trademarks</a:t>
            </a:r>
            <a:endParaRPr lang="en-US" sz="3667" dirty="0">
              <a:solidFill>
                <a:prstClr val="black"/>
              </a:solidFill>
              <a:latin typeface="Calibri" panose="020F0502020204030204"/>
            </a:endParaRPr>
          </a:p>
        </p:txBody>
      </p:sp>
      <p:pic>
        <p:nvPicPr>
          <p:cNvPr id="4" name="Image 1" descr="preencoded.png"/>
          <p:cNvPicPr>
            <a:picLocks noChangeAspect="1"/>
          </p:cNvPicPr>
          <p:nvPr/>
        </p:nvPicPr>
        <p:blipFill>
          <a:blip r:embed="rId4"/>
          <a:stretch>
            <a:fillRect/>
          </a:stretch>
        </p:blipFill>
        <p:spPr>
          <a:xfrm>
            <a:off x="697558" y="3142625"/>
            <a:ext cx="498178" cy="498178"/>
          </a:xfrm>
          <a:prstGeom prst="rect">
            <a:avLst/>
          </a:prstGeom>
        </p:spPr>
      </p:pic>
      <p:sp>
        <p:nvSpPr>
          <p:cNvPr id="5" name="Text 1"/>
          <p:cNvSpPr/>
          <p:nvPr/>
        </p:nvSpPr>
        <p:spPr>
          <a:xfrm>
            <a:off x="697558" y="3840034"/>
            <a:ext cx="2344638" cy="292993"/>
          </a:xfrm>
          <a:prstGeom prst="rect">
            <a:avLst/>
          </a:prstGeom>
          <a:noFill/>
          <a:ln/>
        </p:spPr>
        <p:txBody>
          <a:bodyPr wrap="none" lIns="0" tIns="0" rIns="0" bIns="0" rtlCol="0" anchor="t"/>
          <a:lstStyle/>
          <a:p>
            <a:pPr defTabSz="761970">
              <a:lnSpc>
                <a:spcPts val="2292"/>
              </a:lnSpc>
            </a:pPr>
            <a:r>
              <a:rPr lang="en-US" sz="1833" dirty="0">
                <a:solidFill>
                  <a:srgbClr val="3A3630"/>
                </a:solidFill>
                <a:latin typeface="Lora" pitchFamily="34" charset="0"/>
                <a:ea typeface="Lora" pitchFamily="34" charset="-122"/>
                <a:cs typeface="Lora" pitchFamily="34" charset="-120"/>
              </a:rPr>
              <a:t>Definition and Role</a:t>
            </a:r>
            <a:endParaRPr lang="en-US" sz="1833" dirty="0">
              <a:solidFill>
                <a:prstClr val="black"/>
              </a:solidFill>
              <a:latin typeface="Calibri" panose="020F0502020204030204"/>
            </a:endParaRPr>
          </a:p>
        </p:txBody>
      </p:sp>
      <p:sp>
        <p:nvSpPr>
          <p:cNvPr id="6" name="Text 2"/>
          <p:cNvSpPr/>
          <p:nvPr/>
        </p:nvSpPr>
        <p:spPr>
          <a:xfrm>
            <a:off x="697558" y="4252585"/>
            <a:ext cx="3399631" cy="1275557"/>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A trademark is a symbol, design, or phrase legally registered to represent a company or product, distinguishing it from competitors.</a:t>
            </a:r>
            <a:endParaRPr lang="en-US" sz="1542" dirty="0">
              <a:solidFill>
                <a:prstClr val="black"/>
              </a:solidFill>
              <a:latin typeface="Calibri" panose="020F0502020204030204"/>
            </a:endParaRPr>
          </a:p>
        </p:txBody>
      </p:sp>
      <p:pic>
        <p:nvPicPr>
          <p:cNvPr id="7" name="Image 2" descr="preencoded.png"/>
          <p:cNvPicPr>
            <a:picLocks noChangeAspect="1"/>
          </p:cNvPicPr>
          <p:nvPr/>
        </p:nvPicPr>
        <p:blipFill>
          <a:blip r:embed="rId5"/>
          <a:stretch>
            <a:fillRect/>
          </a:stretch>
        </p:blipFill>
        <p:spPr>
          <a:xfrm>
            <a:off x="4396135" y="3142625"/>
            <a:ext cx="498178" cy="498178"/>
          </a:xfrm>
          <a:prstGeom prst="rect">
            <a:avLst/>
          </a:prstGeom>
        </p:spPr>
      </p:pic>
      <p:sp>
        <p:nvSpPr>
          <p:cNvPr id="8" name="Text 3"/>
          <p:cNvSpPr/>
          <p:nvPr/>
        </p:nvSpPr>
        <p:spPr>
          <a:xfrm>
            <a:off x="4396135" y="3840034"/>
            <a:ext cx="2344638" cy="292993"/>
          </a:xfrm>
          <a:prstGeom prst="rect">
            <a:avLst/>
          </a:prstGeom>
          <a:noFill/>
          <a:ln/>
        </p:spPr>
        <p:txBody>
          <a:bodyPr wrap="none" lIns="0" tIns="0" rIns="0" bIns="0" rtlCol="0" anchor="t"/>
          <a:lstStyle/>
          <a:p>
            <a:pPr defTabSz="761970">
              <a:lnSpc>
                <a:spcPts val="2292"/>
              </a:lnSpc>
            </a:pPr>
            <a:r>
              <a:rPr lang="en-US" sz="1833" dirty="0">
                <a:solidFill>
                  <a:srgbClr val="3A3630"/>
                </a:solidFill>
                <a:latin typeface="Lora" pitchFamily="34" charset="0"/>
                <a:ea typeface="Lora" pitchFamily="34" charset="-122"/>
                <a:cs typeface="Lora" pitchFamily="34" charset="-120"/>
              </a:rPr>
              <a:t>Registration Process</a:t>
            </a:r>
            <a:endParaRPr lang="en-US" sz="1833" dirty="0">
              <a:solidFill>
                <a:prstClr val="black"/>
              </a:solidFill>
              <a:latin typeface="Calibri" panose="020F0502020204030204"/>
            </a:endParaRPr>
          </a:p>
        </p:txBody>
      </p:sp>
      <p:sp>
        <p:nvSpPr>
          <p:cNvPr id="9" name="Text 4"/>
          <p:cNvSpPr/>
          <p:nvPr/>
        </p:nvSpPr>
        <p:spPr>
          <a:xfrm>
            <a:off x="4396135" y="4252585"/>
            <a:ext cx="3399731" cy="1275557"/>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Registering a trademark involves searching for similar marks, applying to the trademark office, and undergoing examination and publication.</a:t>
            </a:r>
            <a:endParaRPr lang="en-US" sz="1542" dirty="0">
              <a:solidFill>
                <a:prstClr val="black"/>
              </a:solidFill>
              <a:latin typeface="Calibri" panose="020F0502020204030204"/>
            </a:endParaRPr>
          </a:p>
        </p:txBody>
      </p:sp>
      <p:pic>
        <p:nvPicPr>
          <p:cNvPr id="10" name="Image 3" descr="preencoded.png"/>
          <p:cNvPicPr>
            <a:picLocks noChangeAspect="1"/>
          </p:cNvPicPr>
          <p:nvPr/>
        </p:nvPicPr>
        <p:blipFill>
          <a:blip r:embed="rId6"/>
          <a:stretch>
            <a:fillRect/>
          </a:stretch>
        </p:blipFill>
        <p:spPr>
          <a:xfrm>
            <a:off x="8094812" y="3142625"/>
            <a:ext cx="498178" cy="498178"/>
          </a:xfrm>
          <a:prstGeom prst="rect">
            <a:avLst/>
          </a:prstGeom>
        </p:spPr>
      </p:pic>
      <p:sp>
        <p:nvSpPr>
          <p:cNvPr id="11" name="Text 5"/>
          <p:cNvSpPr/>
          <p:nvPr/>
        </p:nvSpPr>
        <p:spPr>
          <a:xfrm>
            <a:off x="8094812" y="3840034"/>
            <a:ext cx="3102471" cy="292993"/>
          </a:xfrm>
          <a:prstGeom prst="rect">
            <a:avLst/>
          </a:prstGeom>
          <a:noFill/>
          <a:ln/>
        </p:spPr>
        <p:txBody>
          <a:bodyPr wrap="none" lIns="0" tIns="0" rIns="0" bIns="0" rtlCol="0" anchor="t"/>
          <a:lstStyle/>
          <a:p>
            <a:pPr defTabSz="761970">
              <a:lnSpc>
                <a:spcPts val="2292"/>
              </a:lnSpc>
            </a:pPr>
            <a:r>
              <a:rPr lang="en-US" sz="1833" dirty="0">
                <a:solidFill>
                  <a:srgbClr val="3A3630"/>
                </a:solidFill>
                <a:latin typeface="Lora" pitchFamily="34" charset="0"/>
                <a:ea typeface="Lora" pitchFamily="34" charset="-122"/>
                <a:cs typeface="Lora" pitchFamily="34" charset="-120"/>
              </a:rPr>
              <a:t>Protection and Enforcement</a:t>
            </a:r>
            <a:endParaRPr lang="en-US" sz="1833" dirty="0">
              <a:solidFill>
                <a:prstClr val="black"/>
              </a:solidFill>
              <a:latin typeface="Calibri" panose="020F0502020204030204"/>
            </a:endParaRPr>
          </a:p>
        </p:txBody>
      </p:sp>
      <p:sp>
        <p:nvSpPr>
          <p:cNvPr id="12" name="Text 6"/>
          <p:cNvSpPr/>
          <p:nvPr/>
        </p:nvSpPr>
        <p:spPr>
          <a:xfrm>
            <a:off x="8094811" y="4252585"/>
            <a:ext cx="3399631" cy="1275557"/>
          </a:xfrm>
          <a:prstGeom prst="rect">
            <a:avLst/>
          </a:prstGeom>
          <a:noFill/>
          <a:ln/>
        </p:spPr>
        <p:txBody>
          <a:bodyPr wrap="square" lIns="0" tIns="0" rIns="0" bIns="0" rtlCol="0" anchor="t"/>
          <a:lstStyle/>
          <a:p>
            <a:pPr defTabSz="761970">
              <a:lnSpc>
                <a:spcPts val="2500"/>
              </a:lnSpc>
            </a:pPr>
            <a:r>
              <a:rPr lang="en-US" sz="1542" dirty="0">
                <a:solidFill>
                  <a:srgbClr val="3A3630"/>
                </a:solidFill>
                <a:latin typeface="Source Sans Pro" pitchFamily="34" charset="0"/>
                <a:ea typeface="Source Sans Pro" pitchFamily="34" charset="-122"/>
                <a:cs typeface="Source Sans Pro" pitchFamily="34" charset="-120"/>
              </a:rPr>
              <a:t>Trademark owners can enforce their rights by taking legal action against infringers who use similar marks without permission.</a:t>
            </a:r>
            <a:endParaRPr lang="en-US" sz="1542" dirty="0">
              <a:solidFill>
                <a:prstClr val="black"/>
              </a:solidFill>
              <a:latin typeface="Calibri" panose="020F0502020204030204"/>
            </a:endParaRPr>
          </a:p>
        </p:txBody>
      </p:sp>
      <p:pic>
        <p:nvPicPr>
          <p:cNvPr id="13" name="Picture 2">
            <a:extLst>
              <a:ext uri="{FF2B5EF4-FFF2-40B4-BE49-F238E27FC236}">
                <a16:creationId xmlns:a16="http://schemas.microsoft.com/office/drawing/2014/main" id="{9DF5CC04-385F-4EE0-AB61-4FAA120D784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1E42B7A3-C746-4BCE-A9BF-04D10C2A1642}"/>
              </a:ext>
            </a:extLst>
          </p:cNvPr>
          <p:cNvSpPr/>
          <p:nvPr/>
        </p:nvSpPr>
        <p:spPr>
          <a:xfrm>
            <a:off x="88793" y="5899438"/>
            <a:ext cx="10596281" cy="738664"/>
          </a:xfrm>
          <a:prstGeom prst="rect">
            <a:avLst/>
          </a:prstGeom>
        </p:spPr>
        <p:txBody>
          <a:bodyPr wrap="square">
            <a:spAutoFit/>
          </a:bodyPr>
          <a:lstStyle/>
          <a:p>
            <a:r>
              <a:rPr lang="en-GB" sz="1400" b="1" dirty="0"/>
              <a:t>WIPO</a:t>
            </a:r>
            <a:r>
              <a:rPr lang="en-GB" sz="1400" dirty="0"/>
              <a:t> – Manages the </a:t>
            </a:r>
            <a:r>
              <a:rPr lang="en-GB" sz="1400" b="1" dirty="0"/>
              <a:t>Madrid System</a:t>
            </a:r>
            <a:r>
              <a:rPr lang="en-GB" sz="1400" dirty="0"/>
              <a:t> for international trademark registration, allowing protection in multiple countries with one application.</a:t>
            </a:r>
          </a:p>
          <a:p>
            <a:endParaRPr lang="en-GB" sz="1400" dirty="0"/>
          </a:p>
          <a:p>
            <a:r>
              <a:rPr lang="en-GB" sz="1400" b="1" dirty="0"/>
              <a:t>European Union Intellectual Property Office (EUIPO)</a:t>
            </a:r>
            <a:r>
              <a:rPr lang="en-GB" sz="1400" dirty="0"/>
              <a:t> – Provides EU-wide trademark protection through a </a:t>
            </a:r>
            <a:r>
              <a:rPr lang="en-GB" sz="1400" b="1" dirty="0"/>
              <a:t>European Union Trade Mark (EUTM)</a:t>
            </a:r>
            <a:r>
              <a:rPr lang="en-GB" sz="1400" dirty="0"/>
              <a:t>.</a:t>
            </a:r>
          </a:p>
        </p:txBody>
      </p:sp>
    </p:spTree>
    <p:extLst>
      <p:ext uri="{BB962C8B-B14F-4D97-AF65-F5344CB8AC3E}">
        <p14:creationId xmlns:p14="http://schemas.microsoft.com/office/powerpoint/2010/main" val="4185306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4572000" cy="6859092"/>
          </a:xfrm>
          <a:prstGeom prst="rect">
            <a:avLst/>
          </a:prstGeom>
        </p:spPr>
      </p:pic>
      <p:sp>
        <p:nvSpPr>
          <p:cNvPr id="3" name="Text 0"/>
          <p:cNvSpPr/>
          <p:nvPr/>
        </p:nvSpPr>
        <p:spPr>
          <a:xfrm>
            <a:off x="5141913" y="447775"/>
            <a:ext cx="5801320" cy="508794"/>
          </a:xfrm>
          <a:prstGeom prst="rect">
            <a:avLst/>
          </a:prstGeom>
          <a:noFill/>
          <a:ln/>
        </p:spPr>
        <p:txBody>
          <a:bodyPr wrap="none" lIns="0" tIns="0" rIns="0" bIns="0" rtlCol="0" anchor="t"/>
          <a:lstStyle/>
          <a:p>
            <a:pPr>
              <a:lnSpc>
                <a:spcPts val="4000"/>
              </a:lnSpc>
            </a:pPr>
            <a:r>
              <a:rPr lang="en-US" sz="3167" b="1" dirty="0">
                <a:solidFill>
                  <a:srgbClr val="443728"/>
                </a:solidFill>
                <a:latin typeface="Crimson Pro Bold" pitchFamily="34" charset="0"/>
                <a:ea typeface="Crimson Pro Bold" pitchFamily="34" charset="-122"/>
                <a:cs typeface="Crimson Pro Bold" pitchFamily="34" charset="-120"/>
              </a:rPr>
              <a:t>Trademark Registration in the EU</a:t>
            </a:r>
            <a:endParaRPr lang="en-US" sz="3167" dirty="0"/>
          </a:p>
        </p:txBody>
      </p:sp>
      <p:pic>
        <p:nvPicPr>
          <p:cNvPr id="4" name="Image 1" descr="preencoded.png"/>
          <p:cNvPicPr>
            <a:picLocks noChangeAspect="1"/>
          </p:cNvPicPr>
          <p:nvPr/>
        </p:nvPicPr>
        <p:blipFill>
          <a:blip r:embed="rId4"/>
          <a:stretch>
            <a:fillRect/>
          </a:stretch>
        </p:blipFill>
        <p:spPr>
          <a:xfrm>
            <a:off x="5141913" y="1200745"/>
            <a:ext cx="814189" cy="1302643"/>
          </a:xfrm>
          <a:prstGeom prst="rect">
            <a:avLst/>
          </a:prstGeom>
        </p:spPr>
      </p:pic>
      <p:sp>
        <p:nvSpPr>
          <p:cNvPr id="5" name="Text 1"/>
          <p:cNvSpPr/>
          <p:nvPr/>
        </p:nvSpPr>
        <p:spPr>
          <a:xfrm>
            <a:off x="6200279" y="1363564"/>
            <a:ext cx="2035473" cy="254496"/>
          </a:xfrm>
          <a:prstGeom prst="rect">
            <a:avLst/>
          </a:prstGeom>
          <a:noFill/>
          <a:ln/>
        </p:spPr>
        <p:txBody>
          <a:bodyPr wrap="none" lIns="0" tIns="0" rIns="0" bIns="0" rtlCol="0" anchor="t"/>
          <a:lstStyle/>
          <a:p>
            <a:pPr>
              <a:lnSpc>
                <a:spcPts val="2000"/>
              </a:lnSpc>
            </a:pPr>
            <a:r>
              <a:rPr lang="en-US" sz="1583" b="1" dirty="0">
                <a:solidFill>
                  <a:srgbClr val="443728"/>
                </a:solidFill>
                <a:latin typeface="Crimson Pro Bold" pitchFamily="34" charset="0"/>
                <a:ea typeface="Crimson Pro Bold" pitchFamily="34" charset="-122"/>
                <a:cs typeface="Crimson Pro Bold" pitchFamily="34" charset="-120"/>
              </a:rPr>
              <a:t>Application Filing</a:t>
            </a:r>
            <a:endParaRPr lang="en-US" sz="1583" dirty="0"/>
          </a:p>
        </p:txBody>
      </p:sp>
      <p:sp>
        <p:nvSpPr>
          <p:cNvPr id="6" name="Text 2"/>
          <p:cNvSpPr/>
          <p:nvPr/>
        </p:nvSpPr>
        <p:spPr>
          <a:xfrm>
            <a:off x="6200279" y="1715691"/>
            <a:ext cx="5421808" cy="520898"/>
          </a:xfrm>
          <a:prstGeom prst="rect">
            <a:avLst/>
          </a:prstGeom>
          <a:noFill/>
          <a:ln/>
        </p:spPr>
        <p:txBody>
          <a:bodyPr wrap="square" lIns="0" tIns="0" rIns="0" bIns="0" rtlCol="0" anchor="t"/>
          <a:lstStyle/>
          <a:p>
            <a:pPr>
              <a:lnSpc>
                <a:spcPts val="2042"/>
              </a:lnSpc>
            </a:pPr>
            <a:r>
              <a:rPr lang="en-US" sz="1250" dirty="0">
                <a:solidFill>
                  <a:srgbClr val="443728"/>
                </a:solidFill>
                <a:latin typeface="Open Sans" pitchFamily="34" charset="0"/>
                <a:ea typeface="Open Sans" pitchFamily="34" charset="-122"/>
                <a:cs typeface="Open Sans" pitchFamily="34" charset="-120"/>
              </a:rPr>
              <a:t>Submit your trademark application with the EUIPO, including details about the mark and goods/services.</a:t>
            </a:r>
            <a:endParaRPr lang="en-US" sz="1250" dirty="0"/>
          </a:p>
        </p:txBody>
      </p:sp>
      <p:pic>
        <p:nvPicPr>
          <p:cNvPr id="7" name="Image 2" descr="preencoded.png"/>
          <p:cNvPicPr>
            <a:picLocks noChangeAspect="1"/>
          </p:cNvPicPr>
          <p:nvPr/>
        </p:nvPicPr>
        <p:blipFill>
          <a:blip r:embed="rId5"/>
          <a:stretch>
            <a:fillRect/>
          </a:stretch>
        </p:blipFill>
        <p:spPr>
          <a:xfrm>
            <a:off x="5141913" y="2503389"/>
            <a:ext cx="814189" cy="1302643"/>
          </a:xfrm>
          <a:prstGeom prst="rect">
            <a:avLst/>
          </a:prstGeom>
        </p:spPr>
      </p:pic>
      <p:sp>
        <p:nvSpPr>
          <p:cNvPr id="8" name="Text 3"/>
          <p:cNvSpPr/>
          <p:nvPr/>
        </p:nvSpPr>
        <p:spPr>
          <a:xfrm>
            <a:off x="6200279" y="2666207"/>
            <a:ext cx="2035473" cy="254496"/>
          </a:xfrm>
          <a:prstGeom prst="rect">
            <a:avLst/>
          </a:prstGeom>
          <a:noFill/>
          <a:ln/>
        </p:spPr>
        <p:txBody>
          <a:bodyPr wrap="none" lIns="0" tIns="0" rIns="0" bIns="0" rtlCol="0" anchor="t"/>
          <a:lstStyle/>
          <a:p>
            <a:pPr>
              <a:lnSpc>
                <a:spcPts val="2000"/>
              </a:lnSpc>
            </a:pPr>
            <a:r>
              <a:rPr lang="en-US" sz="1583" b="1" dirty="0">
                <a:solidFill>
                  <a:srgbClr val="443728"/>
                </a:solidFill>
                <a:latin typeface="Crimson Pro Bold" pitchFamily="34" charset="0"/>
                <a:ea typeface="Crimson Pro Bold" pitchFamily="34" charset="-122"/>
                <a:cs typeface="Crimson Pro Bold" pitchFamily="34" charset="-120"/>
              </a:rPr>
              <a:t>Examination Process</a:t>
            </a:r>
            <a:endParaRPr lang="en-US" sz="1583" dirty="0"/>
          </a:p>
        </p:txBody>
      </p:sp>
      <p:sp>
        <p:nvSpPr>
          <p:cNvPr id="9" name="Text 4"/>
          <p:cNvSpPr/>
          <p:nvPr/>
        </p:nvSpPr>
        <p:spPr>
          <a:xfrm>
            <a:off x="6200279" y="3018334"/>
            <a:ext cx="5421808" cy="520898"/>
          </a:xfrm>
          <a:prstGeom prst="rect">
            <a:avLst/>
          </a:prstGeom>
          <a:noFill/>
          <a:ln/>
        </p:spPr>
        <p:txBody>
          <a:bodyPr wrap="square" lIns="0" tIns="0" rIns="0" bIns="0" rtlCol="0" anchor="t"/>
          <a:lstStyle/>
          <a:p>
            <a:pPr>
              <a:lnSpc>
                <a:spcPts val="2042"/>
              </a:lnSpc>
            </a:pPr>
            <a:r>
              <a:rPr lang="en-US" sz="1250" dirty="0">
                <a:solidFill>
                  <a:srgbClr val="443728"/>
                </a:solidFill>
                <a:latin typeface="Open Sans" pitchFamily="34" charset="0"/>
                <a:ea typeface="Open Sans" pitchFamily="34" charset="-122"/>
                <a:cs typeface="Open Sans" pitchFamily="34" charset="-120"/>
              </a:rPr>
              <a:t>EUIPO examines your application for compliance with legal requirements and similarity to existing marks.</a:t>
            </a:r>
            <a:endParaRPr lang="en-US" sz="1250" dirty="0"/>
          </a:p>
        </p:txBody>
      </p:sp>
      <p:pic>
        <p:nvPicPr>
          <p:cNvPr id="10" name="Image 3" descr="preencoded.png"/>
          <p:cNvPicPr>
            <a:picLocks noChangeAspect="1"/>
          </p:cNvPicPr>
          <p:nvPr/>
        </p:nvPicPr>
        <p:blipFill>
          <a:blip r:embed="rId6"/>
          <a:stretch>
            <a:fillRect/>
          </a:stretch>
        </p:blipFill>
        <p:spPr>
          <a:xfrm>
            <a:off x="5141913" y="3806032"/>
            <a:ext cx="814189" cy="1302643"/>
          </a:xfrm>
          <a:prstGeom prst="rect">
            <a:avLst/>
          </a:prstGeom>
        </p:spPr>
      </p:pic>
      <p:sp>
        <p:nvSpPr>
          <p:cNvPr id="11" name="Text 5"/>
          <p:cNvSpPr/>
          <p:nvPr/>
        </p:nvSpPr>
        <p:spPr>
          <a:xfrm>
            <a:off x="6200280" y="3968850"/>
            <a:ext cx="2976364" cy="254496"/>
          </a:xfrm>
          <a:prstGeom prst="rect">
            <a:avLst/>
          </a:prstGeom>
          <a:noFill/>
          <a:ln/>
        </p:spPr>
        <p:txBody>
          <a:bodyPr wrap="none" lIns="0" tIns="0" rIns="0" bIns="0" rtlCol="0" anchor="t"/>
          <a:lstStyle/>
          <a:p>
            <a:pPr>
              <a:lnSpc>
                <a:spcPts val="2000"/>
              </a:lnSpc>
            </a:pPr>
            <a:r>
              <a:rPr lang="en-US" sz="1583" b="1" dirty="0">
                <a:solidFill>
                  <a:srgbClr val="443728"/>
                </a:solidFill>
                <a:latin typeface="Crimson Pro Bold" pitchFamily="34" charset="0"/>
                <a:ea typeface="Crimson Pro Bold" pitchFamily="34" charset="-122"/>
                <a:cs typeface="Crimson Pro Bold" pitchFamily="34" charset="-120"/>
              </a:rPr>
              <a:t>Publication and Opposition Period</a:t>
            </a:r>
            <a:endParaRPr lang="en-US" sz="1583" dirty="0"/>
          </a:p>
        </p:txBody>
      </p:sp>
      <p:sp>
        <p:nvSpPr>
          <p:cNvPr id="12" name="Text 6"/>
          <p:cNvSpPr/>
          <p:nvPr/>
        </p:nvSpPr>
        <p:spPr>
          <a:xfrm>
            <a:off x="6200279" y="4320977"/>
            <a:ext cx="5421808" cy="520898"/>
          </a:xfrm>
          <a:prstGeom prst="rect">
            <a:avLst/>
          </a:prstGeom>
          <a:noFill/>
          <a:ln/>
        </p:spPr>
        <p:txBody>
          <a:bodyPr wrap="square" lIns="0" tIns="0" rIns="0" bIns="0" rtlCol="0" anchor="t"/>
          <a:lstStyle/>
          <a:p>
            <a:pPr>
              <a:lnSpc>
                <a:spcPts val="2042"/>
              </a:lnSpc>
            </a:pPr>
            <a:r>
              <a:rPr lang="en-US" sz="1250" dirty="0">
                <a:solidFill>
                  <a:srgbClr val="443728"/>
                </a:solidFill>
                <a:latin typeface="Open Sans" pitchFamily="34" charset="0"/>
                <a:ea typeface="Open Sans" pitchFamily="34" charset="-122"/>
                <a:cs typeface="Open Sans" pitchFamily="34" charset="-120"/>
              </a:rPr>
              <a:t>Your trademark is published in the EUIPO's trademark bulletin, allowing third parties to file oppositions.</a:t>
            </a:r>
            <a:endParaRPr lang="en-US" sz="1250" dirty="0"/>
          </a:p>
        </p:txBody>
      </p:sp>
      <p:pic>
        <p:nvPicPr>
          <p:cNvPr id="13" name="Image 4" descr="preencoded.png"/>
          <p:cNvPicPr>
            <a:picLocks noChangeAspect="1"/>
          </p:cNvPicPr>
          <p:nvPr/>
        </p:nvPicPr>
        <p:blipFill>
          <a:blip r:embed="rId7"/>
          <a:stretch>
            <a:fillRect/>
          </a:stretch>
        </p:blipFill>
        <p:spPr>
          <a:xfrm>
            <a:off x="5141913" y="5108674"/>
            <a:ext cx="814189" cy="1302643"/>
          </a:xfrm>
          <a:prstGeom prst="rect">
            <a:avLst/>
          </a:prstGeom>
        </p:spPr>
      </p:pic>
      <p:sp>
        <p:nvSpPr>
          <p:cNvPr id="14" name="Text 7"/>
          <p:cNvSpPr/>
          <p:nvPr/>
        </p:nvSpPr>
        <p:spPr>
          <a:xfrm>
            <a:off x="6200279" y="5271493"/>
            <a:ext cx="2035473" cy="254496"/>
          </a:xfrm>
          <a:prstGeom prst="rect">
            <a:avLst/>
          </a:prstGeom>
          <a:noFill/>
          <a:ln/>
        </p:spPr>
        <p:txBody>
          <a:bodyPr wrap="none" lIns="0" tIns="0" rIns="0" bIns="0" rtlCol="0" anchor="t"/>
          <a:lstStyle/>
          <a:p>
            <a:pPr>
              <a:lnSpc>
                <a:spcPts val="2000"/>
              </a:lnSpc>
            </a:pPr>
            <a:r>
              <a:rPr lang="en-US" sz="1583" b="1" dirty="0">
                <a:solidFill>
                  <a:srgbClr val="443728"/>
                </a:solidFill>
                <a:latin typeface="Crimson Pro Bold" pitchFamily="34" charset="0"/>
                <a:ea typeface="Crimson Pro Bold" pitchFamily="34" charset="-122"/>
                <a:cs typeface="Crimson Pro Bold" pitchFamily="34" charset="-120"/>
              </a:rPr>
              <a:t>Registration Grant</a:t>
            </a:r>
            <a:endParaRPr lang="en-US" sz="1583" dirty="0"/>
          </a:p>
        </p:txBody>
      </p:sp>
      <p:sp>
        <p:nvSpPr>
          <p:cNvPr id="15" name="Text 8"/>
          <p:cNvSpPr/>
          <p:nvPr/>
        </p:nvSpPr>
        <p:spPr>
          <a:xfrm>
            <a:off x="6200279" y="5623619"/>
            <a:ext cx="5421808" cy="520898"/>
          </a:xfrm>
          <a:prstGeom prst="rect">
            <a:avLst/>
          </a:prstGeom>
          <a:noFill/>
          <a:ln/>
        </p:spPr>
        <p:txBody>
          <a:bodyPr wrap="square" lIns="0" tIns="0" rIns="0" bIns="0" rtlCol="0" anchor="t"/>
          <a:lstStyle/>
          <a:p>
            <a:pPr>
              <a:lnSpc>
                <a:spcPts val="2042"/>
              </a:lnSpc>
            </a:pPr>
            <a:r>
              <a:rPr lang="en-US" sz="1250" dirty="0">
                <a:solidFill>
                  <a:srgbClr val="443728"/>
                </a:solidFill>
                <a:latin typeface="Open Sans" pitchFamily="34" charset="0"/>
                <a:ea typeface="Open Sans" pitchFamily="34" charset="-122"/>
                <a:cs typeface="Open Sans" pitchFamily="34" charset="-120"/>
              </a:rPr>
              <a:t>If successful, your trademark is registered and granted protection across the European Union.</a:t>
            </a:r>
            <a:endParaRPr lang="en-US" sz="1250" dirty="0"/>
          </a:p>
        </p:txBody>
      </p:sp>
      <p:pic>
        <p:nvPicPr>
          <p:cNvPr id="16" name="Picture 2">
            <a:extLst>
              <a:ext uri="{FF2B5EF4-FFF2-40B4-BE49-F238E27FC236}">
                <a16:creationId xmlns:a16="http://schemas.microsoft.com/office/drawing/2014/main" id="{9246F413-1A27-419A-A3A0-5513B0E2B48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66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59249"/>
            <a:ext cx="7334677" cy="46488"/>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7266774" y="495807"/>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p:cNvSpPr/>
          <p:nvPr/>
        </p:nvSpPr>
        <p:spPr>
          <a:xfrm>
            <a:off x="685800" y="65863"/>
            <a:ext cx="8506104" cy="461665"/>
          </a:xfrm>
          <a:prstGeom prst="rect">
            <a:avLst/>
          </a:prstGeom>
        </p:spPr>
        <p:txBody>
          <a:bodyPr wrap="square">
            <a:spAutoFit/>
          </a:bodyPr>
          <a:lstStyle/>
          <a:p>
            <a:pPr algn="ctr"/>
            <a:r>
              <a:rPr lang="en-GB" sz="2400" b="1" dirty="0">
                <a:latin typeface="Arial Black" panose="020B0A04020102020204" pitchFamily="34" charset="0"/>
              </a:rPr>
              <a:t>Knowledge Transfer &amp; Commercialisation Office</a:t>
            </a:r>
          </a:p>
        </p:txBody>
      </p:sp>
      <p:pic>
        <p:nvPicPr>
          <p:cNvPr id="19"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423202E-88DC-4603-BDA8-51FA67CB6B05}"/>
              </a:ext>
            </a:extLst>
          </p:cNvPr>
          <p:cNvSpPr/>
          <p:nvPr/>
        </p:nvSpPr>
        <p:spPr>
          <a:xfrm>
            <a:off x="1522655" y="2240065"/>
            <a:ext cx="5455661" cy="3338735"/>
          </a:xfrm>
          <a:prstGeom prst="rect">
            <a:avLst/>
          </a:prstGeom>
        </p:spPr>
        <p:txBody>
          <a:bodyPr wrap="square">
            <a:spAutoFit/>
          </a:bodyPr>
          <a:lstStyle/>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Harness TUS research creativity</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IP management</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Knowledge Transfer</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Supporting Enterprise</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Strengthening TUS innovation</a:t>
            </a:r>
          </a:p>
          <a:p>
            <a:pPr marL="342900" indent="-342900">
              <a:lnSpc>
                <a:spcPct val="200000"/>
              </a:lnSpc>
              <a:buBlip>
                <a:blip r:embed="rId4">
                  <a:extLst>
                    <a:ext uri="{837473B0-CC2E-450A-ABE3-18F120FF3D39}">
                      <a1611:picAttrSrcUrl xmlns:a1611="http://schemas.microsoft.com/office/drawing/2016/11/main" r:id="rId5"/>
                    </a:ext>
                  </a:extLst>
                </a:blip>
              </a:buBlip>
            </a:pPr>
            <a:r>
              <a:rPr lang="en-GB" b="1" dirty="0">
                <a:latin typeface="Public Sans"/>
              </a:rPr>
              <a:t>Entrepreneurship Innovation</a:t>
            </a:r>
            <a:r>
              <a:rPr lang="en-GB" dirty="0"/>
              <a:t>.</a:t>
            </a:r>
          </a:p>
        </p:txBody>
      </p:sp>
      <p:sp>
        <p:nvSpPr>
          <p:cNvPr id="2" name="Rectangle 1">
            <a:extLst>
              <a:ext uri="{FF2B5EF4-FFF2-40B4-BE49-F238E27FC236}">
                <a16:creationId xmlns:a16="http://schemas.microsoft.com/office/drawing/2014/main" id="{9585A169-72C8-4135-B7DE-C019604F88BE}"/>
              </a:ext>
            </a:extLst>
          </p:cNvPr>
          <p:cNvSpPr/>
          <p:nvPr/>
        </p:nvSpPr>
        <p:spPr>
          <a:xfrm>
            <a:off x="685799" y="1060631"/>
            <a:ext cx="7748337" cy="646331"/>
          </a:xfrm>
          <a:prstGeom prst="rect">
            <a:avLst/>
          </a:prstGeom>
        </p:spPr>
        <p:txBody>
          <a:bodyPr wrap="square">
            <a:spAutoFit/>
          </a:bodyPr>
          <a:lstStyle/>
          <a:p>
            <a:pPr algn="ctr"/>
            <a:r>
              <a:rPr lang="en-GB" b="1" dirty="0">
                <a:solidFill>
                  <a:schemeClr val="accent6">
                    <a:lumMod val="75000"/>
                  </a:schemeClr>
                </a:solidFill>
                <a:latin typeface="Arial Black" panose="020B0A04020102020204" pitchFamily="34" charset="0"/>
              </a:rPr>
              <a:t>Fostering Enterprise Partnership, Innovation &amp; Entrepreneurship to create societal value</a:t>
            </a:r>
            <a:endParaRPr lang="en-GB" dirty="0">
              <a:solidFill>
                <a:schemeClr val="accent6">
                  <a:lumMod val="75000"/>
                </a:schemeClr>
              </a:solidFill>
              <a:latin typeface="Arial Black" panose="020B0A04020102020204" pitchFamily="34" charset="0"/>
            </a:endParaRPr>
          </a:p>
        </p:txBody>
      </p:sp>
      <p:pic>
        <p:nvPicPr>
          <p:cNvPr id="8" name="Picture 7">
            <a:extLst>
              <a:ext uri="{FF2B5EF4-FFF2-40B4-BE49-F238E27FC236}">
                <a16:creationId xmlns:a16="http://schemas.microsoft.com/office/drawing/2014/main" id="{7AC8ACF8-E227-4B2F-9F06-36CC2607C8A7}"/>
              </a:ext>
            </a:extLst>
          </p:cNvPr>
          <p:cNvPicPr>
            <a:picLocks noChangeAspect="1"/>
          </p:cNvPicPr>
          <p:nvPr/>
        </p:nvPicPr>
        <p:blipFill rotWithShape="1">
          <a:blip r:embed="rId6"/>
          <a:srcRect l="3221" t="3972" r="7726"/>
          <a:stretch/>
        </p:blipFill>
        <p:spPr>
          <a:xfrm>
            <a:off x="8309957" y="1828155"/>
            <a:ext cx="3196244" cy="4162554"/>
          </a:xfrm>
          <a:prstGeom prst="rect">
            <a:avLst/>
          </a:prstGeom>
          <a:effectLst>
            <a:softEdge rad="12700"/>
          </a:effectLst>
        </p:spPr>
      </p:pic>
      <p:pic>
        <p:nvPicPr>
          <p:cNvPr id="9" name="Picture 8">
            <a:extLst>
              <a:ext uri="{FF2B5EF4-FFF2-40B4-BE49-F238E27FC236}">
                <a16:creationId xmlns:a16="http://schemas.microsoft.com/office/drawing/2014/main" id="{7CA1173B-D845-4AA4-BF38-B99EBB8720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94518" y="6220029"/>
            <a:ext cx="2371317" cy="534574"/>
          </a:xfrm>
          <a:prstGeom prst="rect">
            <a:avLst/>
          </a:prstGeom>
        </p:spPr>
      </p:pic>
      <p:pic>
        <p:nvPicPr>
          <p:cNvPr id="10" name="Picture 9">
            <a:extLst>
              <a:ext uri="{FF2B5EF4-FFF2-40B4-BE49-F238E27FC236}">
                <a16:creationId xmlns:a16="http://schemas.microsoft.com/office/drawing/2014/main" id="{62211F38-5CB1-4C6D-AC4E-E80217031D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6220029"/>
            <a:ext cx="2187010" cy="650681"/>
          </a:xfrm>
          <a:prstGeom prst="rect">
            <a:avLst/>
          </a:prstGeom>
        </p:spPr>
      </p:pic>
    </p:spTree>
    <p:extLst>
      <p:ext uri="{BB962C8B-B14F-4D97-AF65-F5344CB8AC3E}">
        <p14:creationId xmlns:p14="http://schemas.microsoft.com/office/powerpoint/2010/main" val="138100196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641697" y="460276"/>
            <a:ext cx="4693742" cy="586681"/>
          </a:xfrm>
          <a:prstGeom prst="rect">
            <a:avLst/>
          </a:prstGeom>
          <a:noFill/>
          <a:ln/>
        </p:spPr>
        <p:txBody>
          <a:bodyPr wrap="none" lIns="0" tIns="0" rIns="0" bIns="0" rtlCol="0" anchor="t"/>
          <a:lstStyle/>
          <a:p>
            <a:pPr>
              <a:lnSpc>
                <a:spcPts val="4583"/>
              </a:lnSpc>
            </a:pPr>
            <a:r>
              <a:rPr lang="en-US" sz="3667" dirty="0">
                <a:solidFill>
                  <a:srgbClr val="38512F"/>
                </a:solidFill>
                <a:latin typeface="Lora" pitchFamily="34" charset="0"/>
                <a:ea typeface="Lora" pitchFamily="34" charset="-122"/>
                <a:cs typeface="Lora" pitchFamily="34" charset="-120"/>
              </a:rPr>
              <a:t>Copyrights</a:t>
            </a:r>
            <a:endParaRPr lang="en-US" sz="3667" dirty="0"/>
          </a:p>
        </p:txBody>
      </p:sp>
      <p:sp>
        <p:nvSpPr>
          <p:cNvPr id="3" name="Text 1"/>
          <p:cNvSpPr/>
          <p:nvPr/>
        </p:nvSpPr>
        <p:spPr>
          <a:xfrm>
            <a:off x="1560810" y="1922959"/>
            <a:ext cx="2346821" cy="293291"/>
          </a:xfrm>
          <a:prstGeom prst="rect">
            <a:avLst/>
          </a:prstGeom>
          <a:noFill/>
          <a:ln/>
        </p:spPr>
        <p:txBody>
          <a:bodyPr wrap="none" lIns="0" tIns="0" rIns="0" bIns="0" rtlCol="0" anchor="t"/>
          <a:lstStyle/>
          <a:p>
            <a:pPr algn="r">
              <a:lnSpc>
                <a:spcPts val="2292"/>
              </a:lnSpc>
            </a:pPr>
            <a:r>
              <a:rPr lang="en-US" sz="2000" dirty="0">
                <a:solidFill>
                  <a:srgbClr val="3A3630"/>
                </a:solidFill>
                <a:latin typeface="Lora" pitchFamily="34" charset="0"/>
                <a:ea typeface="Lora" pitchFamily="34" charset="-122"/>
                <a:cs typeface="Lora" pitchFamily="34" charset="-120"/>
              </a:rPr>
              <a:t>Definition and Scope</a:t>
            </a:r>
            <a:endParaRPr lang="en-US" sz="2000" dirty="0"/>
          </a:p>
        </p:txBody>
      </p:sp>
      <p:sp>
        <p:nvSpPr>
          <p:cNvPr id="4" name="Text 2"/>
          <p:cNvSpPr/>
          <p:nvPr/>
        </p:nvSpPr>
        <p:spPr>
          <a:xfrm>
            <a:off x="593912" y="2335907"/>
            <a:ext cx="3313720" cy="1276747"/>
          </a:xfrm>
          <a:prstGeom prst="rect">
            <a:avLst/>
          </a:prstGeom>
          <a:noFill/>
          <a:ln/>
        </p:spPr>
        <p:txBody>
          <a:bodyPr wrap="square" lIns="0" tIns="0" rIns="0" bIns="0" rtlCol="0" anchor="t"/>
          <a:lstStyle/>
          <a:p>
            <a:pPr algn="just">
              <a:lnSpc>
                <a:spcPts val="2500"/>
              </a:lnSpc>
            </a:pPr>
            <a:r>
              <a:rPr lang="en-US" sz="1667" dirty="0">
                <a:solidFill>
                  <a:srgbClr val="3A3630"/>
                </a:solidFill>
                <a:latin typeface="Source Sans Pro" pitchFamily="34" charset="0"/>
                <a:ea typeface="Source Sans Pro" pitchFamily="34" charset="-122"/>
                <a:cs typeface="Source Sans Pro" pitchFamily="34" charset="-120"/>
              </a:rPr>
              <a:t>Copyright protects original works of authorship, including literary, dramatic, musical, and certain other intellectual works.</a:t>
            </a:r>
            <a:endParaRPr lang="en-US" sz="1667" dirty="0"/>
          </a:p>
        </p:txBody>
      </p:sp>
      <p:pic>
        <p:nvPicPr>
          <p:cNvPr id="5" name="Image 0" descr="preencoded.png"/>
          <p:cNvPicPr>
            <a:picLocks noChangeAspect="1"/>
          </p:cNvPicPr>
          <p:nvPr/>
        </p:nvPicPr>
        <p:blipFill>
          <a:blip r:embed="rId3"/>
          <a:stretch>
            <a:fillRect/>
          </a:stretch>
        </p:blipFill>
        <p:spPr>
          <a:xfrm>
            <a:off x="4206776" y="2032595"/>
            <a:ext cx="3778448" cy="3778448"/>
          </a:xfrm>
          <a:prstGeom prst="rect">
            <a:avLst/>
          </a:prstGeom>
        </p:spPr>
      </p:pic>
      <p:sp>
        <p:nvSpPr>
          <p:cNvPr id="6" name="Text 3"/>
          <p:cNvSpPr/>
          <p:nvPr/>
        </p:nvSpPr>
        <p:spPr>
          <a:xfrm>
            <a:off x="5290046" y="2640410"/>
            <a:ext cx="90785" cy="398859"/>
          </a:xfrm>
          <a:prstGeom prst="rect">
            <a:avLst/>
          </a:prstGeom>
          <a:noFill/>
          <a:ln/>
        </p:spPr>
        <p:txBody>
          <a:bodyPr wrap="none" lIns="0" tIns="0" rIns="0" bIns="0" rtlCol="0" anchor="t"/>
          <a:lstStyle/>
          <a:p>
            <a:pPr>
              <a:lnSpc>
                <a:spcPts val="3125"/>
              </a:lnSpc>
            </a:pPr>
            <a:r>
              <a:rPr lang="en-US" sz="2000" dirty="0">
                <a:solidFill>
                  <a:srgbClr val="3A3630"/>
                </a:solidFill>
                <a:latin typeface="Lora" pitchFamily="34" charset="0"/>
                <a:ea typeface="Lora" pitchFamily="34" charset="-122"/>
                <a:cs typeface="Lora" pitchFamily="34" charset="-120"/>
              </a:rPr>
              <a:t>1</a:t>
            </a:r>
            <a:endParaRPr lang="en-US" sz="2000" dirty="0"/>
          </a:p>
        </p:txBody>
      </p:sp>
      <p:sp>
        <p:nvSpPr>
          <p:cNvPr id="7" name="Text 4"/>
          <p:cNvSpPr/>
          <p:nvPr/>
        </p:nvSpPr>
        <p:spPr>
          <a:xfrm>
            <a:off x="8284370" y="2082503"/>
            <a:ext cx="2346821" cy="293291"/>
          </a:xfrm>
          <a:prstGeom prst="rect">
            <a:avLst/>
          </a:prstGeom>
          <a:noFill/>
          <a:ln/>
        </p:spPr>
        <p:txBody>
          <a:bodyPr wrap="none" lIns="0" tIns="0" rIns="0" bIns="0" rtlCol="0" anchor="t"/>
          <a:lstStyle/>
          <a:p>
            <a:pPr>
              <a:lnSpc>
                <a:spcPts val="2292"/>
              </a:lnSpc>
            </a:pPr>
            <a:r>
              <a:rPr lang="en-US" sz="2000" dirty="0">
                <a:solidFill>
                  <a:srgbClr val="3A3630"/>
                </a:solidFill>
                <a:latin typeface="Lora" pitchFamily="34" charset="0"/>
                <a:ea typeface="Lora" pitchFamily="34" charset="-122"/>
                <a:cs typeface="Lora" pitchFamily="34" charset="-120"/>
              </a:rPr>
              <a:t>Works Protected</a:t>
            </a:r>
            <a:endParaRPr lang="en-US" sz="2000" dirty="0"/>
          </a:p>
        </p:txBody>
      </p:sp>
      <p:sp>
        <p:nvSpPr>
          <p:cNvPr id="8" name="Text 5"/>
          <p:cNvSpPr/>
          <p:nvPr/>
        </p:nvSpPr>
        <p:spPr>
          <a:xfrm>
            <a:off x="8284369" y="2495451"/>
            <a:ext cx="3209528" cy="957560"/>
          </a:xfrm>
          <a:prstGeom prst="rect">
            <a:avLst/>
          </a:prstGeom>
          <a:noFill/>
          <a:ln/>
        </p:spPr>
        <p:txBody>
          <a:bodyPr wrap="square" lIns="0" tIns="0" rIns="0" bIns="0" rtlCol="0" anchor="t"/>
          <a:lstStyle/>
          <a:p>
            <a:pPr algn="just">
              <a:lnSpc>
                <a:spcPts val="2500"/>
              </a:lnSpc>
            </a:pPr>
            <a:r>
              <a:rPr lang="en-US" sz="1667" dirty="0">
                <a:solidFill>
                  <a:srgbClr val="3A3630"/>
                </a:solidFill>
                <a:latin typeface="Source Sans Pro" pitchFamily="34" charset="0"/>
                <a:ea typeface="Source Sans Pro" pitchFamily="34" charset="-122"/>
                <a:cs typeface="Source Sans Pro" pitchFamily="34" charset="-120"/>
              </a:rPr>
              <a:t>Copyright protects a wide range of works, including books, music, films, paintings, and computer software.</a:t>
            </a:r>
            <a:endParaRPr lang="en-US" sz="1667" dirty="0"/>
          </a:p>
        </p:txBody>
      </p:sp>
      <p:pic>
        <p:nvPicPr>
          <p:cNvPr id="9" name="Image 1" descr="preencoded.png"/>
          <p:cNvPicPr>
            <a:picLocks noChangeAspect="1"/>
          </p:cNvPicPr>
          <p:nvPr/>
        </p:nvPicPr>
        <p:blipFill>
          <a:blip r:embed="rId4"/>
          <a:stretch>
            <a:fillRect/>
          </a:stretch>
        </p:blipFill>
        <p:spPr>
          <a:xfrm>
            <a:off x="4206776" y="2032595"/>
            <a:ext cx="3778448" cy="3778448"/>
          </a:xfrm>
          <a:prstGeom prst="rect">
            <a:avLst/>
          </a:prstGeom>
        </p:spPr>
      </p:pic>
      <p:sp>
        <p:nvSpPr>
          <p:cNvPr id="10" name="Text 6"/>
          <p:cNvSpPr/>
          <p:nvPr/>
        </p:nvSpPr>
        <p:spPr>
          <a:xfrm>
            <a:off x="7110909" y="2961879"/>
            <a:ext cx="133846" cy="398859"/>
          </a:xfrm>
          <a:prstGeom prst="rect">
            <a:avLst/>
          </a:prstGeom>
          <a:noFill/>
          <a:ln/>
        </p:spPr>
        <p:txBody>
          <a:bodyPr wrap="none" lIns="0" tIns="0" rIns="0" bIns="0" rtlCol="0" anchor="t"/>
          <a:lstStyle/>
          <a:p>
            <a:pPr>
              <a:lnSpc>
                <a:spcPts val="3125"/>
              </a:lnSpc>
            </a:pPr>
            <a:r>
              <a:rPr lang="en-US" sz="2000" dirty="0">
                <a:solidFill>
                  <a:srgbClr val="3A3630"/>
                </a:solidFill>
                <a:latin typeface="Lora" pitchFamily="34" charset="0"/>
                <a:ea typeface="Lora" pitchFamily="34" charset="-122"/>
                <a:cs typeface="Lora" pitchFamily="34" charset="-120"/>
              </a:rPr>
              <a:t>2</a:t>
            </a:r>
            <a:endParaRPr lang="en-US" sz="2000" dirty="0"/>
          </a:p>
        </p:txBody>
      </p:sp>
      <p:sp>
        <p:nvSpPr>
          <p:cNvPr id="11" name="Text 7"/>
          <p:cNvSpPr/>
          <p:nvPr/>
        </p:nvSpPr>
        <p:spPr>
          <a:xfrm>
            <a:off x="8284370" y="4071343"/>
            <a:ext cx="2464991" cy="293291"/>
          </a:xfrm>
          <a:prstGeom prst="rect">
            <a:avLst/>
          </a:prstGeom>
          <a:noFill/>
          <a:ln/>
        </p:spPr>
        <p:txBody>
          <a:bodyPr wrap="none" lIns="0" tIns="0" rIns="0" bIns="0" rtlCol="0" anchor="t"/>
          <a:lstStyle/>
          <a:p>
            <a:pPr>
              <a:lnSpc>
                <a:spcPts val="2292"/>
              </a:lnSpc>
            </a:pPr>
            <a:r>
              <a:rPr lang="en-US" sz="2000" dirty="0">
                <a:solidFill>
                  <a:srgbClr val="3A3630"/>
                </a:solidFill>
                <a:latin typeface="Lora" pitchFamily="34" charset="0"/>
                <a:ea typeface="Lora" pitchFamily="34" charset="-122"/>
                <a:cs typeface="Lora" pitchFamily="34" charset="-120"/>
              </a:rPr>
              <a:t>Duration of Protection</a:t>
            </a:r>
            <a:endParaRPr lang="en-US" sz="2000" dirty="0"/>
          </a:p>
        </p:txBody>
      </p:sp>
      <p:sp>
        <p:nvSpPr>
          <p:cNvPr id="12" name="Text 8"/>
          <p:cNvSpPr/>
          <p:nvPr/>
        </p:nvSpPr>
        <p:spPr>
          <a:xfrm>
            <a:off x="8284369" y="4484291"/>
            <a:ext cx="3209528" cy="1276747"/>
          </a:xfrm>
          <a:prstGeom prst="rect">
            <a:avLst/>
          </a:prstGeom>
          <a:noFill/>
          <a:ln/>
        </p:spPr>
        <p:txBody>
          <a:bodyPr wrap="square" lIns="0" tIns="0" rIns="0" bIns="0" rtlCol="0" anchor="t"/>
          <a:lstStyle/>
          <a:p>
            <a:pPr algn="just">
              <a:lnSpc>
                <a:spcPts val="2500"/>
              </a:lnSpc>
            </a:pPr>
            <a:r>
              <a:rPr lang="en-US" sz="1667" dirty="0">
                <a:solidFill>
                  <a:srgbClr val="3A3630"/>
                </a:solidFill>
                <a:latin typeface="Source Sans Pro" pitchFamily="34" charset="0"/>
                <a:ea typeface="Source Sans Pro" pitchFamily="34" charset="-122"/>
                <a:cs typeface="Source Sans Pro" pitchFamily="34" charset="-120"/>
              </a:rPr>
              <a:t>In many countries, copyright lasts for the life of the author plus 70 years, though this can vary depending on the jurisdiction.</a:t>
            </a:r>
            <a:endParaRPr lang="en-US" sz="1667" dirty="0"/>
          </a:p>
        </p:txBody>
      </p:sp>
      <p:pic>
        <p:nvPicPr>
          <p:cNvPr id="13" name="Image 2" descr="preencoded.png"/>
          <p:cNvPicPr>
            <a:picLocks noChangeAspect="1"/>
          </p:cNvPicPr>
          <p:nvPr/>
        </p:nvPicPr>
        <p:blipFill>
          <a:blip r:embed="rId5"/>
          <a:stretch>
            <a:fillRect/>
          </a:stretch>
        </p:blipFill>
        <p:spPr>
          <a:xfrm>
            <a:off x="4206776" y="2032595"/>
            <a:ext cx="3778448" cy="3778448"/>
          </a:xfrm>
          <a:prstGeom prst="rect">
            <a:avLst/>
          </a:prstGeom>
        </p:spPr>
      </p:pic>
      <p:sp>
        <p:nvSpPr>
          <p:cNvPr id="14" name="Text 9"/>
          <p:cNvSpPr/>
          <p:nvPr/>
        </p:nvSpPr>
        <p:spPr>
          <a:xfrm>
            <a:off x="6786959" y="4804271"/>
            <a:ext cx="138907" cy="398859"/>
          </a:xfrm>
          <a:prstGeom prst="rect">
            <a:avLst/>
          </a:prstGeom>
          <a:noFill/>
          <a:ln/>
        </p:spPr>
        <p:txBody>
          <a:bodyPr wrap="none" lIns="0" tIns="0" rIns="0" bIns="0" rtlCol="0" anchor="t"/>
          <a:lstStyle/>
          <a:p>
            <a:pPr>
              <a:lnSpc>
                <a:spcPts val="3125"/>
              </a:lnSpc>
            </a:pPr>
            <a:r>
              <a:rPr lang="en-US" sz="2000" dirty="0">
                <a:solidFill>
                  <a:srgbClr val="3A3630"/>
                </a:solidFill>
                <a:latin typeface="Lora" pitchFamily="34" charset="0"/>
                <a:ea typeface="Lora" pitchFamily="34" charset="-122"/>
                <a:cs typeface="Lora" pitchFamily="34" charset="-120"/>
              </a:rPr>
              <a:t>3</a:t>
            </a:r>
            <a:endParaRPr lang="en-US" sz="2000" dirty="0"/>
          </a:p>
        </p:txBody>
      </p:sp>
      <p:sp>
        <p:nvSpPr>
          <p:cNvPr id="15" name="Text 10"/>
          <p:cNvSpPr/>
          <p:nvPr/>
        </p:nvSpPr>
        <p:spPr>
          <a:xfrm>
            <a:off x="939999" y="3911799"/>
            <a:ext cx="2967633" cy="293291"/>
          </a:xfrm>
          <a:prstGeom prst="rect">
            <a:avLst/>
          </a:prstGeom>
          <a:noFill/>
          <a:ln/>
        </p:spPr>
        <p:txBody>
          <a:bodyPr wrap="none" lIns="0" tIns="0" rIns="0" bIns="0" rtlCol="0" anchor="t"/>
          <a:lstStyle/>
          <a:p>
            <a:pPr algn="r">
              <a:lnSpc>
                <a:spcPts val="2292"/>
              </a:lnSpc>
            </a:pPr>
            <a:r>
              <a:rPr lang="en-US" sz="2000" dirty="0">
                <a:solidFill>
                  <a:srgbClr val="3A3630"/>
                </a:solidFill>
                <a:latin typeface="Lora" pitchFamily="34" charset="0"/>
                <a:ea typeface="Lora" pitchFamily="34" charset="-122"/>
                <a:cs typeface="Lora" pitchFamily="34" charset="-120"/>
              </a:rPr>
              <a:t>Exceptions and Limitations</a:t>
            </a:r>
            <a:endParaRPr lang="en-US" sz="2000" dirty="0"/>
          </a:p>
        </p:txBody>
      </p:sp>
      <p:sp>
        <p:nvSpPr>
          <p:cNvPr id="16" name="Text 11"/>
          <p:cNvSpPr/>
          <p:nvPr/>
        </p:nvSpPr>
        <p:spPr>
          <a:xfrm>
            <a:off x="593912" y="4324747"/>
            <a:ext cx="3313720" cy="1595933"/>
          </a:xfrm>
          <a:prstGeom prst="rect">
            <a:avLst/>
          </a:prstGeom>
          <a:noFill/>
          <a:ln/>
        </p:spPr>
        <p:txBody>
          <a:bodyPr wrap="square" lIns="0" tIns="0" rIns="0" bIns="0" rtlCol="0" anchor="t"/>
          <a:lstStyle/>
          <a:p>
            <a:pPr algn="just">
              <a:lnSpc>
                <a:spcPts val="2500"/>
              </a:lnSpc>
            </a:pPr>
            <a:r>
              <a:rPr lang="en-US" sz="1667" dirty="0">
                <a:solidFill>
                  <a:srgbClr val="3A3630"/>
                </a:solidFill>
                <a:latin typeface="Source Sans Pro" pitchFamily="34" charset="0"/>
                <a:ea typeface="Source Sans Pro" pitchFamily="34" charset="-122"/>
                <a:cs typeface="Source Sans Pro" pitchFamily="34" charset="-120"/>
              </a:rPr>
              <a:t>Copyright protection is subject to certain exceptions and limitations, such as fair use, which allows limited use of copyrighted works without permission.</a:t>
            </a:r>
            <a:endParaRPr lang="en-US" sz="1667" dirty="0"/>
          </a:p>
        </p:txBody>
      </p:sp>
      <p:pic>
        <p:nvPicPr>
          <p:cNvPr id="17" name="Image 3" descr="preencoded.png"/>
          <p:cNvPicPr>
            <a:picLocks noChangeAspect="1"/>
          </p:cNvPicPr>
          <p:nvPr/>
        </p:nvPicPr>
        <p:blipFill>
          <a:blip r:embed="rId6"/>
          <a:stretch>
            <a:fillRect/>
          </a:stretch>
        </p:blipFill>
        <p:spPr>
          <a:xfrm>
            <a:off x="4206776" y="2032595"/>
            <a:ext cx="3778448" cy="3778448"/>
          </a:xfrm>
          <a:prstGeom prst="rect">
            <a:avLst/>
          </a:prstGeom>
        </p:spPr>
      </p:pic>
      <p:sp>
        <p:nvSpPr>
          <p:cNvPr id="18" name="Text 12"/>
          <p:cNvSpPr/>
          <p:nvPr/>
        </p:nvSpPr>
        <p:spPr>
          <a:xfrm>
            <a:off x="4946452" y="4482803"/>
            <a:ext cx="135136" cy="398859"/>
          </a:xfrm>
          <a:prstGeom prst="rect">
            <a:avLst/>
          </a:prstGeom>
          <a:noFill/>
          <a:ln/>
        </p:spPr>
        <p:txBody>
          <a:bodyPr wrap="none" lIns="0" tIns="0" rIns="0" bIns="0" rtlCol="0" anchor="t"/>
          <a:lstStyle/>
          <a:p>
            <a:pPr>
              <a:lnSpc>
                <a:spcPts val="3125"/>
              </a:lnSpc>
            </a:pPr>
            <a:r>
              <a:rPr lang="en-US" sz="2000" dirty="0">
                <a:solidFill>
                  <a:srgbClr val="3A3630"/>
                </a:solidFill>
                <a:latin typeface="Lora" pitchFamily="34" charset="0"/>
                <a:ea typeface="Lora" pitchFamily="34" charset="-122"/>
                <a:cs typeface="Lora" pitchFamily="34" charset="-120"/>
              </a:rPr>
              <a:t>4</a:t>
            </a:r>
            <a:endParaRPr lang="en-US" sz="2000" dirty="0"/>
          </a:p>
        </p:txBody>
      </p:sp>
      <p:pic>
        <p:nvPicPr>
          <p:cNvPr id="19" name="Picture 2">
            <a:extLst>
              <a:ext uri="{FF2B5EF4-FFF2-40B4-BE49-F238E27FC236}">
                <a16:creationId xmlns:a16="http://schemas.microsoft.com/office/drawing/2014/main" id="{79D1D3B9-A9D3-493D-8A04-B0DAA490A47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7957" y="6145300"/>
            <a:ext cx="1546314" cy="6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age 0" descr="preencoded.png">
            <a:extLst>
              <a:ext uri="{FF2B5EF4-FFF2-40B4-BE49-F238E27FC236}">
                <a16:creationId xmlns:a16="http://schemas.microsoft.com/office/drawing/2014/main" id="{D2B16011-FDB9-4BA6-965E-7106ABBC4D14}"/>
              </a:ext>
            </a:extLst>
          </p:cNvPr>
          <p:cNvPicPr>
            <a:picLocks noChangeAspect="1"/>
          </p:cNvPicPr>
          <p:nvPr/>
        </p:nvPicPr>
        <p:blipFill rotWithShape="1">
          <a:blip r:embed="rId8"/>
          <a:srcRect l="57108" b="63613"/>
          <a:stretch/>
        </p:blipFill>
        <p:spPr>
          <a:xfrm>
            <a:off x="10437957" y="3103"/>
            <a:ext cx="1753671" cy="2231583"/>
          </a:xfrm>
          <a:prstGeom prst="rect">
            <a:avLst/>
          </a:prstGeom>
        </p:spPr>
      </p:pic>
      <p:sp>
        <p:nvSpPr>
          <p:cNvPr id="21" name="Rectangle 20">
            <a:extLst>
              <a:ext uri="{FF2B5EF4-FFF2-40B4-BE49-F238E27FC236}">
                <a16:creationId xmlns:a16="http://schemas.microsoft.com/office/drawing/2014/main" id="{B5220CD3-0372-4BC8-99FB-96523522CCE7}"/>
              </a:ext>
            </a:extLst>
          </p:cNvPr>
          <p:cNvSpPr/>
          <p:nvPr/>
        </p:nvSpPr>
        <p:spPr>
          <a:xfrm>
            <a:off x="334925" y="6397724"/>
            <a:ext cx="10001026" cy="307777"/>
          </a:xfrm>
          <a:prstGeom prst="rect">
            <a:avLst/>
          </a:prstGeom>
        </p:spPr>
        <p:txBody>
          <a:bodyPr wrap="square">
            <a:spAutoFit/>
          </a:bodyPr>
          <a:lstStyle/>
          <a:p>
            <a:r>
              <a:rPr lang="en-GB" sz="1400" b="1" dirty="0"/>
              <a:t>WIPO</a:t>
            </a:r>
            <a:r>
              <a:rPr lang="en-GB" sz="1400" dirty="0"/>
              <a:t> – Administers treaties like the </a:t>
            </a:r>
            <a:r>
              <a:rPr lang="en-GB" sz="1400" b="1" dirty="0"/>
              <a:t>Berne Convention</a:t>
            </a:r>
            <a:r>
              <a:rPr lang="en-GB" sz="1400" dirty="0"/>
              <a:t> and </a:t>
            </a:r>
            <a:r>
              <a:rPr lang="en-GB" sz="1400" b="1" dirty="0"/>
              <a:t>WIPO Copyright Treaty</a:t>
            </a:r>
            <a:r>
              <a:rPr lang="en-GB" sz="1400" dirty="0"/>
              <a:t>, which provide international copyright protection.</a:t>
            </a:r>
          </a:p>
        </p:txBody>
      </p:sp>
    </p:spTree>
    <p:extLst>
      <p:ext uri="{BB962C8B-B14F-4D97-AF65-F5344CB8AC3E}">
        <p14:creationId xmlns:p14="http://schemas.microsoft.com/office/powerpoint/2010/main" val="1417979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
            <a:ext cx="12192000" cy="2146399"/>
          </a:xfrm>
          <a:prstGeom prst="rect">
            <a:avLst/>
          </a:prstGeom>
        </p:spPr>
      </p:pic>
      <p:sp>
        <p:nvSpPr>
          <p:cNvPr id="3" name="Text 0"/>
          <p:cNvSpPr/>
          <p:nvPr/>
        </p:nvSpPr>
        <p:spPr>
          <a:xfrm>
            <a:off x="600968" y="2618582"/>
            <a:ext cx="5074940" cy="505023"/>
          </a:xfrm>
          <a:prstGeom prst="rect">
            <a:avLst/>
          </a:prstGeom>
          <a:noFill/>
          <a:ln/>
        </p:spPr>
        <p:txBody>
          <a:bodyPr wrap="none" lIns="0" tIns="0" rIns="0" bIns="0" rtlCol="0" anchor="t"/>
          <a:lstStyle/>
          <a:p>
            <a:pPr defTabSz="761970">
              <a:lnSpc>
                <a:spcPts val="3958"/>
              </a:lnSpc>
            </a:pPr>
            <a:r>
              <a:rPr lang="en-US" sz="3167" dirty="0">
                <a:solidFill>
                  <a:srgbClr val="38512F"/>
                </a:solidFill>
                <a:latin typeface="Lora" pitchFamily="34" charset="0"/>
                <a:ea typeface="Lora" pitchFamily="34" charset="-122"/>
                <a:cs typeface="Lora" pitchFamily="34" charset="-120"/>
              </a:rPr>
              <a:t>The Importance of Designs</a:t>
            </a:r>
            <a:endParaRPr lang="en-US" sz="3167" dirty="0">
              <a:solidFill>
                <a:prstClr val="black"/>
              </a:solidFill>
              <a:latin typeface="Calibri" panose="020F0502020204030204"/>
            </a:endParaRPr>
          </a:p>
        </p:txBody>
      </p:sp>
      <p:sp>
        <p:nvSpPr>
          <p:cNvPr id="4" name="Shape 1"/>
          <p:cNvSpPr/>
          <p:nvPr/>
        </p:nvSpPr>
        <p:spPr>
          <a:xfrm>
            <a:off x="6086475" y="3381177"/>
            <a:ext cx="19050" cy="3004840"/>
          </a:xfrm>
          <a:prstGeom prst="roundRect">
            <a:avLst>
              <a:gd name="adj" fmla="val 135211"/>
            </a:avLst>
          </a:prstGeom>
          <a:solidFill>
            <a:srgbClr val="D9CDBA"/>
          </a:solidFill>
          <a:ln/>
        </p:spPr>
      </p:sp>
      <p:sp>
        <p:nvSpPr>
          <p:cNvPr id="5" name="Shape 2"/>
          <p:cNvSpPr/>
          <p:nvPr/>
        </p:nvSpPr>
        <p:spPr>
          <a:xfrm>
            <a:off x="5320904" y="3758009"/>
            <a:ext cx="600968" cy="19050"/>
          </a:xfrm>
          <a:prstGeom prst="roundRect">
            <a:avLst>
              <a:gd name="adj" fmla="val 135211"/>
            </a:avLst>
          </a:prstGeom>
          <a:solidFill>
            <a:srgbClr val="D9CDBA"/>
          </a:solidFill>
          <a:ln/>
        </p:spPr>
      </p:sp>
      <p:sp>
        <p:nvSpPr>
          <p:cNvPr id="6" name="Shape 3"/>
          <p:cNvSpPr/>
          <p:nvPr/>
        </p:nvSpPr>
        <p:spPr>
          <a:xfrm>
            <a:off x="5902821" y="3574356"/>
            <a:ext cx="386358" cy="386358"/>
          </a:xfrm>
          <a:prstGeom prst="roundRect">
            <a:avLst>
              <a:gd name="adj" fmla="val 6667"/>
            </a:avLst>
          </a:prstGeom>
          <a:solidFill>
            <a:srgbClr val="F3E7D4"/>
          </a:solidFill>
          <a:ln/>
        </p:spPr>
      </p:sp>
      <p:sp>
        <p:nvSpPr>
          <p:cNvPr id="7" name="Text 4"/>
          <p:cNvSpPr/>
          <p:nvPr/>
        </p:nvSpPr>
        <p:spPr>
          <a:xfrm>
            <a:off x="6051848" y="3646289"/>
            <a:ext cx="88206" cy="242392"/>
          </a:xfrm>
          <a:prstGeom prst="rect">
            <a:avLst/>
          </a:prstGeom>
          <a:noFill/>
          <a:ln/>
        </p:spPr>
        <p:txBody>
          <a:bodyPr wrap="none" lIns="0" tIns="0" rIns="0" bIns="0" rtlCol="0" anchor="t"/>
          <a:lstStyle/>
          <a:p>
            <a:pPr algn="ctr" defTabSz="761970">
              <a:lnSpc>
                <a:spcPts val="1875"/>
              </a:lnSpc>
            </a:pPr>
            <a:r>
              <a:rPr lang="en-US" sz="1875" dirty="0">
                <a:solidFill>
                  <a:srgbClr val="3A3630"/>
                </a:solidFill>
                <a:latin typeface="Lora" pitchFamily="34" charset="0"/>
                <a:ea typeface="Lora" pitchFamily="34" charset="-122"/>
                <a:cs typeface="Lora" pitchFamily="34" charset="-120"/>
              </a:rPr>
              <a:t>1</a:t>
            </a:r>
            <a:endParaRPr lang="en-US" sz="1875" dirty="0">
              <a:solidFill>
                <a:prstClr val="black"/>
              </a:solidFill>
              <a:latin typeface="Calibri" panose="020F0502020204030204"/>
            </a:endParaRPr>
          </a:p>
        </p:txBody>
      </p:sp>
      <p:sp>
        <p:nvSpPr>
          <p:cNvPr id="8" name="Text 5"/>
          <p:cNvSpPr/>
          <p:nvPr/>
        </p:nvSpPr>
        <p:spPr>
          <a:xfrm>
            <a:off x="2653904" y="3552825"/>
            <a:ext cx="2497733" cy="252512"/>
          </a:xfrm>
          <a:prstGeom prst="rect">
            <a:avLst/>
          </a:prstGeom>
          <a:noFill/>
          <a:ln/>
        </p:spPr>
        <p:txBody>
          <a:bodyPr wrap="none" lIns="0" tIns="0" rIns="0" bIns="0" rtlCol="0" anchor="t"/>
          <a:lstStyle/>
          <a:p>
            <a:pPr algn="r" defTabSz="761970">
              <a:lnSpc>
                <a:spcPts val="1958"/>
              </a:lnSpc>
            </a:pPr>
            <a:r>
              <a:rPr lang="en-US" sz="1583" b="1" dirty="0">
                <a:solidFill>
                  <a:srgbClr val="3A3630"/>
                </a:solidFill>
                <a:latin typeface="Lora" pitchFamily="34" charset="0"/>
                <a:ea typeface="Lora" pitchFamily="34" charset="-122"/>
                <a:cs typeface="Lora" pitchFamily="34" charset="-120"/>
              </a:rPr>
              <a:t>Definition and Importance</a:t>
            </a:r>
            <a:endParaRPr lang="en-US" sz="1583" b="1" dirty="0">
              <a:solidFill>
                <a:prstClr val="black"/>
              </a:solidFill>
              <a:latin typeface="Calibri" panose="020F0502020204030204"/>
            </a:endParaRPr>
          </a:p>
        </p:txBody>
      </p:sp>
      <p:sp>
        <p:nvSpPr>
          <p:cNvPr id="9" name="Text 6"/>
          <p:cNvSpPr/>
          <p:nvPr/>
        </p:nvSpPr>
        <p:spPr>
          <a:xfrm>
            <a:off x="506317" y="3908326"/>
            <a:ext cx="4645320" cy="549473"/>
          </a:xfrm>
          <a:prstGeom prst="rect">
            <a:avLst/>
          </a:prstGeom>
          <a:noFill/>
          <a:ln/>
        </p:spPr>
        <p:txBody>
          <a:bodyPr wrap="square" lIns="0" tIns="0" rIns="0" bIns="0" rtlCol="0" anchor="t"/>
          <a:lstStyle/>
          <a:p>
            <a:pPr algn="just">
              <a:lnSpc>
                <a:spcPts val="2125"/>
              </a:lnSpc>
            </a:pPr>
            <a:r>
              <a:rPr lang="en-US" sz="1333" dirty="0">
                <a:solidFill>
                  <a:srgbClr val="3A3630"/>
                </a:solidFill>
                <a:latin typeface="Source Sans Pro" pitchFamily="34" charset="0"/>
                <a:ea typeface="Source Sans Pro" pitchFamily="34" charset="-122"/>
                <a:cs typeface="Source Sans Pro" pitchFamily="34" charset="-120"/>
              </a:rPr>
              <a:t>Designs protect the appearance of products. They add value and uniqueness. Designs are crucial for differentiating products and creating a visual appeal that attracts consumers.</a:t>
            </a:r>
            <a:endParaRPr lang="en-US" sz="1333" dirty="0"/>
          </a:p>
        </p:txBody>
      </p:sp>
      <p:sp>
        <p:nvSpPr>
          <p:cNvPr id="10" name="Shape 7"/>
          <p:cNvSpPr/>
          <p:nvPr/>
        </p:nvSpPr>
        <p:spPr>
          <a:xfrm>
            <a:off x="6270129" y="4616450"/>
            <a:ext cx="600968" cy="19050"/>
          </a:xfrm>
          <a:prstGeom prst="roundRect">
            <a:avLst>
              <a:gd name="adj" fmla="val 135211"/>
            </a:avLst>
          </a:prstGeom>
          <a:solidFill>
            <a:srgbClr val="D9CDBA"/>
          </a:solidFill>
          <a:ln/>
        </p:spPr>
      </p:sp>
      <p:sp>
        <p:nvSpPr>
          <p:cNvPr id="11" name="Shape 8"/>
          <p:cNvSpPr/>
          <p:nvPr/>
        </p:nvSpPr>
        <p:spPr>
          <a:xfrm>
            <a:off x="5902821" y="4432796"/>
            <a:ext cx="386358" cy="386358"/>
          </a:xfrm>
          <a:prstGeom prst="roundRect">
            <a:avLst>
              <a:gd name="adj" fmla="val 6667"/>
            </a:avLst>
          </a:prstGeom>
          <a:solidFill>
            <a:srgbClr val="F3E7D4"/>
          </a:solidFill>
          <a:ln/>
        </p:spPr>
      </p:sp>
      <p:sp>
        <p:nvSpPr>
          <p:cNvPr id="12" name="Text 9"/>
          <p:cNvSpPr/>
          <p:nvPr/>
        </p:nvSpPr>
        <p:spPr>
          <a:xfrm>
            <a:off x="6030913" y="4504730"/>
            <a:ext cx="130175" cy="242392"/>
          </a:xfrm>
          <a:prstGeom prst="rect">
            <a:avLst/>
          </a:prstGeom>
          <a:noFill/>
          <a:ln/>
        </p:spPr>
        <p:txBody>
          <a:bodyPr wrap="none" lIns="0" tIns="0" rIns="0" bIns="0" rtlCol="0" anchor="t"/>
          <a:lstStyle/>
          <a:p>
            <a:pPr algn="ctr" defTabSz="761970">
              <a:lnSpc>
                <a:spcPts val="1875"/>
              </a:lnSpc>
            </a:pPr>
            <a:r>
              <a:rPr lang="en-US" sz="1875" dirty="0">
                <a:solidFill>
                  <a:srgbClr val="3A3630"/>
                </a:solidFill>
                <a:latin typeface="Lora" pitchFamily="34" charset="0"/>
                <a:ea typeface="Lora" pitchFamily="34" charset="-122"/>
                <a:cs typeface="Lora" pitchFamily="34" charset="-120"/>
              </a:rPr>
              <a:t>2</a:t>
            </a:r>
            <a:endParaRPr lang="en-US" sz="1875" dirty="0">
              <a:solidFill>
                <a:prstClr val="black"/>
              </a:solidFill>
              <a:latin typeface="Calibri" panose="020F0502020204030204"/>
            </a:endParaRPr>
          </a:p>
        </p:txBody>
      </p:sp>
      <p:sp>
        <p:nvSpPr>
          <p:cNvPr id="13" name="Text 10"/>
          <p:cNvSpPr/>
          <p:nvPr/>
        </p:nvSpPr>
        <p:spPr>
          <a:xfrm>
            <a:off x="7040364" y="4411266"/>
            <a:ext cx="2594968" cy="252512"/>
          </a:xfrm>
          <a:prstGeom prst="rect">
            <a:avLst/>
          </a:prstGeom>
          <a:noFill/>
          <a:ln/>
        </p:spPr>
        <p:txBody>
          <a:bodyPr wrap="none" lIns="0" tIns="0" rIns="0" bIns="0" rtlCol="0" anchor="t"/>
          <a:lstStyle/>
          <a:p>
            <a:pPr defTabSz="761970">
              <a:lnSpc>
                <a:spcPts val="1958"/>
              </a:lnSpc>
            </a:pPr>
            <a:r>
              <a:rPr lang="en-US" sz="1583" b="1" dirty="0">
                <a:solidFill>
                  <a:srgbClr val="3A3630"/>
                </a:solidFill>
                <a:latin typeface="Lora" pitchFamily="34" charset="0"/>
                <a:ea typeface="Lora" pitchFamily="34" charset="-122"/>
                <a:cs typeface="Lora" pitchFamily="34" charset="-120"/>
              </a:rPr>
              <a:t>Registered vs. Unregistered</a:t>
            </a:r>
            <a:endParaRPr lang="en-US" sz="1583" b="1" dirty="0">
              <a:solidFill>
                <a:prstClr val="black"/>
              </a:solidFill>
              <a:latin typeface="Calibri" panose="020F0502020204030204"/>
            </a:endParaRPr>
          </a:p>
        </p:txBody>
      </p:sp>
      <p:sp>
        <p:nvSpPr>
          <p:cNvPr id="14" name="Text 11"/>
          <p:cNvSpPr/>
          <p:nvPr/>
        </p:nvSpPr>
        <p:spPr>
          <a:xfrm>
            <a:off x="6813154" y="4766767"/>
            <a:ext cx="5171118" cy="549473"/>
          </a:xfrm>
          <a:prstGeom prst="rect">
            <a:avLst/>
          </a:prstGeom>
          <a:noFill/>
          <a:ln/>
        </p:spPr>
        <p:txBody>
          <a:bodyPr wrap="square" lIns="0" tIns="0" rIns="0" bIns="0" rtlCol="0" anchor="t"/>
          <a:lstStyle/>
          <a:p>
            <a:pPr algn="just">
              <a:lnSpc>
                <a:spcPts val="2125"/>
              </a:lnSpc>
            </a:pPr>
            <a:r>
              <a:rPr lang="en-US" sz="1500" dirty="0">
                <a:solidFill>
                  <a:srgbClr val="3A3630"/>
                </a:solidFill>
                <a:latin typeface="Source Sans Pro" pitchFamily="34" charset="0"/>
                <a:ea typeface="Source Sans Pro" pitchFamily="34" charset="-122"/>
                <a:cs typeface="Source Sans Pro" pitchFamily="34" charset="-120"/>
              </a:rPr>
              <a:t>Registration provides stronger protection. Unregistered designs have limited protection. </a:t>
            </a:r>
            <a:endParaRPr lang="en-US" sz="1500" dirty="0">
              <a:solidFill>
                <a:prstClr val="black"/>
              </a:solidFill>
              <a:latin typeface="Calibri" panose="020F0502020204030204"/>
            </a:endParaRPr>
          </a:p>
        </p:txBody>
      </p:sp>
      <p:sp>
        <p:nvSpPr>
          <p:cNvPr id="15" name="Shape 12"/>
          <p:cNvSpPr/>
          <p:nvPr/>
        </p:nvSpPr>
        <p:spPr>
          <a:xfrm>
            <a:off x="5320904" y="5389067"/>
            <a:ext cx="600968" cy="19050"/>
          </a:xfrm>
          <a:prstGeom prst="roundRect">
            <a:avLst>
              <a:gd name="adj" fmla="val 135211"/>
            </a:avLst>
          </a:prstGeom>
          <a:solidFill>
            <a:srgbClr val="D9CDBA"/>
          </a:solidFill>
          <a:ln/>
        </p:spPr>
      </p:sp>
      <p:sp>
        <p:nvSpPr>
          <p:cNvPr id="16" name="Shape 13"/>
          <p:cNvSpPr/>
          <p:nvPr/>
        </p:nvSpPr>
        <p:spPr>
          <a:xfrm>
            <a:off x="5902821" y="5205413"/>
            <a:ext cx="386358" cy="386358"/>
          </a:xfrm>
          <a:prstGeom prst="roundRect">
            <a:avLst>
              <a:gd name="adj" fmla="val 6667"/>
            </a:avLst>
          </a:prstGeom>
          <a:solidFill>
            <a:srgbClr val="F3E7D4"/>
          </a:solidFill>
          <a:ln/>
        </p:spPr>
      </p:sp>
      <p:sp>
        <p:nvSpPr>
          <p:cNvPr id="17" name="Text 14"/>
          <p:cNvSpPr/>
          <p:nvPr/>
        </p:nvSpPr>
        <p:spPr>
          <a:xfrm>
            <a:off x="6028432" y="5277346"/>
            <a:ext cx="135037" cy="242392"/>
          </a:xfrm>
          <a:prstGeom prst="rect">
            <a:avLst/>
          </a:prstGeom>
          <a:noFill/>
          <a:ln/>
        </p:spPr>
        <p:txBody>
          <a:bodyPr wrap="none" lIns="0" tIns="0" rIns="0" bIns="0" rtlCol="0" anchor="t"/>
          <a:lstStyle/>
          <a:p>
            <a:pPr algn="ctr" defTabSz="761970">
              <a:lnSpc>
                <a:spcPts val="1875"/>
              </a:lnSpc>
            </a:pPr>
            <a:r>
              <a:rPr lang="en-US" sz="1875" dirty="0">
                <a:solidFill>
                  <a:srgbClr val="3A3630"/>
                </a:solidFill>
                <a:latin typeface="Lora" pitchFamily="34" charset="0"/>
                <a:ea typeface="Lora" pitchFamily="34" charset="-122"/>
                <a:cs typeface="Lora" pitchFamily="34" charset="-120"/>
              </a:rPr>
              <a:t>3</a:t>
            </a:r>
            <a:endParaRPr lang="en-US" sz="1875" dirty="0">
              <a:solidFill>
                <a:prstClr val="black"/>
              </a:solidFill>
              <a:latin typeface="Calibri" panose="020F0502020204030204"/>
            </a:endParaRPr>
          </a:p>
        </p:txBody>
      </p:sp>
      <p:sp>
        <p:nvSpPr>
          <p:cNvPr id="18" name="Text 15"/>
          <p:cNvSpPr/>
          <p:nvPr/>
        </p:nvSpPr>
        <p:spPr>
          <a:xfrm>
            <a:off x="3131444" y="5183882"/>
            <a:ext cx="2020193" cy="252512"/>
          </a:xfrm>
          <a:prstGeom prst="rect">
            <a:avLst/>
          </a:prstGeom>
          <a:noFill/>
          <a:ln/>
        </p:spPr>
        <p:txBody>
          <a:bodyPr wrap="none" lIns="0" tIns="0" rIns="0" bIns="0" rtlCol="0" anchor="t"/>
          <a:lstStyle/>
          <a:p>
            <a:pPr algn="r" defTabSz="761970">
              <a:lnSpc>
                <a:spcPts val="1958"/>
              </a:lnSpc>
            </a:pPr>
            <a:r>
              <a:rPr lang="en-US" sz="1583" b="1" dirty="0">
                <a:solidFill>
                  <a:srgbClr val="3A3630"/>
                </a:solidFill>
                <a:latin typeface="Lora" pitchFamily="34" charset="0"/>
                <a:ea typeface="Lora" pitchFamily="34" charset="-122"/>
                <a:cs typeface="Lora" pitchFamily="34" charset="-120"/>
              </a:rPr>
              <a:t>Protection Criteria</a:t>
            </a:r>
            <a:endParaRPr lang="en-US" sz="1583" b="1" dirty="0">
              <a:solidFill>
                <a:prstClr val="black"/>
              </a:solidFill>
              <a:latin typeface="Calibri" panose="020F0502020204030204"/>
            </a:endParaRPr>
          </a:p>
        </p:txBody>
      </p:sp>
      <p:sp>
        <p:nvSpPr>
          <p:cNvPr id="19" name="Text 16"/>
          <p:cNvSpPr/>
          <p:nvPr/>
        </p:nvSpPr>
        <p:spPr>
          <a:xfrm>
            <a:off x="600969" y="5539383"/>
            <a:ext cx="4550668" cy="549473"/>
          </a:xfrm>
          <a:prstGeom prst="rect">
            <a:avLst/>
          </a:prstGeom>
          <a:noFill/>
          <a:ln/>
        </p:spPr>
        <p:txBody>
          <a:bodyPr wrap="square" lIns="0" tIns="0" rIns="0" bIns="0" rtlCol="0" anchor="t"/>
          <a:lstStyle/>
          <a:p>
            <a:pPr algn="just">
              <a:lnSpc>
                <a:spcPts val="2125"/>
              </a:lnSpc>
            </a:pPr>
            <a:r>
              <a:rPr lang="en-US" sz="1333" dirty="0">
                <a:solidFill>
                  <a:srgbClr val="3A3630"/>
                </a:solidFill>
                <a:latin typeface="Source Sans Pro" pitchFamily="34" charset="0"/>
                <a:ea typeface="Source Sans Pro" pitchFamily="34" charset="-122"/>
                <a:cs typeface="Source Sans Pro" pitchFamily="34" charset="-120"/>
              </a:rPr>
              <a:t>Designs must be new and original. They cannot be purely functional. To qualify, a design must be new and have individual character, meaning it differs significantly from existing designs.</a:t>
            </a:r>
            <a:endParaRPr lang="en-US" sz="1333" dirty="0">
              <a:solidFill>
                <a:prstClr val="black"/>
              </a:solidFill>
              <a:latin typeface="Calibri" panose="020F0502020204030204"/>
            </a:endParaRPr>
          </a:p>
        </p:txBody>
      </p:sp>
      <p:pic>
        <p:nvPicPr>
          <p:cNvPr id="20" name="Picture 2">
            <a:extLst>
              <a:ext uri="{FF2B5EF4-FFF2-40B4-BE49-F238E27FC236}">
                <a16:creationId xmlns:a16="http://schemas.microsoft.com/office/drawing/2014/main" id="{913AD7A2-CF43-456C-8C85-B7B7F7ED54E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7957" y="6145300"/>
            <a:ext cx="1546314" cy="6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1">
            <a:extLst>
              <a:ext uri="{FF2B5EF4-FFF2-40B4-BE49-F238E27FC236}">
                <a16:creationId xmlns:a16="http://schemas.microsoft.com/office/drawing/2014/main" id="{77145129-0B0B-4CAF-A57C-8CD724910427}"/>
              </a:ext>
            </a:extLst>
          </p:cNvPr>
          <p:cNvSpPr>
            <a:spLocks noChangeArrowheads="1"/>
          </p:cNvSpPr>
          <p:nvPr/>
        </p:nvSpPr>
        <p:spPr bwMode="auto">
          <a:xfrm>
            <a:off x="6813154" y="5488691"/>
            <a:ext cx="349162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200" b="1" i="0" u="none" strike="noStrike" cap="none" normalizeH="0" baseline="0" dirty="0">
                <a:ln>
                  <a:noFill/>
                </a:ln>
                <a:solidFill>
                  <a:schemeClr val="tx1"/>
                </a:solidFill>
                <a:effectLst/>
                <a:latin typeface="Arial" panose="020B0604020202020204" pitchFamily="34" charset="0"/>
              </a:rPr>
              <a:t>WIPO</a:t>
            </a:r>
            <a:r>
              <a:rPr kumimoji="0" lang="en-US" altLang="en-US" sz="1200" b="0" i="0" u="none" strike="noStrike" cap="none" normalizeH="0" baseline="0" dirty="0">
                <a:ln>
                  <a:noFill/>
                </a:ln>
                <a:solidFill>
                  <a:schemeClr val="tx1"/>
                </a:solidFill>
                <a:effectLst/>
                <a:latin typeface="Arial" panose="020B0604020202020204" pitchFamily="34" charset="0"/>
              </a:rPr>
              <a:t> – Administers the </a:t>
            </a:r>
            <a:r>
              <a:rPr kumimoji="0" lang="en-US" altLang="en-US" sz="1200" b="1" i="0" u="none" strike="noStrike" cap="none" normalizeH="0" baseline="0" dirty="0">
                <a:ln>
                  <a:noFill/>
                </a:ln>
                <a:solidFill>
                  <a:schemeClr val="tx1"/>
                </a:solidFill>
                <a:effectLst/>
                <a:latin typeface="Arial" panose="020B0604020202020204" pitchFamily="34" charset="0"/>
              </a:rPr>
              <a:t>Hague System</a:t>
            </a:r>
            <a:r>
              <a:rPr kumimoji="0" lang="en-US" altLang="en-US" sz="1200" b="0" i="0" u="none" strike="noStrike" cap="none" normalizeH="0" baseline="0" dirty="0">
                <a:ln>
                  <a:noFill/>
                </a:ln>
                <a:solidFill>
                  <a:schemeClr val="tx1"/>
                </a:solidFill>
                <a:effectLst/>
                <a:latin typeface="Arial" panose="020B0604020202020204" pitchFamily="34" charset="0"/>
              </a:rPr>
              <a:t> for the international registration of industrial designs.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1200" b="1" i="0" u="none" strike="noStrike" cap="none" normalizeH="0" baseline="0" dirty="0">
                <a:ln>
                  <a:noFill/>
                </a:ln>
                <a:solidFill>
                  <a:schemeClr val="tx1"/>
                </a:solidFill>
                <a:effectLst/>
                <a:latin typeface="Arial" panose="020B0604020202020204" pitchFamily="34" charset="0"/>
              </a:rPr>
              <a:t>EUIPO</a:t>
            </a:r>
            <a:r>
              <a:rPr kumimoji="0" lang="en-US" altLang="en-US" sz="1200" b="0" i="0" u="none" strike="noStrike" cap="none" normalizeH="0" baseline="0" dirty="0">
                <a:ln>
                  <a:noFill/>
                </a:ln>
                <a:solidFill>
                  <a:schemeClr val="tx1"/>
                </a:solidFill>
                <a:effectLst/>
                <a:latin typeface="Arial" panose="020B0604020202020204" pitchFamily="34" charset="0"/>
              </a:rPr>
              <a:t> – Registers </a:t>
            </a:r>
            <a:r>
              <a:rPr kumimoji="0" lang="en-US" altLang="en-US" sz="1200" b="1" i="0" u="none" strike="noStrike" cap="none" normalizeH="0" baseline="0" dirty="0">
                <a:ln>
                  <a:noFill/>
                </a:ln>
                <a:solidFill>
                  <a:schemeClr val="tx1"/>
                </a:solidFill>
                <a:effectLst/>
                <a:latin typeface="Arial" panose="020B0604020202020204" pitchFamily="34" charset="0"/>
              </a:rPr>
              <a:t>Community Designs</a:t>
            </a:r>
            <a:r>
              <a:rPr kumimoji="0" lang="en-US" altLang="en-US" sz="1200" b="0" i="0" u="none" strike="noStrike" cap="none" normalizeH="0" baseline="0" dirty="0">
                <a:ln>
                  <a:noFill/>
                </a:ln>
                <a:solidFill>
                  <a:schemeClr val="tx1"/>
                </a:solidFill>
                <a:effectLst/>
                <a:latin typeface="Arial" panose="020B0604020202020204" pitchFamily="34" charset="0"/>
              </a:rPr>
              <a:t>, which provide protection across the EU.</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02914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3" name="Text 0"/>
          <p:cNvSpPr/>
          <p:nvPr/>
        </p:nvSpPr>
        <p:spPr>
          <a:xfrm>
            <a:off x="686694" y="684015"/>
            <a:ext cx="4616748" cy="577056"/>
          </a:xfrm>
          <a:prstGeom prst="rect">
            <a:avLst/>
          </a:prstGeom>
          <a:noFill/>
          <a:ln/>
        </p:spPr>
        <p:txBody>
          <a:bodyPr wrap="none" lIns="0" tIns="0" rIns="0" bIns="0" rtlCol="0" anchor="t"/>
          <a:lstStyle/>
          <a:p>
            <a:pPr defTabSz="761970">
              <a:lnSpc>
                <a:spcPts val="4541"/>
              </a:lnSpc>
            </a:pPr>
            <a:r>
              <a:rPr lang="en-US" sz="3625" dirty="0">
                <a:solidFill>
                  <a:srgbClr val="38512F"/>
                </a:solidFill>
                <a:latin typeface="Lora" pitchFamily="34" charset="0"/>
                <a:ea typeface="Lora" pitchFamily="34" charset="-122"/>
                <a:cs typeface="Lora" pitchFamily="34" charset="-120"/>
              </a:rPr>
              <a:t>Trade Secrets</a:t>
            </a:r>
            <a:endParaRPr lang="en-US" sz="3625" dirty="0">
              <a:solidFill>
                <a:prstClr val="black"/>
              </a:solidFill>
              <a:latin typeface="Calibri" panose="020F0502020204030204"/>
            </a:endParaRPr>
          </a:p>
        </p:txBody>
      </p:sp>
      <p:sp>
        <p:nvSpPr>
          <p:cNvPr id="4" name="Shape 1"/>
          <p:cNvSpPr/>
          <p:nvPr/>
        </p:nvSpPr>
        <p:spPr>
          <a:xfrm>
            <a:off x="686694" y="1555353"/>
            <a:ext cx="3025279" cy="2682082"/>
          </a:xfrm>
          <a:prstGeom prst="roundRect">
            <a:avLst>
              <a:gd name="adj" fmla="val 1097"/>
            </a:avLst>
          </a:prstGeom>
          <a:solidFill>
            <a:srgbClr val="F3E7D4"/>
          </a:solidFill>
          <a:ln/>
        </p:spPr>
      </p:sp>
      <p:sp>
        <p:nvSpPr>
          <p:cNvPr id="5" name="Text 2"/>
          <p:cNvSpPr/>
          <p:nvPr/>
        </p:nvSpPr>
        <p:spPr>
          <a:xfrm>
            <a:off x="882849" y="1751509"/>
            <a:ext cx="2627313" cy="288528"/>
          </a:xfrm>
          <a:prstGeom prst="rect">
            <a:avLst/>
          </a:prstGeom>
          <a:noFill/>
          <a:ln/>
        </p:spPr>
        <p:txBody>
          <a:bodyPr wrap="none" lIns="0" tIns="0" rIns="0" bIns="0" rtlCol="0" anchor="t"/>
          <a:lstStyle/>
          <a:p>
            <a:pPr defTabSz="761970">
              <a:lnSpc>
                <a:spcPts val="2250"/>
              </a:lnSpc>
            </a:pPr>
            <a:r>
              <a:rPr lang="en-US" sz="1792" dirty="0">
                <a:solidFill>
                  <a:srgbClr val="3A3630"/>
                </a:solidFill>
                <a:latin typeface="Lora" pitchFamily="34" charset="0"/>
                <a:ea typeface="Lora" pitchFamily="34" charset="-122"/>
                <a:cs typeface="Lora" pitchFamily="34" charset="-120"/>
              </a:rPr>
              <a:t>Definition and Examples</a:t>
            </a:r>
            <a:endParaRPr lang="en-US" sz="1792" dirty="0">
              <a:solidFill>
                <a:prstClr val="black"/>
              </a:solidFill>
              <a:latin typeface="Calibri" panose="020F0502020204030204"/>
            </a:endParaRPr>
          </a:p>
        </p:txBody>
      </p:sp>
      <p:sp>
        <p:nvSpPr>
          <p:cNvPr id="6" name="Text 3"/>
          <p:cNvSpPr/>
          <p:nvPr/>
        </p:nvSpPr>
        <p:spPr>
          <a:xfrm>
            <a:off x="882849" y="2157711"/>
            <a:ext cx="2632968" cy="1883569"/>
          </a:xfrm>
          <a:prstGeom prst="rect">
            <a:avLst/>
          </a:prstGeom>
          <a:noFill/>
          <a:ln/>
        </p:spPr>
        <p:txBody>
          <a:bodyPr wrap="square" lIns="0" tIns="0" rIns="0" bIns="0" rtlCol="0" anchor="t"/>
          <a:lstStyle/>
          <a:p>
            <a:pPr defTabSz="761970">
              <a:lnSpc>
                <a:spcPts val="2458"/>
              </a:lnSpc>
            </a:pPr>
            <a:r>
              <a:rPr lang="en-US" sz="1542" dirty="0">
                <a:solidFill>
                  <a:srgbClr val="3A3630"/>
                </a:solidFill>
                <a:latin typeface="Source Sans Pro" pitchFamily="34" charset="0"/>
                <a:ea typeface="Source Sans Pro" pitchFamily="34" charset="-122"/>
                <a:cs typeface="Source Sans Pro" pitchFamily="34" charset="-120"/>
              </a:rPr>
              <a:t>Trade secrets are confidential information that provide a business with a competitive edge. Examples include formulas, practices, designs, and customer lists.</a:t>
            </a:r>
            <a:endParaRPr lang="en-US" sz="1542" dirty="0">
              <a:solidFill>
                <a:prstClr val="black"/>
              </a:solidFill>
              <a:latin typeface="Calibri" panose="020F0502020204030204"/>
            </a:endParaRPr>
          </a:p>
        </p:txBody>
      </p:sp>
      <p:sp>
        <p:nvSpPr>
          <p:cNvPr id="7" name="Shape 4"/>
          <p:cNvSpPr/>
          <p:nvPr/>
        </p:nvSpPr>
        <p:spPr>
          <a:xfrm>
            <a:off x="3908128" y="1555353"/>
            <a:ext cx="3025279" cy="2682082"/>
          </a:xfrm>
          <a:prstGeom prst="roundRect">
            <a:avLst>
              <a:gd name="adj" fmla="val 1097"/>
            </a:avLst>
          </a:prstGeom>
          <a:solidFill>
            <a:srgbClr val="F3E7D4"/>
          </a:solidFill>
          <a:ln/>
        </p:spPr>
      </p:sp>
      <p:sp>
        <p:nvSpPr>
          <p:cNvPr id="8" name="Text 5"/>
          <p:cNvSpPr/>
          <p:nvPr/>
        </p:nvSpPr>
        <p:spPr>
          <a:xfrm>
            <a:off x="4104283" y="1751509"/>
            <a:ext cx="2308324" cy="288528"/>
          </a:xfrm>
          <a:prstGeom prst="rect">
            <a:avLst/>
          </a:prstGeom>
          <a:noFill/>
          <a:ln/>
        </p:spPr>
        <p:txBody>
          <a:bodyPr wrap="none" lIns="0" tIns="0" rIns="0" bIns="0" rtlCol="0" anchor="t"/>
          <a:lstStyle/>
          <a:p>
            <a:pPr defTabSz="761970">
              <a:lnSpc>
                <a:spcPts val="2250"/>
              </a:lnSpc>
            </a:pPr>
            <a:r>
              <a:rPr lang="en-US" sz="1792" dirty="0">
                <a:solidFill>
                  <a:srgbClr val="3A3630"/>
                </a:solidFill>
                <a:latin typeface="Lora" pitchFamily="34" charset="0"/>
                <a:ea typeface="Lora" pitchFamily="34" charset="-122"/>
                <a:cs typeface="Lora" pitchFamily="34" charset="-120"/>
              </a:rPr>
              <a:t>Protection Measures</a:t>
            </a:r>
            <a:endParaRPr lang="en-US" sz="1792" dirty="0">
              <a:solidFill>
                <a:prstClr val="black"/>
              </a:solidFill>
              <a:latin typeface="Calibri" panose="020F0502020204030204"/>
            </a:endParaRPr>
          </a:p>
        </p:txBody>
      </p:sp>
      <p:sp>
        <p:nvSpPr>
          <p:cNvPr id="9" name="Text 6"/>
          <p:cNvSpPr/>
          <p:nvPr/>
        </p:nvSpPr>
        <p:spPr>
          <a:xfrm>
            <a:off x="4104283" y="2157710"/>
            <a:ext cx="2632968" cy="1569641"/>
          </a:xfrm>
          <a:prstGeom prst="rect">
            <a:avLst/>
          </a:prstGeom>
          <a:noFill/>
          <a:ln/>
        </p:spPr>
        <p:txBody>
          <a:bodyPr wrap="square" lIns="0" tIns="0" rIns="0" bIns="0" rtlCol="0" anchor="t"/>
          <a:lstStyle/>
          <a:p>
            <a:pPr defTabSz="761970">
              <a:lnSpc>
                <a:spcPts val="2458"/>
              </a:lnSpc>
            </a:pPr>
            <a:r>
              <a:rPr lang="en-US" sz="1542" dirty="0">
                <a:solidFill>
                  <a:srgbClr val="3A3630"/>
                </a:solidFill>
                <a:latin typeface="Source Sans Pro" pitchFamily="34" charset="0"/>
                <a:ea typeface="Source Sans Pro" pitchFamily="34" charset="-122"/>
                <a:cs typeface="Source Sans Pro" pitchFamily="34" charset="-120"/>
              </a:rPr>
              <a:t>Trade secrets are protected through confidentiality agreements, limited access, and security measures to prevent unauthorized disclosure or use.</a:t>
            </a:r>
            <a:endParaRPr lang="en-US" sz="1542" dirty="0">
              <a:solidFill>
                <a:prstClr val="black"/>
              </a:solidFill>
              <a:latin typeface="Calibri" panose="020F0502020204030204"/>
            </a:endParaRPr>
          </a:p>
        </p:txBody>
      </p:sp>
      <p:sp>
        <p:nvSpPr>
          <p:cNvPr id="10" name="Shape 7"/>
          <p:cNvSpPr/>
          <p:nvPr/>
        </p:nvSpPr>
        <p:spPr>
          <a:xfrm>
            <a:off x="686694" y="4432498"/>
            <a:ext cx="6246614" cy="1740297"/>
          </a:xfrm>
          <a:prstGeom prst="roundRect">
            <a:avLst>
              <a:gd name="adj" fmla="val 1691"/>
            </a:avLst>
          </a:prstGeom>
          <a:solidFill>
            <a:srgbClr val="F3E7D4"/>
          </a:solidFill>
          <a:ln/>
        </p:spPr>
      </p:sp>
      <p:sp>
        <p:nvSpPr>
          <p:cNvPr id="11" name="Text 8"/>
          <p:cNvSpPr/>
          <p:nvPr/>
        </p:nvSpPr>
        <p:spPr>
          <a:xfrm>
            <a:off x="882849" y="4629745"/>
            <a:ext cx="2308324" cy="288528"/>
          </a:xfrm>
          <a:prstGeom prst="rect">
            <a:avLst/>
          </a:prstGeom>
          <a:noFill/>
          <a:ln/>
        </p:spPr>
        <p:txBody>
          <a:bodyPr wrap="none" lIns="0" tIns="0" rIns="0" bIns="0" rtlCol="0" anchor="t"/>
          <a:lstStyle/>
          <a:p>
            <a:pPr defTabSz="761970">
              <a:lnSpc>
                <a:spcPts val="2250"/>
              </a:lnSpc>
            </a:pPr>
            <a:r>
              <a:rPr lang="en-US" sz="1792" dirty="0">
                <a:solidFill>
                  <a:srgbClr val="3A3630"/>
                </a:solidFill>
                <a:latin typeface="Lora" pitchFamily="34" charset="0"/>
                <a:ea typeface="Lora" pitchFamily="34" charset="-122"/>
                <a:cs typeface="Lora" pitchFamily="34" charset="-120"/>
              </a:rPr>
              <a:t>Legal Framework</a:t>
            </a:r>
            <a:endParaRPr lang="en-US" sz="1792" dirty="0">
              <a:solidFill>
                <a:prstClr val="black"/>
              </a:solidFill>
              <a:latin typeface="Calibri" panose="020F0502020204030204"/>
            </a:endParaRPr>
          </a:p>
        </p:txBody>
      </p:sp>
      <p:sp>
        <p:nvSpPr>
          <p:cNvPr id="12" name="Text 9"/>
          <p:cNvSpPr/>
          <p:nvPr/>
        </p:nvSpPr>
        <p:spPr>
          <a:xfrm>
            <a:off x="882849" y="5035947"/>
            <a:ext cx="5854303" cy="941784"/>
          </a:xfrm>
          <a:prstGeom prst="rect">
            <a:avLst/>
          </a:prstGeom>
          <a:noFill/>
          <a:ln/>
        </p:spPr>
        <p:txBody>
          <a:bodyPr wrap="square" lIns="0" tIns="0" rIns="0" bIns="0" rtlCol="0" anchor="t"/>
          <a:lstStyle/>
          <a:p>
            <a:pPr defTabSz="761970">
              <a:lnSpc>
                <a:spcPts val="2458"/>
              </a:lnSpc>
            </a:pPr>
            <a:r>
              <a:rPr lang="en-US" sz="1542" dirty="0">
                <a:solidFill>
                  <a:srgbClr val="3A3630"/>
                </a:solidFill>
                <a:latin typeface="Source Sans Pro" pitchFamily="34" charset="0"/>
                <a:ea typeface="Source Sans Pro" pitchFamily="34" charset="-122"/>
                <a:cs typeface="Source Sans Pro" pitchFamily="34" charset="-120"/>
              </a:rPr>
              <a:t>The legal framework for trade secrets varies by jurisdiction but typically includes laws against misappropriation, which is the unauthorized acquisition, use, or disclosure of a trade secret.</a:t>
            </a:r>
            <a:endParaRPr lang="en-US" sz="1542" dirty="0">
              <a:solidFill>
                <a:prstClr val="black"/>
              </a:solidFill>
              <a:latin typeface="Calibri" panose="020F0502020204030204"/>
            </a:endParaRPr>
          </a:p>
        </p:txBody>
      </p:sp>
    </p:spTree>
    <p:extLst>
      <p:ext uri="{BB962C8B-B14F-4D97-AF65-F5344CB8AC3E}">
        <p14:creationId xmlns:p14="http://schemas.microsoft.com/office/powerpoint/2010/main" val="3999019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3" name="Text 0"/>
          <p:cNvSpPr/>
          <p:nvPr/>
        </p:nvSpPr>
        <p:spPr>
          <a:xfrm>
            <a:off x="686694" y="684015"/>
            <a:ext cx="4616748" cy="577056"/>
          </a:xfrm>
          <a:prstGeom prst="rect">
            <a:avLst/>
          </a:prstGeom>
          <a:noFill/>
          <a:ln/>
        </p:spPr>
        <p:txBody>
          <a:bodyPr wrap="none" lIns="0" tIns="0" rIns="0" bIns="0" rtlCol="0" anchor="t"/>
          <a:lstStyle/>
          <a:p>
            <a:pPr defTabSz="761970">
              <a:lnSpc>
                <a:spcPts val="4541"/>
              </a:lnSpc>
            </a:pPr>
            <a:r>
              <a:rPr lang="en-US" sz="3625" dirty="0">
                <a:solidFill>
                  <a:srgbClr val="38512F"/>
                </a:solidFill>
                <a:latin typeface="Lora" pitchFamily="34" charset="0"/>
                <a:ea typeface="Lora" pitchFamily="34" charset="-122"/>
                <a:cs typeface="Lora" pitchFamily="34" charset="-120"/>
              </a:rPr>
              <a:t>Trade Secrets</a:t>
            </a:r>
            <a:endParaRPr lang="en-US" sz="3625" dirty="0">
              <a:solidFill>
                <a:prstClr val="black"/>
              </a:solidFill>
              <a:latin typeface="Calibri" panose="020F0502020204030204"/>
            </a:endParaRPr>
          </a:p>
        </p:txBody>
      </p:sp>
      <p:sp>
        <p:nvSpPr>
          <p:cNvPr id="7" name="Shape 4"/>
          <p:cNvSpPr/>
          <p:nvPr/>
        </p:nvSpPr>
        <p:spPr>
          <a:xfrm>
            <a:off x="322730" y="1555353"/>
            <a:ext cx="6610678" cy="4618632"/>
          </a:xfrm>
          <a:prstGeom prst="roundRect">
            <a:avLst>
              <a:gd name="adj" fmla="val 1097"/>
            </a:avLst>
          </a:prstGeom>
          <a:solidFill>
            <a:srgbClr val="F3E7D4"/>
          </a:solidFill>
          <a:ln/>
        </p:spPr>
      </p:sp>
      <p:sp>
        <p:nvSpPr>
          <p:cNvPr id="8" name="Text 5"/>
          <p:cNvSpPr/>
          <p:nvPr/>
        </p:nvSpPr>
        <p:spPr>
          <a:xfrm>
            <a:off x="451821" y="1751509"/>
            <a:ext cx="5960786" cy="288528"/>
          </a:xfrm>
          <a:prstGeom prst="rect">
            <a:avLst/>
          </a:prstGeom>
          <a:noFill/>
          <a:ln/>
        </p:spPr>
        <p:txBody>
          <a:bodyPr wrap="none" lIns="0" tIns="0" rIns="0" bIns="0" rtlCol="0" anchor="t"/>
          <a:lstStyle/>
          <a:p>
            <a:pPr defTabSz="761970">
              <a:lnSpc>
                <a:spcPts val="2250"/>
              </a:lnSpc>
            </a:pPr>
            <a:r>
              <a:rPr lang="en-US" sz="1792" b="1" dirty="0">
                <a:solidFill>
                  <a:srgbClr val="3A3630"/>
                </a:solidFill>
                <a:latin typeface="Lora" pitchFamily="34" charset="0"/>
                <a:ea typeface="Lora" pitchFamily="34" charset="-122"/>
                <a:cs typeface="Lora" pitchFamily="34" charset="-120"/>
              </a:rPr>
              <a:t>Protection Measures</a:t>
            </a:r>
            <a:endParaRPr lang="en-US" sz="1792" b="1" dirty="0">
              <a:solidFill>
                <a:prstClr val="black"/>
              </a:solidFill>
              <a:latin typeface="Calibri" panose="020F0502020204030204"/>
            </a:endParaRPr>
          </a:p>
        </p:txBody>
      </p:sp>
      <p:sp>
        <p:nvSpPr>
          <p:cNvPr id="9" name="Text 6"/>
          <p:cNvSpPr/>
          <p:nvPr/>
        </p:nvSpPr>
        <p:spPr>
          <a:xfrm>
            <a:off x="451821" y="2157710"/>
            <a:ext cx="6285430" cy="3758996"/>
          </a:xfrm>
          <a:prstGeom prst="rect">
            <a:avLst/>
          </a:prstGeom>
          <a:noFill/>
          <a:ln/>
        </p:spPr>
        <p:txBody>
          <a:bodyPr wrap="square" lIns="0" tIns="0" rIns="0" bIns="0" rtlCol="0" anchor="t"/>
          <a:lstStyle/>
          <a:p>
            <a:pPr defTabSz="761970">
              <a:lnSpc>
                <a:spcPts val="2458"/>
              </a:lnSpc>
            </a:pPr>
            <a:r>
              <a:rPr lang="en-GB" sz="1542" b="1" dirty="0">
                <a:solidFill>
                  <a:srgbClr val="3A3630"/>
                </a:solidFill>
                <a:latin typeface="Source Sans Pro" pitchFamily="34" charset="0"/>
                <a:ea typeface="Source Sans Pro" pitchFamily="34" charset="-122"/>
                <a:cs typeface="Source Sans Pro" pitchFamily="34" charset="-120"/>
              </a:rPr>
              <a:t>International Guidelines:</a:t>
            </a:r>
          </a:p>
          <a:p>
            <a:pPr defTabSz="761970">
              <a:lnSpc>
                <a:spcPts val="2458"/>
              </a:lnSpc>
            </a:pPr>
            <a:r>
              <a:rPr lang="en-GB" sz="1542" dirty="0">
                <a:solidFill>
                  <a:srgbClr val="3A3630"/>
                </a:solidFill>
                <a:latin typeface="Source Sans Pro" pitchFamily="34" charset="0"/>
                <a:ea typeface="Source Sans Pro" pitchFamily="34" charset="-122"/>
                <a:cs typeface="Source Sans Pro" pitchFamily="34" charset="-120"/>
              </a:rPr>
              <a:t>World Trade Organization (WTO) – The Agreement on Trade-Related Aspects of Intellectual Property Rights (TRIPS) provides international standards for trade secret protection.</a:t>
            </a:r>
          </a:p>
          <a:p>
            <a:pPr defTabSz="761970">
              <a:lnSpc>
                <a:spcPts val="2458"/>
              </a:lnSpc>
            </a:pPr>
            <a:endParaRPr lang="en-GB" sz="1542" dirty="0">
              <a:solidFill>
                <a:srgbClr val="3A3630"/>
              </a:solidFill>
              <a:latin typeface="Source Sans Pro" pitchFamily="34" charset="0"/>
              <a:ea typeface="Source Sans Pro" pitchFamily="34" charset="-122"/>
              <a:cs typeface="Source Sans Pro" pitchFamily="34" charset="-120"/>
            </a:endParaRPr>
          </a:p>
          <a:p>
            <a:pPr defTabSz="761970">
              <a:lnSpc>
                <a:spcPts val="2458"/>
              </a:lnSpc>
            </a:pPr>
            <a:r>
              <a:rPr lang="en-GB" sz="1542" b="1" dirty="0">
                <a:solidFill>
                  <a:srgbClr val="3A3630"/>
                </a:solidFill>
                <a:latin typeface="Source Sans Pro" pitchFamily="34" charset="0"/>
                <a:ea typeface="Source Sans Pro" pitchFamily="34" charset="-122"/>
                <a:cs typeface="Source Sans Pro" pitchFamily="34" charset="-120"/>
              </a:rPr>
              <a:t>National Legislation:</a:t>
            </a:r>
          </a:p>
          <a:p>
            <a:pPr defTabSz="761970">
              <a:lnSpc>
                <a:spcPts val="2458"/>
              </a:lnSpc>
            </a:pPr>
            <a:r>
              <a:rPr lang="en-GB" sz="1542" dirty="0">
                <a:solidFill>
                  <a:srgbClr val="3A3630"/>
                </a:solidFill>
                <a:latin typeface="Source Sans Pro" pitchFamily="34" charset="0"/>
                <a:ea typeface="Source Sans Pro" pitchFamily="34" charset="-122"/>
                <a:cs typeface="Source Sans Pro" pitchFamily="34" charset="-120"/>
              </a:rPr>
              <a:t>Defend Trade Secrets Act (DTSA) – United States</a:t>
            </a:r>
          </a:p>
          <a:p>
            <a:pPr defTabSz="761970">
              <a:lnSpc>
                <a:spcPts val="2458"/>
              </a:lnSpc>
            </a:pPr>
            <a:r>
              <a:rPr lang="en-GB" sz="1542" dirty="0">
                <a:solidFill>
                  <a:srgbClr val="3A3630"/>
                </a:solidFill>
                <a:latin typeface="Source Sans Pro" pitchFamily="34" charset="0"/>
                <a:ea typeface="Source Sans Pro" pitchFamily="34" charset="-122"/>
                <a:cs typeface="Source Sans Pro" pitchFamily="34" charset="-120"/>
              </a:rPr>
              <a:t>Trade Secrets (Enforcement, etc.) Regulations – United Kingdom</a:t>
            </a:r>
          </a:p>
          <a:p>
            <a:pPr defTabSz="761970">
              <a:lnSpc>
                <a:spcPts val="2458"/>
              </a:lnSpc>
            </a:pPr>
            <a:r>
              <a:rPr lang="en-GB" sz="1542" dirty="0">
                <a:solidFill>
                  <a:srgbClr val="3A3630"/>
                </a:solidFill>
                <a:latin typeface="Source Sans Pro" pitchFamily="34" charset="0"/>
                <a:ea typeface="Source Sans Pro" pitchFamily="34" charset="-122"/>
                <a:cs typeface="Source Sans Pro" pitchFamily="34" charset="-120"/>
              </a:rPr>
              <a:t>Law Against Unfair Competition – Germany and other EU countries (following the EU Trade Secrets Directive)</a:t>
            </a:r>
          </a:p>
          <a:p>
            <a:pPr defTabSz="761970">
              <a:lnSpc>
                <a:spcPts val="2458"/>
              </a:lnSpc>
            </a:pPr>
            <a:r>
              <a:rPr lang="en-GB" sz="1542" dirty="0">
                <a:solidFill>
                  <a:srgbClr val="3A3630"/>
                </a:solidFill>
                <a:latin typeface="Source Sans Pro" pitchFamily="34" charset="0"/>
                <a:ea typeface="Source Sans Pro" pitchFamily="34" charset="-122"/>
                <a:cs typeface="Source Sans Pro" pitchFamily="34" charset="-120"/>
              </a:rPr>
              <a:t>Anti-Unfair Competition Law – China</a:t>
            </a:r>
            <a:r>
              <a:rPr lang="en-US" sz="1542" dirty="0">
                <a:solidFill>
                  <a:srgbClr val="3A3630"/>
                </a:solidFill>
                <a:latin typeface="Source Sans Pro" pitchFamily="34" charset="0"/>
                <a:ea typeface="Source Sans Pro" pitchFamily="34" charset="-122"/>
                <a:cs typeface="Source Sans Pro" pitchFamily="34" charset="-120"/>
              </a:rPr>
              <a:t>.</a:t>
            </a:r>
            <a:endParaRPr lang="en-US" sz="1542" dirty="0">
              <a:solidFill>
                <a:prstClr val="black"/>
              </a:solidFill>
              <a:latin typeface="Calibri" panose="020F0502020204030204"/>
            </a:endParaRPr>
          </a:p>
        </p:txBody>
      </p:sp>
    </p:spTree>
    <p:extLst>
      <p:ext uri="{BB962C8B-B14F-4D97-AF65-F5344CB8AC3E}">
        <p14:creationId xmlns:p14="http://schemas.microsoft.com/office/powerpoint/2010/main" val="493519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3" name="Text 0"/>
          <p:cNvSpPr/>
          <p:nvPr/>
        </p:nvSpPr>
        <p:spPr>
          <a:xfrm>
            <a:off x="5197773" y="560487"/>
            <a:ext cx="6368455" cy="1051719"/>
          </a:xfrm>
          <a:prstGeom prst="rect">
            <a:avLst/>
          </a:prstGeom>
          <a:noFill/>
          <a:ln/>
        </p:spPr>
        <p:txBody>
          <a:bodyPr wrap="square" lIns="0" tIns="0" rIns="0" bIns="0" rtlCol="0" anchor="t"/>
          <a:lstStyle/>
          <a:p>
            <a:pPr>
              <a:lnSpc>
                <a:spcPts val="4125"/>
              </a:lnSpc>
            </a:pPr>
            <a:r>
              <a:rPr lang="en-US" sz="3292" dirty="0">
                <a:solidFill>
                  <a:srgbClr val="38512F"/>
                </a:solidFill>
                <a:latin typeface="Lora" pitchFamily="34" charset="0"/>
                <a:ea typeface="Lora" pitchFamily="34" charset="-122"/>
                <a:cs typeface="Lora" pitchFamily="34" charset="-120"/>
              </a:rPr>
              <a:t>The Cornerstones: EUIPO and EPO</a:t>
            </a:r>
            <a:endParaRPr lang="en-US" sz="3292" dirty="0"/>
          </a:p>
        </p:txBody>
      </p:sp>
      <p:pic>
        <p:nvPicPr>
          <p:cNvPr id="4" name="Image 1" descr="preencoded.png"/>
          <p:cNvPicPr>
            <a:picLocks noChangeAspect="1"/>
          </p:cNvPicPr>
          <p:nvPr/>
        </p:nvPicPr>
        <p:blipFill>
          <a:blip r:embed="rId4"/>
          <a:stretch>
            <a:fillRect/>
          </a:stretch>
        </p:blipFill>
        <p:spPr>
          <a:xfrm>
            <a:off x="5197773" y="1880394"/>
            <a:ext cx="435570" cy="435570"/>
          </a:xfrm>
          <a:prstGeom prst="rect">
            <a:avLst/>
          </a:prstGeom>
        </p:spPr>
      </p:pic>
      <p:sp>
        <p:nvSpPr>
          <p:cNvPr id="5" name="Text 1"/>
          <p:cNvSpPr/>
          <p:nvPr/>
        </p:nvSpPr>
        <p:spPr>
          <a:xfrm>
            <a:off x="5197773" y="2494757"/>
            <a:ext cx="1943993" cy="262930"/>
          </a:xfrm>
          <a:prstGeom prst="rect">
            <a:avLst/>
          </a:prstGeom>
          <a:noFill/>
          <a:ln/>
        </p:spPr>
        <p:txBody>
          <a:bodyPr wrap="none" lIns="0" tIns="0" rIns="0" bIns="0" rtlCol="0" anchor="t"/>
          <a:lstStyle/>
          <a:p>
            <a:pPr>
              <a:lnSpc>
                <a:spcPts val="2042"/>
              </a:lnSpc>
            </a:pPr>
            <a:r>
              <a:rPr lang="en-US" sz="1625" dirty="0">
                <a:solidFill>
                  <a:srgbClr val="3A3630"/>
                </a:solidFill>
                <a:latin typeface="Lora" pitchFamily="34" charset="0"/>
                <a:ea typeface="Lora" pitchFamily="34" charset="-122"/>
                <a:cs typeface="Lora" pitchFamily="34" charset="-120"/>
              </a:rPr>
              <a:t>EUIPO</a:t>
            </a:r>
            <a:endParaRPr lang="en-US" sz="1625" dirty="0"/>
          </a:p>
        </p:txBody>
      </p:sp>
      <p:sp>
        <p:nvSpPr>
          <p:cNvPr id="6" name="Text 2"/>
          <p:cNvSpPr/>
          <p:nvPr/>
        </p:nvSpPr>
        <p:spPr>
          <a:xfrm>
            <a:off x="5197773" y="2864942"/>
            <a:ext cx="1943993" cy="3432572"/>
          </a:xfrm>
          <a:prstGeom prst="rect">
            <a:avLst/>
          </a:prstGeom>
          <a:noFill/>
          <a:ln/>
        </p:spPr>
        <p:txBody>
          <a:bodyPr wrap="square" lIns="0" tIns="0" rIns="0" bIns="0" rtlCol="0" anchor="t"/>
          <a:lstStyle/>
          <a:p>
            <a:pPr>
              <a:lnSpc>
                <a:spcPts val="2250"/>
              </a:lnSpc>
            </a:pPr>
            <a:r>
              <a:rPr lang="en-US" sz="1375" dirty="0">
                <a:solidFill>
                  <a:srgbClr val="3A3630"/>
                </a:solidFill>
                <a:latin typeface="Source Sans Pro" pitchFamily="34" charset="0"/>
                <a:ea typeface="Source Sans Pro" pitchFamily="34" charset="-122"/>
                <a:cs typeface="Source Sans Pro" pitchFamily="34" charset="-120"/>
              </a:rPr>
              <a:t>The European Union Intellectual Property Office (EUIPO) plays a crucial role in administering the Community Trade Mark and Community Design systems. It is the central hub for registering trademarks and designs that are valid across all EU member states.</a:t>
            </a:r>
            <a:endParaRPr lang="en-US" sz="1375" dirty="0"/>
          </a:p>
        </p:txBody>
      </p:sp>
      <p:pic>
        <p:nvPicPr>
          <p:cNvPr id="7" name="Image 2" descr="preencoded.png"/>
          <p:cNvPicPr>
            <a:picLocks noChangeAspect="1"/>
          </p:cNvPicPr>
          <p:nvPr/>
        </p:nvPicPr>
        <p:blipFill>
          <a:blip r:embed="rId5"/>
          <a:stretch>
            <a:fillRect/>
          </a:stretch>
        </p:blipFill>
        <p:spPr>
          <a:xfrm>
            <a:off x="7409954" y="1880394"/>
            <a:ext cx="435570" cy="435570"/>
          </a:xfrm>
          <a:prstGeom prst="rect">
            <a:avLst/>
          </a:prstGeom>
        </p:spPr>
      </p:pic>
      <p:sp>
        <p:nvSpPr>
          <p:cNvPr id="8" name="Text 3"/>
          <p:cNvSpPr/>
          <p:nvPr/>
        </p:nvSpPr>
        <p:spPr>
          <a:xfrm>
            <a:off x="7409954" y="2494757"/>
            <a:ext cx="1943993" cy="262930"/>
          </a:xfrm>
          <a:prstGeom prst="rect">
            <a:avLst/>
          </a:prstGeom>
          <a:noFill/>
          <a:ln/>
        </p:spPr>
        <p:txBody>
          <a:bodyPr wrap="none" lIns="0" tIns="0" rIns="0" bIns="0" rtlCol="0" anchor="t"/>
          <a:lstStyle/>
          <a:p>
            <a:pPr>
              <a:lnSpc>
                <a:spcPts val="2042"/>
              </a:lnSpc>
            </a:pPr>
            <a:r>
              <a:rPr lang="en-US" sz="1625" dirty="0">
                <a:solidFill>
                  <a:srgbClr val="3A3630"/>
                </a:solidFill>
                <a:latin typeface="Lora" pitchFamily="34" charset="0"/>
                <a:ea typeface="Lora" pitchFamily="34" charset="-122"/>
                <a:cs typeface="Lora" pitchFamily="34" charset="-120"/>
              </a:rPr>
              <a:t>EPO</a:t>
            </a:r>
            <a:endParaRPr lang="en-US" sz="1625" dirty="0"/>
          </a:p>
        </p:txBody>
      </p:sp>
      <p:sp>
        <p:nvSpPr>
          <p:cNvPr id="9" name="Text 4"/>
          <p:cNvSpPr/>
          <p:nvPr/>
        </p:nvSpPr>
        <p:spPr>
          <a:xfrm>
            <a:off x="7409954" y="2864942"/>
            <a:ext cx="1943993" cy="3146524"/>
          </a:xfrm>
          <a:prstGeom prst="rect">
            <a:avLst/>
          </a:prstGeom>
          <a:noFill/>
          <a:ln/>
        </p:spPr>
        <p:txBody>
          <a:bodyPr wrap="square" lIns="0" tIns="0" rIns="0" bIns="0" rtlCol="0" anchor="t"/>
          <a:lstStyle/>
          <a:p>
            <a:pPr>
              <a:lnSpc>
                <a:spcPts val="2250"/>
              </a:lnSpc>
            </a:pPr>
            <a:r>
              <a:rPr lang="en-US" sz="1375" dirty="0">
                <a:solidFill>
                  <a:srgbClr val="3A3630"/>
                </a:solidFill>
                <a:latin typeface="Source Sans Pro" pitchFamily="34" charset="0"/>
                <a:ea typeface="Source Sans Pro" pitchFamily="34" charset="-122"/>
                <a:cs typeface="Source Sans Pro" pitchFamily="34" charset="-120"/>
              </a:rPr>
              <a:t>The European Patent Office (EPO), while not an EU institution, is vital for patent protection in Europe. It grants European patents that can be validated in designated countries, providing a streamlined process for securing patent rights.</a:t>
            </a:r>
            <a:endParaRPr lang="en-US" sz="1375" dirty="0"/>
          </a:p>
        </p:txBody>
      </p:sp>
      <p:pic>
        <p:nvPicPr>
          <p:cNvPr id="10" name="Image 3" descr="preencoded.png"/>
          <p:cNvPicPr>
            <a:picLocks noChangeAspect="1"/>
          </p:cNvPicPr>
          <p:nvPr/>
        </p:nvPicPr>
        <p:blipFill>
          <a:blip r:embed="rId6"/>
          <a:stretch>
            <a:fillRect/>
          </a:stretch>
        </p:blipFill>
        <p:spPr>
          <a:xfrm>
            <a:off x="9622135" y="1880394"/>
            <a:ext cx="435570" cy="435570"/>
          </a:xfrm>
          <a:prstGeom prst="rect">
            <a:avLst/>
          </a:prstGeom>
        </p:spPr>
      </p:pic>
      <p:sp>
        <p:nvSpPr>
          <p:cNvPr id="11" name="Text 5"/>
          <p:cNvSpPr/>
          <p:nvPr/>
        </p:nvSpPr>
        <p:spPr>
          <a:xfrm>
            <a:off x="9622135" y="2494757"/>
            <a:ext cx="1943993" cy="262930"/>
          </a:xfrm>
          <a:prstGeom prst="rect">
            <a:avLst/>
          </a:prstGeom>
          <a:noFill/>
          <a:ln/>
        </p:spPr>
        <p:txBody>
          <a:bodyPr wrap="none" lIns="0" tIns="0" rIns="0" bIns="0" rtlCol="0" anchor="t"/>
          <a:lstStyle/>
          <a:p>
            <a:pPr>
              <a:lnSpc>
                <a:spcPts val="2042"/>
              </a:lnSpc>
            </a:pPr>
            <a:r>
              <a:rPr lang="en-US" sz="1625" dirty="0">
                <a:solidFill>
                  <a:srgbClr val="3A3630"/>
                </a:solidFill>
                <a:latin typeface="Lora" pitchFamily="34" charset="0"/>
                <a:ea typeface="Lora" pitchFamily="34" charset="-122"/>
                <a:cs typeface="Lora" pitchFamily="34" charset="-120"/>
              </a:rPr>
              <a:t>Harmonization</a:t>
            </a:r>
            <a:endParaRPr lang="en-US" sz="1625" dirty="0"/>
          </a:p>
        </p:txBody>
      </p:sp>
      <p:sp>
        <p:nvSpPr>
          <p:cNvPr id="12" name="Text 6"/>
          <p:cNvSpPr/>
          <p:nvPr/>
        </p:nvSpPr>
        <p:spPr>
          <a:xfrm>
            <a:off x="9622135" y="2864942"/>
            <a:ext cx="1943993" cy="3146524"/>
          </a:xfrm>
          <a:prstGeom prst="rect">
            <a:avLst/>
          </a:prstGeom>
          <a:noFill/>
          <a:ln/>
        </p:spPr>
        <p:txBody>
          <a:bodyPr wrap="square" lIns="0" tIns="0" rIns="0" bIns="0" rtlCol="0" anchor="t"/>
          <a:lstStyle/>
          <a:p>
            <a:pPr>
              <a:lnSpc>
                <a:spcPts val="2250"/>
              </a:lnSpc>
            </a:pPr>
            <a:r>
              <a:rPr lang="en-US" sz="1375" dirty="0">
                <a:solidFill>
                  <a:srgbClr val="3A3630"/>
                </a:solidFill>
                <a:latin typeface="Source Sans Pro" pitchFamily="34" charset="0"/>
                <a:ea typeface="Source Sans Pro" pitchFamily="34" charset="-122"/>
                <a:cs typeface="Source Sans Pro" pitchFamily="34" charset="-120"/>
              </a:rPr>
              <a:t>Both EUIPO and EPO contribute to the harmonization of IP rights across Europe, ensuring a more consistent and predictable legal environment for businesses and innovators. They also facilitate international cooperation in IP matters.</a:t>
            </a:r>
            <a:endParaRPr lang="en-US" sz="1375" dirty="0"/>
          </a:p>
        </p:txBody>
      </p:sp>
      <p:pic>
        <p:nvPicPr>
          <p:cNvPr id="13" name="Picture 2">
            <a:extLst>
              <a:ext uri="{FF2B5EF4-FFF2-40B4-BE49-F238E27FC236}">
                <a16:creationId xmlns:a16="http://schemas.microsoft.com/office/drawing/2014/main" id="{8A652CCA-648A-477D-BC3C-19889C66C398}"/>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7957" y="6145300"/>
            <a:ext cx="1546314" cy="6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96445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8705850" y="0"/>
            <a:ext cx="3486150" cy="6858000"/>
          </a:xfrm>
          <a:prstGeom prst="rect">
            <a:avLst/>
          </a:prstGeom>
        </p:spPr>
      </p:pic>
      <p:sp>
        <p:nvSpPr>
          <p:cNvPr id="3" name="Text 0"/>
          <p:cNvSpPr/>
          <p:nvPr/>
        </p:nvSpPr>
        <p:spPr>
          <a:xfrm>
            <a:off x="698103" y="120156"/>
            <a:ext cx="6113165" cy="586681"/>
          </a:xfrm>
          <a:prstGeom prst="rect">
            <a:avLst/>
          </a:prstGeom>
          <a:noFill/>
          <a:ln/>
        </p:spPr>
        <p:txBody>
          <a:bodyPr wrap="none" lIns="0" tIns="0" rIns="0" bIns="0" rtlCol="0" anchor="t"/>
          <a:lstStyle/>
          <a:p>
            <a:pPr>
              <a:lnSpc>
                <a:spcPts val="5500"/>
              </a:lnSpc>
            </a:pPr>
            <a:r>
              <a:rPr lang="en-US" sz="4000" dirty="0">
                <a:solidFill>
                  <a:srgbClr val="38512F"/>
                </a:solidFill>
                <a:latin typeface="Lora" pitchFamily="34" charset="0"/>
                <a:ea typeface="Lora" pitchFamily="34" charset="-122"/>
                <a:cs typeface="Lora" pitchFamily="34" charset="-120"/>
              </a:rPr>
              <a:t>Pillars of European IP Law</a:t>
            </a:r>
            <a:endParaRPr lang="en-US" sz="4000" dirty="0"/>
          </a:p>
        </p:txBody>
      </p:sp>
      <p:sp>
        <p:nvSpPr>
          <p:cNvPr id="4" name="Shape 1"/>
          <p:cNvSpPr/>
          <p:nvPr/>
        </p:nvSpPr>
        <p:spPr>
          <a:xfrm>
            <a:off x="585391" y="932559"/>
            <a:ext cx="448767" cy="448767"/>
          </a:xfrm>
          <a:prstGeom prst="roundRect">
            <a:avLst>
              <a:gd name="adj" fmla="val 6668"/>
            </a:avLst>
          </a:prstGeom>
          <a:solidFill>
            <a:srgbClr val="F3E7D4"/>
          </a:solidFill>
          <a:ln/>
        </p:spPr>
      </p:sp>
      <p:sp>
        <p:nvSpPr>
          <p:cNvPr id="5" name="Text 2"/>
          <p:cNvSpPr/>
          <p:nvPr/>
        </p:nvSpPr>
        <p:spPr>
          <a:xfrm>
            <a:off x="758429" y="1016102"/>
            <a:ext cx="102593" cy="281583"/>
          </a:xfrm>
          <a:prstGeom prst="rect">
            <a:avLst/>
          </a:prstGeom>
          <a:noFill/>
          <a:ln/>
        </p:spPr>
        <p:txBody>
          <a:bodyPr wrap="none" lIns="0" tIns="0" rIns="0" bIns="0" rtlCol="0" anchor="t"/>
          <a:lstStyle/>
          <a:p>
            <a:pPr algn="ctr">
              <a:lnSpc>
                <a:spcPts val="2208"/>
              </a:lnSpc>
            </a:pPr>
            <a:r>
              <a:rPr lang="en-US" sz="2208" dirty="0">
                <a:solidFill>
                  <a:srgbClr val="3A3630"/>
                </a:solidFill>
                <a:latin typeface="Lora" pitchFamily="34" charset="0"/>
                <a:ea typeface="Lora" pitchFamily="34" charset="-122"/>
                <a:cs typeface="Lora" pitchFamily="34" charset="-120"/>
              </a:rPr>
              <a:t>1</a:t>
            </a:r>
            <a:endParaRPr lang="en-US" sz="2208" dirty="0"/>
          </a:p>
        </p:txBody>
      </p:sp>
      <p:sp>
        <p:nvSpPr>
          <p:cNvPr id="6" name="Text 3"/>
          <p:cNvSpPr/>
          <p:nvPr/>
        </p:nvSpPr>
        <p:spPr>
          <a:xfrm>
            <a:off x="1233587" y="932560"/>
            <a:ext cx="3144243" cy="293291"/>
          </a:xfrm>
          <a:prstGeom prst="rect">
            <a:avLst/>
          </a:prstGeom>
          <a:noFill/>
          <a:ln/>
        </p:spPr>
        <p:txBody>
          <a:bodyPr wrap="none" lIns="0" tIns="0" rIns="0" bIns="0" rtlCol="0" anchor="t"/>
          <a:lstStyle/>
          <a:p>
            <a:pPr>
              <a:lnSpc>
                <a:spcPts val="2292"/>
              </a:lnSpc>
            </a:pPr>
            <a:r>
              <a:rPr lang="en-US" sz="1833" dirty="0">
                <a:solidFill>
                  <a:srgbClr val="3A3630"/>
                </a:solidFill>
                <a:latin typeface="Lora" pitchFamily="34" charset="0"/>
                <a:ea typeface="Lora" pitchFamily="34" charset="-122"/>
                <a:cs typeface="Lora" pitchFamily="34" charset="-120"/>
              </a:rPr>
              <a:t>European Patent Convention</a:t>
            </a:r>
            <a:endParaRPr lang="en-US" sz="1833" dirty="0"/>
          </a:p>
        </p:txBody>
      </p:sp>
      <p:sp>
        <p:nvSpPr>
          <p:cNvPr id="7" name="Text 4"/>
          <p:cNvSpPr/>
          <p:nvPr/>
        </p:nvSpPr>
        <p:spPr>
          <a:xfrm>
            <a:off x="1207196" y="1180501"/>
            <a:ext cx="6502301" cy="319187"/>
          </a:xfrm>
          <a:prstGeom prst="rect">
            <a:avLst/>
          </a:prstGeom>
          <a:noFill/>
          <a:ln/>
        </p:spPr>
        <p:txBody>
          <a:bodyPr wrap="none" lIns="0" tIns="0" rIns="0" bIns="0" rtlCol="0" anchor="t"/>
          <a:lstStyle/>
          <a:p>
            <a:pPr algn="just">
              <a:lnSpc>
                <a:spcPts val="2500"/>
              </a:lnSpc>
            </a:pPr>
            <a:r>
              <a:rPr lang="en-US" sz="1600" dirty="0">
                <a:solidFill>
                  <a:srgbClr val="3A3630"/>
                </a:solidFill>
                <a:latin typeface="Source Sans Pro" pitchFamily="34" charset="0"/>
                <a:ea typeface="Source Sans Pro" pitchFamily="34" charset="-122"/>
                <a:cs typeface="Source Sans Pro" pitchFamily="34" charset="-120"/>
              </a:rPr>
              <a:t>The European Patent Convention (EPC) establishes the legal framework </a:t>
            </a:r>
          </a:p>
          <a:p>
            <a:pPr algn="just">
              <a:lnSpc>
                <a:spcPts val="2500"/>
              </a:lnSpc>
            </a:pPr>
            <a:r>
              <a:rPr lang="en-US" sz="1600" dirty="0">
                <a:solidFill>
                  <a:srgbClr val="3A3630"/>
                </a:solidFill>
                <a:latin typeface="Source Sans Pro" pitchFamily="34" charset="0"/>
                <a:ea typeface="Source Sans Pro" pitchFamily="34" charset="-122"/>
                <a:cs typeface="Source Sans Pro" pitchFamily="34" charset="-120"/>
              </a:rPr>
              <a:t>for granting European patents. It outlines the requirements for patentability,</a:t>
            </a:r>
          </a:p>
          <a:p>
            <a:pPr algn="just">
              <a:lnSpc>
                <a:spcPts val="2500"/>
              </a:lnSpc>
            </a:pPr>
            <a:r>
              <a:rPr lang="en-US" sz="1600" dirty="0">
                <a:solidFill>
                  <a:srgbClr val="3A3630"/>
                </a:solidFill>
                <a:latin typeface="Source Sans Pro" pitchFamily="34" charset="0"/>
                <a:ea typeface="Source Sans Pro" pitchFamily="34" charset="-122"/>
                <a:cs typeface="Source Sans Pro" pitchFamily="34" charset="-120"/>
              </a:rPr>
              <a:t> the application process, and the rights conferred by a European patent.</a:t>
            </a:r>
            <a:endParaRPr lang="en-US" sz="1600" dirty="0"/>
          </a:p>
          <a:p>
            <a:pPr algn="just">
              <a:lnSpc>
                <a:spcPts val="2500"/>
              </a:lnSpc>
            </a:pPr>
            <a:endParaRPr lang="en-US" sz="1542" dirty="0"/>
          </a:p>
        </p:txBody>
      </p:sp>
      <p:sp>
        <p:nvSpPr>
          <p:cNvPr id="8" name="Shape 5"/>
          <p:cNvSpPr/>
          <p:nvPr/>
        </p:nvSpPr>
        <p:spPr>
          <a:xfrm>
            <a:off x="586432" y="2316993"/>
            <a:ext cx="448767" cy="448767"/>
          </a:xfrm>
          <a:prstGeom prst="roundRect">
            <a:avLst>
              <a:gd name="adj" fmla="val 6668"/>
            </a:avLst>
          </a:prstGeom>
          <a:solidFill>
            <a:srgbClr val="F3E7D4"/>
          </a:solidFill>
          <a:ln/>
        </p:spPr>
      </p:sp>
      <p:sp>
        <p:nvSpPr>
          <p:cNvPr id="9" name="Text 6"/>
          <p:cNvSpPr/>
          <p:nvPr/>
        </p:nvSpPr>
        <p:spPr>
          <a:xfrm>
            <a:off x="735161" y="2400536"/>
            <a:ext cx="151308" cy="281583"/>
          </a:xfrm>
          <a:prstGeom prst="rect">
            <a:avLst/>
          </a:prstGeom>
          <a:noFill/>
          <a:ln/>
        </p:spPr>
        <p:txBody>
          <a:bodyPr wrap="none" lIns="0" tIns="0" rIns="0" bIns="0" rtlCol="0" anchor="t"/>
          <a:lstStyle/>
          <a:p>
            <a:pPr algn="ctr">
              <a:lnSpc>
                <a:spcPts val="2208"/>
              </a:lnSpc>
            </a:pPr>
            <a:r>
              <a:rPr lang="en-US" sz="2208" dirty="0">
                <a:solidFill>
                  <a:srgbClr val="3A3630"/>
                </a:solidFill>
                <a:latin typeface="Lora" pitchFamily="34" charset="0"/>
                <a:ea typeface="Lora" pitchFamily="34" charset="-122"/>
                <a:cs typeface="Lora" pitchFamily="34" charset="-120"/>
              </a:rPr>
              <a:t>2</a:t>
            </a:r>
            <a:endParaRPr lang="en-US" sz="2208" dirty="0"/>
          </a:p>
        </p:txBody>
      </p:sp>
      <p:sp>
        <p:nvSpPr>
          <p:cNvPr id="10" name="Text 7"/>
          <p:cNvSpPr/>
          <p:nvPr/>
        </p:nvSpPr>
        <p:spPr>
          <a:xfrm>
            <a:off x="1234628" y="2316994"/>
            <a:ext cx="2799953" cy="293291"/>
          </a:xfrm>
          <a:prstGeom prst="rect">
            <a:avLst/>
          </a:prstGeom>
          <a:noFill/>
          <a:ln/>
        </p:spPr>
        <p:txBody>
          <a:bodyPr wrap="none" lIns="0" tIns="0" rIns="0" bIns="0" rtlCol="0" anchor="t"/>
          <a:lstStyle/>
          <a:p>
            <a:pPr>
              <a:lnSpc>
                <a:spcPts val="2292"/>
              </a:lnSpc>
            </a:pPr>
            <a:r>
              <a:rPr lang="en-US" sz="1833" dirty="0">
                <a:solidFill>
                  <a:srgbClr val="3A3630"/>
                </a:solidFill>
                <a:latin typeface="Lora" pitchFamily="34" charset="0"/>
                <a:ea typeface="Lora" pitchFamily="34" charset="-122"/>
                <a:cs typeface="Lora" pitchFamily="34" charset="-120"/>
              </a:rPr>
              <a:t>EU Trademark Regulation</a:t>
            </a:r>
            <a:endParaRPr lang="en-US" sz="1833" dirty="0"/>
          </a:p>
        </p:txBody>
      </p:sp>
      <p:sp>
        <p:nvSpPr>
          <p:cNvPr id="11" name="Text 8"/>
          <p:cNvSpPr/>
          <p:nvPr/>
        </p:nvSpPr>
        <p:spPr>
          <a:xfrm>
            <a:off x="1304478" y="2610285"/>
            <a:ext cx="5575598" cy="319187"/>
          </a:xfrm>
          <a:prstGeom prst="rect">
            <a:avLst/>
          </a:prstGeom>
          <a:noFill/>
          <a:ln/>
        </p:spPr>
        <p:txBody>
          <a:bodyPr wrap="none" lIns="0" tIns="0" rIns="0" bIns="0" rtlCol="0" anchor="t"/>
          <a:lstStyle/>
          <a:p>
            <a:pPr>
              <a:lnSpc>
                <a:spcPts val="2500"/>
              </a:lnSpc>
            </a:pPr>
            <a:r>
              <a:rPr lang="en-US" sz="1600" dirty="0">
                <a:solidFill>
                  <a:srgbClr val="3A3630"/>
                </a:solidFill>
                <a:latin typeface="Source Sans Pro" pitchFamily="34" charset="0"/>
                <a:ea typeface="Source Sans Pro" pitchFamily="34" charset="-122"/>
                <a:cs typeface="Source Sans Pro" pitchFamily="34" charset="-120"/>
              </a:rPr>
              <a:t>governs the registration and protection of trademarks within the European </a:t>
            </a:r>
          </a:p>
          <a:p>
            <a:pPr>
              <a:lnSpc>
                <a:spcPts val="2500"/>
              </a:lnSpc>
            </a:pPr>
            <a:r>
              <a:rPr lang="en-US" sz="1600" dirty="0">
                <a:solidFill>
                  <a:srgbClr val="3A3630"/>
                </a:solidFill>
                <a:latin typeface="Source Sans Pro" pitchFamily="34" charset="0"/>
                <a:ea typeface="Source Sans Pro" pitchFamily="34" charset="-122"/>
                <a:cs typeface="Source Sans Pro" pitchFamily="34" charset="-120"/>
              </a:rPr>
              <a:t>Union. It defines the criteria for trademark registrability, the scope of protection, </a:t>
            </a:r>
          </a:p>
          <a:p>
            <a:pPr>
              <a:lnSpc>
                <a:spcPts val="2500"/>
              </a:lnSpc>
            </a:pPr>
            <a:r>
              <a:rPr lang="en-US" sz="1600" dirty="0">
                <a:solidFill>
                  <a:srgbClr val="3A3630"/>
                </a:solidFill>
                <a:latin typeface="Source Sans Pro" pitchFamily="34" charset="0"/>
                <a:ea typeface="Source Sans Pro" pitchFamily="34" charset="-122"/>
                <a:cs typeface="Source Sans Pro" pitchFamily="34" charset="-120"/>
              </a:rPr>
              <a:t>and the procedures for enforcement.</a:t>
            </a:r>
            <a:endParaRPr lang="en-US" sz="1542" dirty="0"/>
          </a:p>
        </p:txBody>
      </p:sp>
      <p:sp>
        <p:nvSpPr>
          <p:cNvPr id="12" name="Shape 9"/>
          <p:cNvSpPr/>
          <p:nvPr/>
        </p:nvSpPr>
        <p:spPr>
          <a:xfrm>
            <a:off x="585391" y="3758322"/>
            <a:ext cx="448767" cy="448767"/>
          </a:xfrm>
          <a:prstGeom prst="roundRect">
            <a:avLst>
              <a:gd name="adj" fmla="val 6668"/>
            </a:avLst>
          </a:prstGeom>
          <a:solidFill>
            <a:srgbClr val="F3E7D4"/>
          </a:solidFill>
          <a:ln/>
        </p:spPr>
      </p:sp>
      <p:sp>
        <p:nvSpPr>
          <p:cNvPr id="13" name="Text 10"/>
          <p:cNvSpPr/>
          <p:nvPr/>
        </p:nvSpPr>
        <p:spPr>
          <a:xfrm>
            <a:off x="731342" y="3841865"/>
            <a:ext cx="156865" cy="281583"/>
          </a:xfrm>
          <a:prstGeom prst="rect">
            <a:avLst/>
          </a:prstGeom>
          <a:noFill/>
          <a:ln/>
        </p:spPr>
        <p:txBody>
          <a:bodyPr wrap="none" lIns="0" tIns="0" rIns="0" bIns="0" rtlCol="0" anchor="t"/>
          <a:lstStyle/>
          <a:p>
            <a:pPr algn="ctr">
              <a:lnSpc>
                <a:spcPts val="2208"/>
              </a:lnSpc>
            </a:pPr>
            <a:r>
              <a:rPr lang="en-US" sz="2208" dirty="0">
                <a:solidFill>
                  <a:srgbClr val="3A3630"/>
                </a:solidFill>
                <a:latin typeface="Lora" pitchFamily="34" charset="0"/>
                <a:ea typeface="Lora" pitchFamily="34" charset="-122"/>
                <a:cs typeface="Lora" pitchFamily="34" charset="-120"/>
              </a:rPr>
              <a:t>3</a:t>
            </a:r>
            <a:endParaRPr lang="en-US" sz="2208" dirty="0"/>
          </a:p>
        </p:txBody>
      </p:sp>
      <p:sp>
        <p:nvSpPr>
          <p:cNvPr id="14" name="Text 11"/>
          <p:cNvSpPr/>
          <p:nvPr/>
        </p:nvSpPr>
        <p:spPr>
          <a:xfrm>
            <a:off x="1233588" y="3758322"/>
            <a:ext cx="3321546" cy="293291"/>
          </a:xfrm>
          <a:prstGeom prst="rect">
            <a:avLst/>
          </a:prstGeom>
          <a:noFill/>
          <a:ln/>
        </p:spPr>
        <p:txBody>
          <a:bodyPr wrap="none" lIns="0" tIns="0" rIns="0" bIns="0" rtlCol="0" anchor="t"/>
          <a:lstStyle/>
          <a:p>
            <a:pPr>
              <a:lnSpc>
                <a:spcPts val="2292"/>
              </a:lnSpc>
            </a:pPr>
            <a:r>
              <a:rPr lang="en-US" sz="1833" dirty="0">
                <a:solidFill>
                  <a:srgbClr val="3A3630"/>
                </a:solidFill>
                <a:latin typeface="Lora" pitchFamily="34" charset="0"/>
                <a:ea typeface="Lora" pitchFamily="34" charset="-122"/>
                <a:cs typeface="Lora" pitchFamily="34" charset="-120"/>
              </a:rPr>
              <a:t>Community Design Regulation</a:t>
            </a:r>
            <a:endParaRPr lang="en-US" sz="1833" dirty="0"/>
          </a:p>
        </p:txBody>
      </p:sp>
      <p:sp>
        <p:nvSpPr>
          <p:cNvPr id="15" name="Text 12"/>
          <p:cNvSpPr/>
          <p:nvPr/>
        </p:nvSpPr>
        <p:spPr>
          <a:xfrm>
            <a:off x="1250157" y="4017870"/>
            <a:ext cx="5575598" cy="319187"/>
          </a:xfrm>
          <a:prstGeom prst="rect">
            <a:avLst/>
          </a:prstGeom>
          <a:noFill/>
          <a:ln/>
        </p:spPr>
        <p:txBody>
          <a:bodyPr wrap="none" lIns="0" tIns="0" rIns="0" bIns="0" rtlCol="0" anchor="t"/>
          <a:lstStyle/>
          <a:p>
            <a:pPr>
              <a:lnSpc>
                <a:spcPts val="2500"/>
              </a:lnSpc>
            </a:pPr>
            <a:r>
              <a:rPr lang="en-US" sz="1542" dirty="0">
                <a:solidFill>
                  <a:srgbClr val="3A3630"/>
                </a:solidFill>
                <a:latin typeface="Source Sans Pro" pitchFamily="34" charset="0"/>
                <a:ea typeface="Source Sans Pro" pitchFamily="34" charset="-122"/>
                <a:cs typeface="Source Sans Pro" pitchFamily="34" charset="-120"/>
              </a:rPr>
              <a:t>Provides a </a:t>
            </a:r>
            <a:r>
              <a:rPr lang="en-US" sz="1600" dirty="0">
                <a:solidFill>
                  <a:srgbClr val="3A3630"/>
                </a:solidFill>
                <a:latin typeface="Source Sans Pro" pitchFamily="34" charset="0"/>
                <a:ea typeface="Source Sans Pro" pitchFamily="34" charset="-122"/>
                <a:cs typeface="Source Sans Pro" pitchFamily="34" charset="-120"/>
              </a:rPr>
              <a:t>unified system for protecting designs across the EU. It allows for the </a:t>
            </a:r>
          </a:p>
          <a:p>
            <a:pPr>
              <a:lnSpc>
                <a:spcPts val="2500"/>
              </a:lnSpc>
            </a:pPr>
            <a:r>
              <a:rPr lang="en-US" sz="1600" dirty="0">
                <a:solidFill>
                  <a:srgbClr val="3A3630"/>
                </a:solidFill>
                <a:latin typeface="Source Sans Pro" pitchFamily="34" charset="0"/>
                <a:ea typeface="Source Sans Pro" pitchFamily="34" charset="-122"/>
                <a:cs typeface="Source Sans Pro" pitchFamily="34" charset="-120"/>
              </a:rPr>
              <a:t>registration of both registered and unregistered designs, offering different levels </a:t>
            </a:r>
          </a:p>
          <a:p>
            <a:pPr>
              <a:lnSpc>
                <a:spcPts val="2500"/>
              </a:lnSpc>
            </a:pPr>
            <a:r>
              <a:rPr lang="en-US" sz="1600" dirty="0">
                <a:solidFill>
                  <a:srgbClr val="3A3630"/>
                </a:solidFill>
                <a:latin typeface="Source Sans Pro" pitchFamily="34" charset="0"/>
                <a:ea typeface="Source Sans Pro" pitchFamily="34" charset="-122"/>
                <a:cs typeface="Source Sans Pro" pitchFamily="34" charset="-120"/>
              </a:rPr>
              <a:t>of protection depending on the type.</a:t>
            </a:r>
            <a:endParaRPr lang="en-US" sz="1542" dirty="0"/>
          </a:p>
        </p:txBody>
      </p:sp>
      <p:sp>
        <p:nvSpPr>
          <p:cNvPr id="16" name="Shape 13"/>
          <p:cNvSpPr/>
          <p:nvPr/>
        </p:nvSpPr>
        <p:spPr>
          <a:xfrm>
            <a:off x="585391" y="5136282"/>
            <a:ext cx="448767" cy="448767"/>
          </a:xfrm>
          <a:prstGeom prst="roundRect">
            <a:avLst>
              <a:gd name="adj" fmla="val 6668"/>
            </a:avLst>
          </a:prstGeom>
          <a:solidFill>
            <a:srgbClr val="F3E7D4"/>
          </a:solidFill>
          <a:ln/>
        </p:spPr>
      </p:sp>
      <p:sp>
        <p:nvSpPr>
          <p:cNvPr id="17" name="Text 14"/>
          <p:cNvSpPr/>
          <p:nvPr/>
        </p:nvSpPr>
        <p:spPr>
          <a:xfrm>
            <a:off x="733425" y="5219875"/>
            <a:ext cx="152698" cy="281583"/>
          </a:xfrm>
          <a:prstGeom prst="rect">
            <a:avLst/>
          </a:prstGeom>
          <a:noFill/>
          <a:ln/>
        </p:spPr>
        <p:txBody>
          <a:bodyPr wrap="none" lIns="0" tIns="0" rIns="0" bIns="0" rtlCol="0" anchor="t"/>
          <a:lstStyle/>
          <a:p>
            <a:pPr algn="ctr">
              <a:lnSpc>
                <a:spcPts val="2208"/>
              </a:lnSpc>
            </a:pPr>
            <a:r>
              <a:rPr lang="en-US" sz="2208" dirty="0">
                <a:solidFill>
                  <a:srgbClr val="3A3630"/>
                </a:solidFill>
                <a:latin typeface="Lora" pitchFamily="34" charset="0"/>
                <a:ea typeface="Lora" pitchFamily="34" charset="-122"/>
                <a:cs typeface="Lora" pitchFamily="34" charset="-120"/>
              </a:rPr>
              <a:t>4</a:t>
            </a:r>
            <a:endParaRPr lang="en-US" sz="2208" dirty="0"/>
          </a:p>
        </p:txBody>
      </p:sp>
      <p:sp>
        <p:nvSpPr>
          <p:cNvPr id="18" name="Text 15"/>
          <p:cNvSpPr/>
          <p:nvPr/>
        </p:nvSpPr>
        <p:spPr>
          <a:xfrm>
            <a:off x="1233586" y="5253899"/>
            <a:ext cx="2346821" cy="293291"/>
          </a:xfrm>
          <a:prstGeom prst="rect">
            <a:avLst/>
          </a:prstGeom>
          <a:noFill/>
          <a:ln/>
        </p:spPr>
        <p:txBody>
          <a:bodyPr wrap="none" lIns="0" tIns="0" rIns="0" bIns="0" rtlCol="0" anchor="t"/>
          <a:lstStyle/>
          <a:p>
            <a:pPr>
              <a:lnSpc>
                <a:spcPts val="2292"/>
              </a:lnSpc>
            </a:pPr>
            <a:r>
              <a:rPr lang="en-US" sz="1833" dirty="0">
                <a:solidFill>
                  <a:srgbClr val="3A3630"/>
                </a:solidFill>
                <a:latin typeface="Lora" pitchFamily="34" charset="0"/>
                <a:ea typeface="Lora" pitchFamily="34" charset="-122"/>
                <a:cs typeface="Lora" pitchFamily="34" charset="-120"/>
              </a:rPr>
              <a:t>IPRED</a:t>
            </a:r>
            <a:endParaRPr lang="en-US" sz="1833" dirty="0"/>
          </a:p>
        </p:txBody>
      </p:sp>
      <p:sp>
        <p:nvSpPr>
          <p:cNvPr id="19" name="Text 16"/>
          <p:cNvSpPr/>
          <p:nvPr/>
        </p:nvSpPr>
        <p:spPr>
          <a:xfrm>
            <a:off x="1182192" y="5453410"/>
            <a:ext cx="5575598" cy="319187"/>
          </a:xfrm>
          <a:prstGeom prst="rect">
            <a:avLst/>
          </a:prstGeom>
          <a:noFill/>
          <a:ln/>
        </p:spPr>
        <p:txBody>
          <a:bodyPr wrap="none" lIns="0" tIns="0" rIns="0" bIns="0" rtlCol="0" anchor="t"/>
          <a:lstStyle/>
          <a:p>
            <a:pPr>
              <a:lnSpc>
                <a:spcPts val="3000"/>
              </a:lnSpc>
            </a:pPr>
            <a:r>
              <a:rPr lang="en-US" sz="1600" dirty="0">
                <a:solidFill>
                  <a:srgbClr val="3A3630"/>
                </a:solidFill>
                <a:latin typeface="Source Sans Pro" pitchFamily="34" charset="0"/>
                <a:ea typeface="Source Sans Pro" pitchFamily="34" charset="-122"/>
                <a:cs typeface="Source Sans Pro" pitchFamily="34" charset="-120"/>
              </a:rPr>
              <a:t>The Directive on the Enforcement of Intellectual Property Rights (IPRED) aims to </a:t>
            </a:r>
          </a:p>
          <a:p>
            <a:pPr>
              <a:lnSpc>
                <a:spcPts val="3000"/>
              </a:lnSpc>
            </a:pPr>
            <a:r>
              <a:rPr lang="en-US" sz="1600" dirty="0">
                <a:solidFill>
                  <a:srgbClr val="3A3630"/>
                </a:solidFill>
                <a:latin typeface="Source Sans Pro" pitchFamily="34" charset="0"/>
                <a:ea typeface="Source Sans Pro" pitchFamily="34" charset="-122"/>
                <a:cs typeface="Source Sans Pro" pitchFamily="34" charset="-120"/>
              </a:rPr>
              <a:t>harmonize the enforcement of IP rights across the EU member states. It sets out </a:t>
            </a:r>
          </a:p>
          <a:p>
            <a:pPr>
              <a:lnSpc>
                <a:spcPts val="3000"/>
              </a:lnSpc>
            </a:pPr>
            <a:r>
              <a:rPr lang="en-US" sz="1600" dirty="0">
                <a:solidFill>
                  <a:srgbClr val="3A3630"/>
                </a:solidFill>
                <a:latin typeface="Source Sans Pro" pitchFamily="34" charset="0"/>
                <a:ea typeface="Source Sans Pro" pitchFamily="34" charset="-122"/>
                <a:cs typeface="Source Sans Pro" pitchFamily="34" charset="-120"/>
              </a:rPr>
              <a:t>Measures/procedures/remedies available to IP rights holders to combat infringement.</a:t>
            </a:r>
            <a:endParaRPr lang="en-US" sz="1600" dirty="0"/>
          </a:p>
        </p:txBody>
      </p:sp>
    </p:spTree>
    <p:extLst>
      <p:ext uri="{BB962C8B-B14F-4D97-AF65-F5344CB8AC3E}">
        <p14:creationId xmlns:p14="http://schemas.microsoft.com/office/powerpoint/2010/main" val="2044293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3" name="Text 0"/>
          <p:cNvSpPr/>
          <p:nvPr/>
        </p:nvSpPr>
        <p:spPr>
          <a:xfrm>
            <a:off x="5154712" y="476350"/>
            <a:ext cx="5306913" cy="520204"/>
          </a:xfrm>
          <a:prstGeom prst="rect">
            <a:avLst/>
          </a:prstGeom>
          <a:noFill/>
          <a:ln/>
        </p:spPr>
        <p:txBody>
          <a:bodyPr wrap="none" lIns="0" tIns="0" rIns="0" bIns="0" rtlCol="0" anchor="t"/>
          <a:lstStyle/>
          <a:p>
            <a:pPr>
              <a:lnSpc>
                <a:spcPts val="4083"/>
              </a:lnSpc>
            </a:pPr>
            <a:r>
              <a:rPr lang="en-US" sz="3250" b="1" dirty="0">
                <a:solidFill>
                  <a:srgbClr val="443728"/>
                </a:solidFill>
                <a:latin typeface="Crimson Pro Bold" pitchFamily="34" charset="0"/>
                <a:ea typeface="Crimson Pro Bold" pitchFamily="34" charset="-122"/>
                <a:cs typeface="Crimson Pro Bold" pitchFamily="34" charset="-120"/>
              </a:rPr>
              <a:t>EU Directives and Regulations</a:t>
            </a:r>
            <a:endParaRPr lang="en-US" sz="3250" dirty="0"/>
          </a:p>
        </p:txBody>
      </p:sp>
      <p:sp>
        <p:nvSpPr>
          <p:cNvPr id="4" name="Shape 1"/>
          <p:cNvSpPr/>
          <p:nvPr/>
        </p:nvSpPr>
        <p:spPr>
          <a:xfrm>
            <a:off x="5394920" y="1246287"/>
            <a:ext cx="19050" cy="5135364"/>
          </a:xfrm>
          <a:prstGeom prst="roundRect">
            <a:avLst>
              <a:gd name="adj" fmla="val 367094"/>
            </a:avLst>
          </a:prstGeom>
          <a:solidFill>
            <a:srgbClr val="D1C8C6"/>
          </a:solidFill>
          <a:ln/>
        </p:spPr>
      </p:sp>
      <p:sp>
        <p:nvSpPr>
          <p:cNvPr id="5" name="Shape 2"/>
          <p:cNvSpPr/>
          <p:nvPr/>
        </p:nvSpPr>
        <p:spPr>
          <a:xfrm>
            <a:off x="5572671" y="1611213"/>
            <a:ext cx="582712" cy="19050"/>
          </a:xfrm>
          <a:prstGeom prst="roundRect">
            <a:avLst>
              <a:gd name="adj" fmla="val 367094"/>
            </a:avLst>
          </a:prstGeom>
          <a:solidFill>
            <a:srgbClr val="D1C8C6"/>
          </a:solidFill>
          <a:ln/>
        </p:spPr>
      </p:sp>
      <p:sp>
        <p:nvSpPr>
          <p:cNvPr id="6" name="Shape 3"/>
          <p:cNvSpPr/>
          <p:nvPr/>
        </p:nvSpPr>
        <p:spPr>
          <a:xfrm>
            <a:off x="5217170" y="1433513"/>
            <a:ext cx="374551" cy="374551"/>
          </a:xfrm>
          <a:prstGeom prst="roundRect">
            <a:avLst>
              <a:gd name="adj" fmla="val 18671"/>
            </a:avLst>
          </a:prstGeom>
          <a:solidFill>
            <a:srgbClr val="EBE2E0"/>
          </a:solidFill>
          <a:ln w="7620">
            <a:solidFill>
              <a:srgbClr val="D1C8C6"/>
            </a:solidFill>
            <a:prstDash val="solid"/>
          </a:ln>
        </p:spPr>
      </p:sp>
      <p:sp>
        <p:nvSpPr>
          <p:cNvPr id="7" name="Text 4"/>
          <p:cNvSpPr/>
          <p:nvPr/>
        </p:nvSpPr>
        <p:spPr>
          <a:xfrm>
            <a:off x="5357664" y="1495921"/>
            <a:ext cx="93464" cy="249733"/>
          </a:xfrm>
          <a:prstGeom prst="rect">
            <a:avLst/>
          </a:prstGeom>
          <a:noFill/>
          <a:ln/>
        </p:spPr>
        <p:txBody>
          <a:bodyPr wrap="none" lIns="0" tIns="0" rIns="0" bIns="0" rtlCol="0" anchor="t"/>
          <a:lstStyle/>
          <a:p>
            <a:pPr algn="ctr">
              <a:lnSpc>
                <a:spcPts val="1958"/>
              </a:lnSpc>
            </a:pPr>
            <a:r>
              <a:rPr lang="en-US" sz="1958" b="1" dirty="0">
                <a:solidFill>
                  <a:srgbClr val="443728"/>
                </a:solidFill>
                <a:latin typeface="Crimson Pro Bold" pitchFamily="34" charset="0"/>
                <a:ea typeface="Crimson Pro Bold" pitchFamily="34" charset="-122"/>
                <a:cs typeface="Crimson Pro Bold" pitchFamily="34" charset="-120"/>
              </a:rPr>
              <a:t>1</a:t>
            </a:r>
            <a:endParaRPr lang="en-US" sz="1958" dirty="0"/>
          </a:p>
        </p:txBody>
      </p:sp>
      <p:sp>
        <p:nvSpPr>
          <p:cNvPr id="8" name="Text 5"/>
          <p:cNvSpPr/>
          <p:nvPr/>
        </p:nvSpPr>
        <p:spPr>
          <a:xfrm>
            <a:off x="6320136" y="1412776"/>
            <a:ext cx="2337494" cy="260152"/>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Trade Mark Directive 1989</a:t>
            </a:r>
            <a:endParaRPr lang="en-US" sz="1625" dirty="0"/>
          </a:p>
        </p:txBody>
      </p:sp>
      <p:sp>
        <p:nvSpPr>
          <p:cNvPr id="9" name="Text 6"/>
          <p:cNvSpPr/>
          <p:nvPr/>
        </p:nvSpPr>
        <p:spPr>
          <a:xfrm>
            <a:off x="6320135" y="1772742"/>
            <a:ext cx="5289153" cy="266303"/>
          </a:xfrm>
          <a:prstGeom prst="rect">
            <a:avLst/>
          </a:prstGeom>
          <a:noFill/>
          <a:ln/>
        </p:spPr>
        <p:txBody>
          <a:bodyPr wrap="non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Harmonized trademark registration and protection across the EU.</a:t>
            </a:r>
            <a:endParaRPr lang="en-US" sz="1292" dirty="0"/>
          </a:p>
        </p:txBody>
      </p:sp>
      <p:sp>
        <p:nvSpPr>
          <p:cNvPr id="10" name="Shape 7"/>
          <p:cNvSpPr/>
          <p:nvPr/>
        </p:nvSpPr>
        <p:spPr>
          <a:xfrm>
            <a:off x="5572671" y="2736949"/>
            <a:ext cx="582712" cy="19050"/>
          </a:xfrm>
          <a:prstGeom prst="roundRect">
            <a:avLst>
              <a:gd name="adj" fmla="val 367094"/>
            </a:avLst>
          </a:prstGeom>
          <a:solidFill>
            <a:srgbClr val="D1C8C6"/>
          </a:solidFill>
          <a:ln/>
        </p:spPr>
      </p:sp>
      <p:sp>
        <p:nvSpPr>
          <p:cNvPr id="11" name="Shape 8"/>
          <p:cNvSpPr/>
          <p:nvPr/>
        </p:nvSpPr>
        <p:spPr>
          <a:xfrm>
            <a:off x="5217170" y="2559249"/>
            <a:ext cx="374551" cy="374551"/>
          </a:xfrm>
          <a:prstGeom prst="roundRect">
            <a:avLst>
              <a:gd name="adj" fmla="val 18671"/>
            </a:avLst>
          </a:prstGeom>
          <a:solidFill>
            <a:srgbClr val="EBE2E0"/>
          </a:solidFill>
          <a:ln w="7620">
            <a:solidFill>
              <a:srgbClr val="D1C8C6"/>
            </a:solidFill>
            <a:prstDash val="solid"/>
          </a:ln>
        </p:spPr>
      </p:sp>
      <p:sp>
        <p:nvSpPr>
          <p:cNvPr id="12" name="Text 9"/>
          <p:cNvSpPr/>
          <p:nvPr/>
        </p:nvSpPr>
        <p:spPr>
          <a:xfrm>
            <a:off x="5340697" y="2621657"/>
            <a:ext cx="127397" cy="249733"/>
          </a:xfrm>
          <a:prstGeom prst="rect">
            <a:avLst/>
          </a:prstGeom>
          <a:noFill/>
          <a:ln/>
        </p:spPr>
        <p:txBody>
          <a:bodyPr wrap="none" lIns="0" tIns="0" rIns="0" bIns="0" rtlCol="0" anchor="t"/>
          <a:lstStyle/>
          <a:p>
            <a:pPr algn="ctr">
              <a:lnSpc>
                <a:spcPts val="1958"/>
              </a:lnSpc>
            </a:pPr>
            <a:r>
              <a:rPr lang="en-US" sz="1958" b="1" dirty="0">
                <a:solidFill>
                  <a:srgbClr val="443728"/>
                </a:solidFill>
                <a:latin typeface="Crimson Pro Bold" pitchFamily="34" charset="0"/>
                <a:ea typeface="Crimson Pro Bold" pitchFamily="34" charset="-122"/>
                <a:cs typeface="Crimson Pro Bold" pitchFamily="34" charset="-120"/>
              </a:rPr>
              <a:t>2</a:t>
            </a:r>
            <a:endParaRPr lang="en-US" sz="1958" dirty="0"/>
          </a:p>
        </p:txBody>
      </p:sp>
      <p:sp>
        <p:nvSpPr>
          <p:cNvPr id="13" name="Text 10"/>
          <p:cNvSpPr/>
          <p:nvPr/>
        </p:nvSpPr>
        <p:spPr>
          <a:xfrm>
            <a:off x="6320135" y="2538512"/>
            <a:ext cx="2081213" cy="260152"/>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Patent Directive 1998</a:t>
            </a:r>
            <a:endParaRPr lang="en-US" sz="1625" dirty="0"/>
          </a:p>
        </p:txBody>
      </p:sp>
      <p:sp>
        <p:nvSpPr>
          <p:cNvPr id="14" name="Text 11"/>
          <p:cNvSpPr/>
          <p:nvPr/>
        </p:nvSpPr>
        <p:spPr>
          <a:xfrm>
            <a:off x="6320135" y="2898478"/>
            <a:ext cx="5289153" cy="532606"/>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Established a unified patent system for Europe, facilitating cross-border protection.</a:t>
            </a:r>
            <a:endParaRPr lang="en-US" sz="1292" dirty="0"/>
          </a:p>
        </p:txBody>
      </p:sp>
      <p:sp>
        <p:nvSpPr>
          <p:cNvPr id="15" name="Shape 12"/>
          <p:cNvSpPr/>
          <p:nvPr/>
        </p:nvSpPr>
        <p:spPr>
          <a:xfrm>
            <a:off x="5572671" y="4128988"/>
            <a:ext cx="582712" cy="19050"/>
          </a:xfrm>
          <a:prstGeom prst="roundRect">
            <a:avLst>
              <a:gd name="adj" fmla="val 367094"/>
            </a:avLst>
          </a:prstGeom>
          <a:solidFill>
            <a:srgbClr val="D1C8C6"/>
          </a:solidFill>
          <a:ln/>
        </p:spPr>
      </p:sp>
      <p:sp>
        <p:nvSpPr>
          <p:cNvPr id="16" name="Shape 13"/>
          <p:cNvSpPr/>
          <p:nvPr/>
        </p:nvSpPr>
        <p:spPr>
          <a:xfrm>
            <a:off x="5217170" y="3951288"/>
            <a:ext cx="374551" cy="374551"/>
          </a:xfrm>
          <a:prstGeom prst="roundRect">
            <a:avLst>
              <a:gd name="adj" fmla="val 18671"/>
            </a:avLst>
          </a:prstGeom>
          <a:solidFill>
            <a:srgbClr val="EBE2E0"/>
          </a:solidFill>
          <a:ln w="7620">
            <a:solidFill>
              <a:srgbClr val="D1C8C6"/>
            </a:solidFill>
            <a:prstDash val="solid"/>
          </a:ln>
        </p:spPr>
      </p:sp>
      <p:sp>
        <p:nvSpPr>
          <p:cNvPr id="17" name="Text 14"/>
          <p:cNvSpPr/>
          <p:nvPr/>
        </p:nvSpPr>
        <p:spPr>
          <a:xfrm>
            <a:off x="5343376" y="4013696"/>
            <a:ext cx="122039" cy="249733"/>
          </a:xfrm>
          <a:prstGeom prst="rect">
            <a:avLst/>
          </a:prstGeom>
          <a:noFill/>
          <a:ln/>
        </p:spPr>
        <p:txBody>
          <a:bodyPr wrap="none" lIns="0" tIns="0" rIns="0" bIns="0" rtlCol="0" anchor="t"/>
          <a:lstStyle/>
          <a:p>
            <a:pPr algn="ctr">
              <a:lnSpc>
                <a:spcPts val="1958"/>
              </a:lnSpc>
            </a:pPr>
            <a:r>
              <a:rPr lang="en-US" sz="1958" b="1" dirty="0">
                <a:solidFill>
                  <a:srgbClr val="443728"/>
                </a:solidFill>
                <a:latin typeface="Crimson Pro Bold" pitchFamily="34" charset="0"/>
                <a:ea typeface="Crimson Pro Bold" pitchFamily="34" charset="-122"/>
                <a:cs typeface="Crimson Pro Bold" pitchFamily="34" charset="-120"/>
              </a:rPr>
              <a:t>3</a:t>
            </a:r>
            <a:endParaRPr lang="en-US" sz="1958" dirty="0"/>
          </a:p>
        </p:txBody>
      </p:sp>
      <p:sp>
        <p:nvSpPr>
          <p:cNvPr id="18" name="Text 15"/>
          <p:cNvSpPr/>
          <p:nvPr/>
        </p:nvSpPr>
        <p:spPr>
          <a:xfrm>
            <a:off x="6320135" y="3930551"/>
            <a:ext cx="2487216" cy="260152"/>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Trade Secrets Directive 2016</a:t>
            </a:r>
            <a:endParaRPr lang="en-US" sz="1625" dirty="0"/>
          </a:p>
        </p:txBody>
      </p:sp>
      <p:sp>
        <p:nvSpPr>
          <p:cNvPr id="19" name="Text 16"/>
          <p:cNvSpPr/>
          <p:nvPr/>
        </p:nvSpPr>
        <p:spPr>
          <a:xfrm>
            <a:off x="6320135" y="4290517"/>
            <a:ext cx="5289153" cy="532606"/>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Strengthened protection for confidential business information, including know-how and customer lists.</a:t>
            </a:r>
            <a:endParaRPr lang="en-US" sz="1292" dirty="0"/>
          </a:p>
        </p:txBody>
      </p:sp>
      <p:sp>
        <p:nvSpPr>
          <p:cNvPr id="20" name="Shape 17"/>
          <p:cNvSpPr/>
          <p:nvPr/>
        </p:nvSpPr>
        <p:spPr>
          <a:xfrm>
            <a:off x="5572671" y="5521028"/>
            <a:ext cx="582712" cy="19050"/>
          </a:xfrm>
          <a:prstGeom prst="roundRect">
            <a:avLst>
              <a:gd name="adj" fmla="val 367094"/>
            </a:avLst>
          </a:prstGeom>
          <a:solidFill>
            <a:srgbClr val="D1C8C6"/>
          </a:solidFill>
          <a:ln/>
        </p:spPr>
      </p:sp>
      <p:sp>
        <p:nvSpPr>
          <p:cNvPr id="21" name="Shape 18"/>
          <p:cNvSpPr/>
          <p:nvPr/>
        </p:nvSpPr>
        <p:spPr>
          <a:xfrm>
            <a:off x="5217170" y="5343327"/>
            <a:ext cx="374551" cy="374551"/>
          </a:xfrm>
          <a:prstGeom prst="roundRect">
            <a:avLst>
              <a:gd name="adj" fmla="val 18671"/>
            </a:avLst>
          </a:prstGeom>
          <a:solidFill>
            <a:srgbClr val="EBE2E0"/>
          </a:solidFill>
          <a:ln w="7620">
            <a:solidFill>
              <a:srgbClr val="D1C8C6"/>
            </a:solidFill>
            <a:prstDash val="solid"/>
          </a:ln>
        </p:spPr>
      </p:sp>
      <p:sp>
        <p:nvSpPr>
          <p:cNvPr id="22" name="Text 19"/>
          <p:cNvSpPr/>
          <p:nvPr/>
        </p:nvSpPr>
        <p:spPr>
          <a:xfrm>
            <a:off x="5337125" y="5405735"/>
            <a:ext cx="134640" cy="249733"/>
          </a:xfrm>
          <a:prstGeom prst="rect">
            <a:avLst/>
          </a:prstGeom>
          <a:noFill/>
          <a:ln/>
        </p:spPr>
        <p:txBody>
          <a:bodyPr wrap="none" lIns="0" tIns="0" rIns="0" bIns="0" rtlCol="0" anchor="t"/>
          <a:lstStyle/>
          <a:p>
            <a:pPr algn="ctr">
              <a:lnSpc>
                <a:spcPts val="1958"/>
              </a:lnSpc>
            </a:pPr>
            <a:r>
              <a:rPr lang="en-US" sz="1958" b="1" dirty="0">
                <a:solidFill>
                  <a:srgbClr val="443728"/>
                </a:solidFill>
                <a:latin typeface="Crimson Pro Bold" pitchFamily="34" charset="0"/>
                <a:ea typeface="Crimson Pro Bold" pitchFamily="34" charset="-122"/>
                <a:cs typeface="Crimson Pro Bold" pitchFamily="34" charset="-120"/>
              </a:rPr>
              <a:t>4</a:t>
            </a:r>
            <a:endParaRPr lang="en-US" sz="1958" dirty="0"/>
          </a:p>
        </p:txBody>
      </p:sp>
      <p:sp>
        <p:nvSpPr>
          <p:cNvPr id="23" name="Text 20"/>
          <p:cNvSpPr/>
          <p:nvPr/>
        </p:nvSpPr>
        <p:spPr>
          <a:xfrm>
            <a:off x="6320135" y="5322590"/>
            <a:ext cx="2198291" cy="260152"/>
          </a:xfrm>
          <a:prstGeom prst="rect">
            <a:avLst/>
          </a:prstGeom>
          <a:noFill/>
          <a:ln/>
        </p:spPr>
        <p:txBody>
          <a:bodyPr wrap="none" lIns="0" tIns="0" rIns="0" bIns="0" rtlCol="0" anchor="t"/>
          <a:lstStyle/>
          <a:p>
            <a:pPr>
              <a:lnSpc>
                <a:spcPts val="2042"/>
              </a:lnSpc>
            </a:pPr>
            <a:r>
              <a:rPr lang="en-US" sz="1625" b="1" dirty="0">
                <a:solidFill>
                  <a:srgbClr val="443728"/>
                </a:solidFill>
                <a:latin typeface="Crimson Pro Bold" pitchFamily="34" charset="0"/>
                <a:ea typeface="Crimson Pro Bold" pitchFamily="34" charset="-122"/>
                <a:cs typeface="Crimson Pro Bold" pitchFamily="34" charset="-120"/>
              </a:rPr>
              <a:t>Copyright Directive 2019</a:t>
            </a:r>
            <a:endParaRPr lang="en-US" sz="1625" dirty="0"/>
          </a:p>
        </p:txBody>
      </p:sp>
      <p:sp>
        <p:nvSpPr>
          <p:cNvPr id="24" name="Text 21"/>
          <p:cNvSpPr/>
          <p:nvPr/>
        </p:nvSpPr>
        <p:spPr>
          <a:xfrm>
            <a:off x="6320135" y="5682556"/>
            <a:ext cx="5289153" cy="532606"/>
          </a:xfrm>
          <a:prstGeom prst="rect">
            <a:avLst/>
          </a:prstGeom>
          <a:noFill/>
          <a:ln/>
        </p:spPr>
        <p:txBody>
          <a:bodyPr wrap="square" lIns="0" tIns="0" rIns="0" bIns="0" rtlCol="0" anchor="t"/>
          <a:lstStyle/>
          <a:p>
            <a:pPr>
              <a:lnSpc>
                <a:spcPts val="2083"/>
              </a:lnSpc>
            </a:pPr>
            <a:r>
              <a:rPr lang="en-US" sz="1292" dirty="0">
                <a:solidFill>
                  <a:srgbClr val="443728"/>
                </a:solidFill>
                <a:latin typeface="Open Sans" pitchFamily="34" charset="0"/>
                <a:ea typeface="Open Sans" pitchFamily="34" charset="-122"/>
                <a:cs typeface="Open Sans" pitchFamily="34" charset="-120"/>
              </a:rPr>
              <a:t>Updated copyright rules to address the digital environment, including online platforms and digital rights management.</a:t>
            </a:r>
            <a:endParaRPr lang="en-US" sz="1292" dirty="0"/>
          </a:p>
        </p:txBody>
      </p:sp>
      <p:pic>
        <p:nvPicPr>
          <p:cNvPr id="25" name="Picture 2">
            <a:extLst>
              <a:ext uri="{FF2B5EF4-FFF2-40B4-BE49-F238E27FC236}">
                <a16:creationId xmlns:a16="http://schemas.microsoft.com/office/drawing/2014/main" id="{E77AF4B5-5A6E-435A-8503-DEE8C03BC9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97946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3" name="Text 0"/>
          <p:cNvSpPr/>
          <p:nvPr/>
        </p:nvSpPr>
        <p:spPr>
          <a:xfrm>
            <a:off x="560586" y="837009"/>
            <a:ext cx="6498828" cy="942182"/>
          </a:xfrm>
          <a:prstGeom prst="rect">
            <a:avLst/>
          </a:prstGeom>
          <a:noFill/>
          <a:ln/>
        </p:spPr>
        <p:txBody>
          <a:bodyPr wrap="square" lIns="0" tIns="0" rIns="0" bIns="0" rtlCol="0" anchor="t"/>
          <a:lstStyle/>
          <a:p>
            <a:pPr>
              <a:lnSpc>
                <a:spcPts val="3708"/>
              </a:lnSpc>
            </a:pPr>
            <a:r>
              <a:rPr lang="en-US" sz="2958" dirty="0">
                <a:solidFill>
                  <a:srgbClr val="38512F"/>
                </a:solidFill>
                <a:latin typeface="Lora" pitchFamily="34" charset="0"/>
                <a:ea typeface="Lora" pitchFamily="34" charset="-122"/>
                <a:cs typeface="Lora" pitchFamily="34" charset="-120"/>
              </a:rPr>
              <a:t>Enforcing Your Rights: Mechanisms and Institutions</a:t>
            </a:r>
            <a:endParaRPr lang="en-US" sz="2958" dirty="0"/>
          </a:p>
        </p:txBody>
      </p:sp>
      <p:sp>
        <p:nvSpPr>
          <p:cNvPr id="4" name="Shape 1"/>
          <p:cNvSpPr/>
          <p:nvPr/>
        </p:nvSpPr>
        <p:spPr>
          <a:xfrm>
            <a:off x="560586" y="2199581"/>
            <a:ext cx="360363" cy="360363"/>
          </a:xfrm>
          <a:prstGeom prst="roundRect">
            <a:avLst>
              <a:gd name="adj" fmla="val 6668"/>
            </a:avLst>
          </a:prstGeom>
          <a:solidFill>
            <a:srgbClr val="F3E7D4"/>
          </a:solidFill>
          <a:ln/>
        </p:spPr>
      </p:sp>
      <p:sp>
        <p:nvSpPr>
          <p:cNvPr id="5" name="Text 2"/>
          <p:cNvSpPr/>
          <p:nvPr/>
        </p:nvSpPr>
        <p:spPr>
          <a:xfrm>
            <a:off x="699592" y="2266653"/>
            <a:ext cx="82352" cy="226119"/>
          </a:xfrm>
          <a:prstGeom prst="rect">
            <a:avLst/>
          </a:prstGeom>
          <a:noFill/>
          <a:ln/>
        </p:spPr>
        <p:txBody>
          <a:bodyPr wrap="none" lIns="0" tIns="0" rIns="0" bIns="0" rtlCol="0" anchor="t"/>
          <a:lstStyle/>
          <a:p>
            <a:pPr algn="ctr">
              <a:lnSpc>
                <a:spcPts val="1750"/>
              </a:lnSpc>
            </a:pPr>
            <a:r>
              <a:rPr lang="en-US" sz="1750" dirty="0">
                <a:solidFill>
                  <a:srgbClr val="3A3630"/>
                </a:solidFill>
                <a:latin typeface="Lora" pitchFamily="34" charset="0"/>
                <a:ea typeface="Lora" pitchFamily="34" charset="-122"/>
                <a:cs typeface="Lora" pitchFamily="34" charset="-120"/>
              </a:rPr>
              <a:t>1</a:t>
            </a:r>
            <a:endParaRPr lang="en-US" sz="1750" dirty="0"/>
          </a:p>
        </p:txBody>
      </p:sp>
      <p:sp>
        <p:nvSpPr>
          <p:cNvPr id="6" name="Text 3"/>
          <p:cNvSpPr/>
          <p:nvPr/>
        </p:nvSpPr>
        <p:spPr>
          <a:xfrm>
            <a:off x="1081087" y="2199581"/>
            <a:ext cx="1884462" cy="235446"/>
          </a:xfrm>
          <a:prstGeom prst="rect">
            <a:avLst/>
          </a:prstGeom>
          <a:noFill/>
          <a:ln/>
        </p:spPr>
        <p:txBody>
          <a:bodyPr wrap="none" lIns="0" tIns="0" rIns="0" bIns="0" rtlCol="0" anchor="t"/>
          <a:lstStyle/>
          <a:p>
            <a:pPr>
              <a:lnSpc>
                <a:spcPts val="1833"/>
              </a:lnSpc>
            </a:pPr>
            <a:r>
              <a:rPr lang="en-US" sz="1458" dirty="0">
                <a:solidFill>
                  <a:srgbClr val="3A3630"/>
                </a:solidFill>
                <a:latin typeface="Lora" pitchFamily="34" charset="0"/>
                <a:ea typeface="Lora" pitchFamily="34" charset="-122"/>
                <a:cs typeface="Lora" pitchFamily="34" charset="-120"/>
              </a:rPr>
              <a:t>National Courts</a:t>
            </a:r>
            <a:endParaRPr lang="en-US" sz="1458" dirty="0"/>
          </a:p>
        </p:txBody>
      </p:sp>
      <p:sp>
        <p:nvSpPr>
          <p:cNvPr id="7" name="Text 4"/>
          <p:cNvSpPr/>
          <p:nvPr/>
        </p:nvSpPr>
        <p:spPr>
          <a:xfrm>
            <a:off x="1081088" y="2531071"/>
            <a:ext cx="2648843" cy="1280914"/>
          </a:xfrm>
          <a:prstGeom prst="rect">
            <a:avLst/>
          </a:prstGeom>
          <a:noFill/>
          <a:ln/>
        </p:spPr>
        <p:txBody>
          <a:bodyPr wrap="square" lIns="0" tIns="0" rIns="0" bIns="0" rtlCol="0" anchor="t"/>
          <a:lstStyle/>
          <a:p>
            <a:pPr>
              <a:lnSpc>
                <a:spcPts val="2000"/>
              </a:lnSpc>
            </a:pPr>
            <a:r>
              <a:rPr lang="en-US" sz="1250" dirty="0">
                <a:solidFill>
                  <a:srgbClr val="3A3630"/>
                </a:solidFill>
                <a:latin typeface="Source Sans Pro" pitchFamily="34" charset="0"/>
                <a:ea typeface="Source Sans Pro" pitchFamily="34" charset="-122"/>
                <a:cs typeface="Source Sans Pro" pitchFamily="34" charset="-120"/>
              </a:rPr>
              <a:t>National courts play a primary role in the enforcement of IP rights in Europe. They handle infringement cases, determine liability, and issue remedies such as injunctions and damages.</a:t>
            </a:r>
            <a:endParaRPr lang="en-US" sz="1250" dirty="0"/>
          </a:p>
        </p:txBody>
      </p:sp>
      <p:sp>
        <p:nvSpPr>
          <p:cNvPr id="8" name="Shape 5"/>
          <p:cNvSpPr/>
          <p:nvPr/>
        </p:nvSpPr>
        <p:spPr>
          <a:xfrm>
            <a:off x="3890069" y="2199581"/>
            <a:ext cx="360363" cy="360363"/>
          </a:xfrm>
          <a:prstGeom prst="roundRect">
            <a:avLst>
              <a:gd name="adj" fmla="val 6668"/>
            </a:avLst>
          </a:prstGeom>
          <a:solidFill>
            <a:srgbClr val="F3E7D4"/>
          </a:solidFill>
          <a:ln/>
        </p:spPr>
      </p:sp>
      <p:sp>
        <p:nvSpPr>
          <p:cNvPr id="9" name="Text 6"/>
          <p:cNvSpPr/>
          <p:nvPr/>
        </p:nvSpPr>
        <p:spPr>
          <a:xfrm>
            <a:off x="4009530" y="2266653"/>
            <a:ext cx="121444" cy="226119"/>
          </a:xfrm>
          <a:prstGeom prst="rect">
            <a:avLst/>
          </a:prstGeom>
          <a:noFill/>
          <a:ln/>
        </p:spPr>
        <p:txBody>
          <a:bodyPr wrap="none" lIns="0" tIns="0" rIns="0" bIns="0" rtlCol="0" anchor="t"/>
          <a:lstStyle/>
          <a:p>
            <a:pPr algn="ctr">
              <a:lnSpc>
                <a:spcPts val="1750"/>
              </a:lnSpc>
            </a:pPr>
            <a:r>
              <a:rPr lang="en-US" sz="1750" dirty="0">
                <a:solidFill>
                  <a:srgbClr val="3A3630"/>
                </a:solidFill>
                <a:latin typeface="Lora" pitchFamily="34" charset="0"/>
                <a:ea typeface="Lora" pitchFamily="34" charset="-122"/>
                <a:cs typeface="Lora" pitchFamily="34" charset="-120"/>
              </a:rPr>
              <a:t>2</a:t>
            </a:r>
            <a:endParaRPr lang="en-US" sz="1750" dirty="0"/>
          </a:p>
        </p:txBody>
      </p:sp>
      <p:sp>
        <p:nvSpPr>
          <p:cNvPr id="10" name="Text 7"/>
          <p:cNvSpPr/>
          <p:nvPr/>
        </p:nvSpPr>
        <p:spPr>
          <a:xfrm>
            <a:off x="4410571" y="2199581"/>
            <a:ext cx="1884462" cy="235446"/>
          </a:xfrm>
          <a:prstGeom prst="rect">
            <a:avLst/>
          </a:prstGeom>
          <a:noFill/>
          <a:ln/>
        </p:spPr>
        <p:txBody>
          <a:bodyPr wrap="none" lIns="0" tIns="0" rIns="0" bIns="0" rtlCol="0" anchor="t"/>
          <a:lstStyle/>
          <a:p>
            <a:pPr>
              <a:lnSpc>
                <a:spcPts val="1833"/>
              </a:lnSpc>
            </a:pPr>
            <a:r>
              <a:rPr lang="en-US" sz="1458" dirty="0">
                <a:solidFill>
                  <a:srgbClr val="3A3630"/>
                </a:solidFill>
                <a:latin typeface="Lora" pitchFamily="34" charset="0"/>
                <a:ea typeface="Lora" pitchFamily="34" charset="-122"/>
                <a:cs typeface="Lora" pitchFamily="34" charset="-120"/>
              </a:rPr>
              <a:t>EU Institutions</a:t>
            </a:r>
            <a:endParaRPr lang="en-US" sz="1458" dirty="0"/>
          </a:p>
        </p:txBody>
      </p:sp>
      <p:sp>
        <p:nvSpPr>
          <p:cNvPr id="11" name="Text 8"/>
          <p:cNvSpPr/>
          <p:nvPr/>
        </p:nvSpPr>
        <p:spPr>
          <a:xfrm>
            <a:off x="4410571" y="2531070"/>
            <a:ext cx="2648843" cy="2049463"/>
          </a:xfrm>
          <a:prstGeom prst="rect">
            <a:avLst/>
          </a:prstGeom>
          <a:noFill/>
          <a:ln/>
        </p:spPr>
        <p:txBody>
          <a:bodyPr wrap="square" lIns="0" tIns="0" rIns="0" bIns="0" rtlCol="0" anchor="t"/>
          <a:lstStyle/>
          <a:p>
            <a:pPr>
              <a:lnSpc>
                <a:spcPts val="2000"/>
              </a:lnSpc>
            </a:pPr>
            <a:r>
              <a:rPr lang="en-US" sz="1250" dirty="0">
                <a:solidFill>
                  <a:srgbClr val="3A3630"/>
                </a:solidFill>
                <a:latin typeface="Source Sans Pro" pitchFamily="34" charset="0"/>
                <a:ea typeface="Source Sans Pro" pitchFamily="34" charset="-122"/>
                <a:cs typeface="Source Sans Pro" pitchFamily="34" charset="-120"/>
              </a:rPr>
              <a:t>EU institutions, such as the European Commission and the Court of Justice of the European Union (CJEU), also contribute to IP enforcement. The Commission initiates legislation and oversees compliance, while the CJEU interprets EU law and ensures its uniform application.</a:t>
            </a:r>
            <a:endParaRPr lang="en-US" sz="1250" dirty="0"/>
          </a:p>
        </p:txBody>
      </p:sp>
      <p:sp>
        <p:nvSpPr>
          <p:cNvPr id="12" name="Shape 9"/>
          <p:cNvSpPr/>
          <p:nvPr/>
        </p:nvSpPr>
        <p:spPr>
          <a:xfrm>
            <a:off x="560586" y="4920854"/>
            <a:ext cx="360363" cy="360363"/>
          </a:xfrm>
          <a:prstGeom prst="roundRect">
            <a:avLst>
              <a:gd name="adj" fmla="val 6668"/>
            </a:avLst>
          </a:prstGeom>
          <a:solidFill>
            <a:srgbClr val="F3E7D4"/>
          </a:solidFill>
          <a:ln/>
        </p:spPr>
      </p:sp>
      <p:sp>
        <p:nvSpPr>
          <p:cNvPr id="13" name="Text 10"/>
          <p:cNvSpPr/>
          <p:nvPr/>
        </p:nvSpPr>
        <p:spPr>
          <a:xfrm>
            <a:off x="677764" y="4987926"/>
            <a:ext cx="126008" cy="226119"/>
          </a:xfrm>
          <a:prstGeom prst="rect">
            <a:avLst/>
          </a:prstGeom>
          <a:noFill/>
          <a:ln/>
        </p:spPr>
        <p:txBody>
          <a:bodyPr wrap="none" lIns="0" tIns="0" rIns="0" bIns="0" rtlCol="0" anchor="t"/>
          <a:lstStyle/>
          <a:p>
            <a:pPr algn="ctr">
              <a:lnSpc>
                <a:spcPts val="1750"/>
              </a:lnSpc>
            </a:pPr>
            <a:r>
              <a:rPr lang="en-US" sz="1750" dirty="0">
                <a:solidFill>
                  <a:srgbClr val="3A3630"/>
                </a:solidFill>
                <a:latin typeface="Lora" pitchFamily="34" charset="0"/>
                <a:ea typeface="Lora" pitchFamily="34" charset="-122"/>
                <a:cs typeface="Lora" pitchFamily="34" charset="-120"/>
              </a:rPr>
              <a:t>3</a:t>
            </a:r>
            <a:endParaRPr lang="en-US" sz="1750" dirty="0"/>
          </a:p>
        </p:txBody>
      </p:sp>
      <p:sp>
        <p:nvSpPr>
          <p:cNvPr id="14" name="Text 11"/>
          <p:cNvSpPr/>
          <p:nvPr/>
        </p:nvSpPr>
        <p:spPr>
          <a:xfrm>
            <a:off x="1081087" y="4920854"/>
            <a:ext cx="1884462" cy="235446"/>
          </a:xfrm>
          <a:prstGeom prst="rect">
            <a:avLst/>
          </a:prstGeom>
          <a:noFill/>
          <a:ln/>
        </p:spPr>
        <p:txBody>
          <a:bodyPr wrap="none" lIns="0" tIns="0" rIns="0" bIns="0" rtlCol="0" anchor="t"/>
          <a:lstStyle/>
          <a:p>
            <a:pPr>
              <a:lnSpc>
                <a:spcPts val="1833"/>
              </a:lnSpc>
            </a:pPr>
            <a:r>
              <a:rPr lang="en-US" sz="1458" dirty="0">
                <a:solidFill>
                  <a:srgbClr val="3A3630"/>
                </a:solidFill>
                <a:latin typeface="Lora" pitchFamily="34" charset="0"/>
                <a:ea typeface="Lora" pitchFamily="34" charset="-122"/>
                <a:cs typeface="Lora" pitchFamily="34" charset="-120"/>
              </a:rPr>
              <a:t>Border Measures</a:t>
            </a:r>
            <a:endParaRPr lang="en-US" sz="1458" dirty="0"/>
          </a:p>
        </p:txBody>
      </p:sp>
      <p:sp>
        <p:nvSpPr>
          <p:cNvPr id="15" name="Text 12"/>
          <p:cNvSpPr/>
          <p:nvPr/>
        </p:nvSpPr>
        <p:spPr>
          <a:xfrm>
            <a:off x="1081087" y="5252344"/>
            <a:ext cx="5978327" cy="768548"/>
          </a:xfrm>
          <a:prstGeom prst="rect">
            <a:avLst/>
          </a:prstGeom>
          <a:noFill/>
          <a:ln/>
        </p:spPr>
        <p:txBody>
          <a:bodyPr wrap="square" lIns="0" tIns="0" rIns="0" bIns="0" rtlCol="0" anchor="t"/>
          <a:lstStyle/>
          <a:p>
            <a:pPr>
              <a:lnSpc>
                <a:spcPts val="2000"/>
              </a:lnSpc>
            </a:pPr>
            <a:r>
              <a:rPr lang="en-US" sz="1250" dirty="0">
                <a:solidFill>
                  <a:srgbClr val="3A3630"/>
                </a:solidFill>
                <a:latin typeface="Source Sans Pro" pitchFamily="34" charset="0"/>
                <a:ea typeface="Source Sans Pro" pitchFamily="34" charset="-122"/>
                <a:cs typeface="Source Sans Pro" pitchFamily="34" charset="-120"/>
              </a:rPr>
              <a:t>Border measures and customs enforcement are crucial for preventing the entry of counterfeit and pirated goods into the EU. Customs authorities have the power to seize infringing goods at the border and initiate legal proceedings.</a:t>
            </a:r>
            <a:endParaRPr lang="en-US" sz="1250" dirty="0"/>
          </a:p>
        </p:txBody>
      </p:sp>
      <p:pic>
        <p:nvPicPr>
          <p:cNvPr id="16" name="Image 1" descr="preencoded.png">
            <a:extLst>
              <a:ext uri="{FF2B5EF4-FFF2-40B4-BE49-F238E27FC236}">
                <a16:creationId xmlns:a16="http://schemas.microsoft.com/office/drawing/2014/main" id="{D1BB6000-F21C-4B7A-8D42-59B58E3B0091}"/>
              </a:ext>
            </a:extLst>
          </p:cNvPr>
          <p:cNvPicPr>
            <a:picLocks noChangeAspect="1"/>
          </p:cNvPicPr>
          <p:nvPr/>
        </p:nvPicPr>
        <p:blipFill>
          <a:blip r:embed="rId4"/>
          <a:stretch>
            <a:fillRect/>
          </a:stretch>
        </p:blipFill>
        <p:spPr>
          <a:xfrm>
            <a:off x="2563236" y="1913940"/>
            <a:ext cx="562451" cy="562451"/>
          </a:xfrm>
          <a:prstGeom prst="rect">
            <a:avLst/>
          </a:prstGeom>
        </p:spPr>
      </p:pic>
      <p:pic>
        <p:nvPicPr>
          <p:cNvPr id="17" name="Image 2" descr="preencoded.png">
            <a:extLst>
              <a:ext uri="{FF2B5EF4-FFF2-40B4-BE49-F238E27FC236}">
                <a16:creationId xmlns:a16="http://schemas.microsoft.com/office/drawing/2014/main" id="{77AB9409-FA2E-4925-94E0-83229252E062}"/>
              </a:ext>
            </a:extLst>
          </p:cNvPr>
          <p:cNvPicPr>
            <a:picLocks noChangeAspect="1"/>
          </p:cNvPicPr>
          <p:nvPr/>
        </p:nvPicPr>
        <p:blipFill>
          <a:blip r:embed="rId5"/>
          <a:stretch>
            <a:fillRect/>
          </a:stretch>
        </p:blipFill>
        <p:spPr>
          <a:xfrm>
            <a:off x="5813581" y="1875654"/>
            <a:ext cx="562451" cy="562451"/>
          </a:xfrm>
          <a:prstGeom prst="rect">
            <a:avLst/>
          </a:prstGeom>
        </p:spPr>
      </p:pic>
      <p:pic>
        <p:nvPicPr>
          <p:cNvPr id="18" name="Image 3" descr="preencoded.png">
            <a:extLst>
              <a:ext uri="{FF2B5EF4-FFF2-40B4-BE49-F238E27FC236}">
                <a16:creationId xmlns:a16="http://schemas.microsoft.com/office/drawing/2014/main" id="{DF923568-3C7F-4EF3-A831-4D8B545BDB82}"/>
              </a:ext>
            </a:extLst>
          </p:cNvPr>
          <p:cNvPicPr>
            <a:picLocks noChangeAspect="1"/>
          </p:cNvPicPr>
          <p:nvPr/>
        </p:nvPicPr>
        <p:blipFill>
          <a:blip r:embed="rId6"/>
          <a:stretch>
            <a:fillRect/>
          </a:stretch>
        </p:blipFill>
        <p:spPr>
          <a:xfrm>
            <a:off x="2684264" y="4596508"/>
            <a:ext cx="562570" cy="562570"/>
          </a:xfrm>
          <a:prstGeom prst="rect">
            <a:avLst/>
          </a:prstGeom>
        </p:spPr>
      </p:pic>
    </p:spTree>
    <p:extLst>
      <p:ext uri="{BB962C8B-B14F-4D97-AF65-F5344CB8AC3E}">
        <p14:creationId xmlns:p14="http://schemas.microsoft.com/office/powerpoint/2010/main" val="2621490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600373" y="472282"/>
            <a:ext cx="5260281" cy="536079"/>
          </a:xfrm>
          <a:prstGeom prst="rect">
            <a:avLst/>
          </a:prstGeom>
          <a:noFill/>
          <a:ln/>
        </p:spPr>
        <p:txBody>
          <a:bodyPr wrap="none" lIns="0" tIns="0" rIns="0" bIns="0" rtlCol="0" anchor="t"/>
          <a:lstStyle/>
          <a:p>
            <a:pPr>
              <a:lnSpc>
                <a:spcPts val="4208"/>
              </a:lnSpc>
            </a:pPr>
            <a:r>
              <a:rPr lang="en-US" sz="3375" b="1" dirty="0">
                <a:solidFill>
                  <a:srgbClr val="443728"/>
                </a:solidFill>
                <a:latin typeface="Crimson Pro Bold" pitchFamily="34" charset="0"/>
                <a:ea typeface="Crimson Pro Bold" pitchFamily="34" charset="-122"/>
                <a:cs typeface="Crimson Pro Bold" pitchFamily="34" charset="-120"/>
              </a:rPr>
              <a:t>Enforcing IP Rights in the EU</a:t>
            </a:r>
            <a:endParaRPr lang="en-US" sz="3375" dirty="0"/>
          </a:p>
        </p:txBody>
      </p:sp>
      <p:sp>
        <p:nvSpPr>
          <p:cNvPr id="3" name="Shape 1"/>
          <p:cNvSpPr/>
          <p:nvPr/>
        </p:nvSpPr>
        <p:spPr>
          <a:xfrm>
            <a:off x="600372" y="1351459"/>
            <a:ext cx="1373882" cy="988418"/>
          </a:xfrm>
          <a:prstGeom prst="roundRect">
            <a:avLst>
              <a:gd name="adj" fmla="val 7290"/>
            </a:avLst>
          </a:prstGeom>
          <a:solidFill>
            <a:srgbClr val="EBE2E0"/>
          </a:solidFill>
          <a:ln w="7620">
            <a:solidFill>
              <a:srgbClr val="D1C8C6"/>
            </a:solidFill>
            <a:prstDash val="solid"/>
          </a:ln>
        </p:spPr>
      </p:sp>
      <p:sp>
        <p:nvSpPr>
          <p:cNvPr id="4" name="Text 2"/>
          <p:cNvSpPr/>
          <p:nvPr/>
        </p:nvSpPr>
        <p:spPr>
          <a:xfrm>
            <a:off x="778272" y="1674119"/>
            <a:ext cx="80169" cy="342999"/>
          </a:xfrm>
          <a:prstGeom prst="rect">
            <a:avLst/>
          </a:prstGeom>
          <a:noFill/>
          <a:ln/>
        </p:spPr>
        <p:txBody>
          <a:bodyPr wrap="none" lIns="0" tIns="0" rIns="0" bIns="0" rtlCol="0" anchor="t"/>
          <a:lstStyle/>
          <a:p>
            <a:pPr algn="ctr">
              <a:lnSpc>
                <a:spcPts val="2667"/>
              </a:lnSpc>
            </a:pPr>
            <a:r>
              <a:rPr lang="en-US" sz="1667" b="1" dirty="0">
                <a:solidFill>
                  <a:srgbClr val="443728"/>
                </a:solidFill>
                <a:latin typeface="Crimson Pro Bold" pitchFamily="34" charset="0"/>
                <a:ea typeface="Crimson Pro Bold" pitchFamily="34" charset="-122"/>
                <a:cs typeface="Crimson Pro Bold" pitchFamily="34" charset="-120"/>
              </a:rPr>
              <a:t>1</a:t>
            </a:r>
            <a:endParaRPr lang="en-US" sz="1667" dirty="0"/>
          </a:p>
        </p:txBody>
      </p:sp>
      <p:sp>
        <p:nvSpPr>
          <p:cNvPr id="5" name="Text 3"/>
          <p:cNvSpPr/>
          <p:nvPr/>
        </p:nvSpPr>
        <p:spPr>
          <a:xfrm>
            <a:off x="2145805" y="1523008"/>
            <a:ext cx="2187079" cy="267990"/>
          </a:xfrm>
          <a:prstGeom prst="rect">
            <a:avLst/>
          </a:prstGeom>
          <a:noFill/>
          <a:ln/>
        </p:spPr>
        <p:txBody>
          <a:bodyPr wrap="none" lIns="0" tIns="0" rIns="0" bIns="0" rtlCol="0" anchor="t"/>
          <a:lstStyle/>
          <a:p>
            <a:pPr>
              <a:lnSpc>
                <a:spcPts val="2083"/>
              </a:lnSpc>
            </a:pPr>
            <a:r>
              <a:rPr lang="en-US" sz="1667" b="1" dirty="0">
                <a:solidFill>
                  <a:srgbClr val="443728"/>
                </a:solidFill>
                <a:latin typeface="Crimson Pro Bold" pitchFamily="34" charset="0"/>
                <a:ea typeface="Crimson Pro Bold" pitchFamily="34" charset="-122"/>
                <a:cs typeface="Crimson Pro Bold" pitchFamily="34" charset="-120"/>
              </a:rPr>
              <a:t>Cease and Desist Letters</a:t>
            </a:r>
            <a:endParaRPr lang="en-US" sz="1667" dirty="0"/>
          </a:p>
        </p:txBody>
      </p:sp>
      <p:sp>
        <p:nvSpPr>
          <p:cNvPr id="6" name="Text 4"/>
          <p:cNvSpPr/>
          <p:nvPr/>
        </p:nvSpPr>
        <p:spPr>
          <a:xfrm>
            <a:off x="2145805" y="1893888"/>
            <a:ext cx="5652889" cy="274439"/>
          </a:xfrm>
          <a:prstGeom prst="rect">
            <a:avLst/>
          </a:prstGeom>
          <a:noFill/>
          <a:ln/>
        </p:spPr>
        <p:txBody>
          <a:bodyPr wrap="none" lIns="0" tIns="0" rIns="0" bIns="0" rtlCol="0" anchor="t"/>
          <a:lstStyle/>
          <a:p>
            <a:pPr>
              <a:lnSpc>
                <a:spcPts val="2125"/>
              </a:lnSpc>
            </a:pPr>
            <a:r>
              <a:rPr lang="en-US" sz="1333" dirty="0">
                <a:solidFill>
                  <a:srgbClr val="443728"/>
                </a:solidFill>
                <a:latin typeface="Open Sans" pitchFamily="34" charset="0"/>
                <a:ea typeface="Open Sans" pitchFamily="34" charset="-122"/>
                <a:cs typeface="Open Sans" pitchFamily="34" charset="-120"/>
              </a:rPr>
              <a:t>A formal notice demanding the infringer to stop using the protected IP.</a:t>
            </a:r>
            <a:endParaRPr lang="en-US" sz="1333" dirty="0"/>
          </a:p>
        </p:txBody>
      </p:sp>
      <p:sp>
        <p:nvSpPr>
          <p:cNvPr id="7" name="Shape 5"/>
          <p:cNvSpPr/>
          <p:nvPr/>
        </p:nvSpPr>
        <p:spPr>
          <a:xfrm>
            <a:off x="2059980" y="2331938"/>
            <a:ext cx="9445923" cy="9525"/>
          </a:xfrm>
          <a:prstGeom prst="roundRect">
            <a:avLst>
              <a:gd name="adj" fmla="val 756443"/>
            </a:avLst>
          </a:prstGeom>
          <a:solidFill>
            <a:srgbClr val="D1C8C6"/>
          </a:solidFill>
          <a:ln/>
        </p:spPr>
      </p:sp>
      <p:sp>
        <p:nvSpPr>
          <p:cNvPr id="8" name="Shape 6"/>
          <p:cNvSpPr/>
          <p:nvPr/>
        </p:nvSpPr>
        <p:spPr>
          <a:xfrm>
            <a:off x="600373" y="2425601"/>
            <a:ext cx="2747764" cy="1262857"/>
          </a:xfrm>
          <a:prstGeom prst="roundRect">
            <a:avLst>
              <a:gd name="adj" fmla="val 5705"/>
            </a:avLst>
          </a:prstGeom>
          <a:solidFill>
            <a:srgbClr val="EBE2E0"/>
          </a:solidFill>
          <a:ln w="7620">
            <a:solidFill>
              <a:srgbClr val="D1C8C6"/>
            </a:solidFill>
            <a:prstDash val="solid"/>
          </a:ln>
        </p:spPr>
      </p:sp>
      <p:sp>
        <p:nvSpPr>
          <p:cNvPr id="9" name="Text 7"/>
          <p:cNvSpPr/>
          <p:nvPr/>
        </p:nvSpPr>
        <p:spPr>
          <a:xfrm>
            <a:off x="778272" y="2885481"/>
            <a:ext cx="109339" cy="342999"/>
          </a:xfrm>
          <a:prstGeom prst="rect">
            <a:avLst/>
          </a:prstGeom>
          <a:noFill/>
          <a:ln/>
        </p:spPr>
        <p:txBody>
          <a:bodyPr wrap="none" lIns="0" tIns="0" rIns="0" bIns="0" rtlCol="0" anchor="t"/>
          <a:lstStyle/>
          <a:p>
            <a:pPr algn="ctr">
              <a:lnSpc>
                <a:spcPts val="2667"/>
              </a:lnSpc>
            </a:pPr>
            <a:r>
              <a:rPr lang="en-US" sz="1667" b="1" dirty="0">
                <a:solidFill>
                  <a:srgbClr val="443728"/>
                </a:solidFill>
                <a:latin typeface="Crimson Pro Bold" pitchFamily="34" charset="0"/>
                <a:ea typeface="Crimson Pro Bold" pitchFamily="34" charset="-122"/>
                <a:cs typeface="Crimson Pro Bold" pitchFamily="34" charset="-120"/>
              </a:rPr>
              <a:t>2</a:t>
            </a:r>
            <a:endParaRPr lang="en-US" sz="1667" dirty="0"/>
          </a:p>
        </p:txBody>
      </p:sp>
      <p:sp>
        <p:nvSpPr>
          <p:cNvPr id="10" name="Text 8"/>
          <p:cNvSpPr/>
          <p:nvPr/>
        </p:nvSpPr>
        <p:spPr>
          <a:xfrm>
            <a:off x="3519686" y="2597150"/>
            <a:ext cx="2144316" cy="267990"/>
          </a:xfrm>
          <a:prstGeom prst="rect">
            <a:avLst/>
          </a:prstGeom>
          <a:noFill/>
          <a:ln/>
        </p:spPr>
        <p:txBody>
          <a:bodyPr wrap="none" lIns="0" tIns="0" rIns="0" bIns="0" rtlCol="0" anchor="t"/>
          <a:lstStyle/>
          <a:p>
            <a:pPr>
              <a:lnSpc>
                <a:spcPts val="2083"/>
              </a:lnSpc>
            </a:pPr>
            <a:r>
              <a:rPr lang="en-US" sz="1667" b="1" dirty="0">
                <a:solidFill>
                  <a:srgbClr val="443728"/>
                </a:solidFill>
                <a:latin typeface="Crimson Pro Bold" pitchFamily="34" charset="0"/>
                <a:ea typeface="Crimson Pro Bold" pitchFamily="34" charset="-122"/>
                <a:cs typeface="Crimson Pro Bold" pitchFamily="34" charset="-120"/>
              </a:rPr>
              <a:t>Legal Action</a:t>
            </a:r>
            <a:endParaRPr lang="en-US" sz="1667" dirty="0"/>
          </a:p>
        </p:txBody>
      </p:sp>
      <p:sp>
        <p:nvSpPr>
          <p:cNvPr id="11" name="Text 9"/>
          <p:cNvSpPr/>
          <p:nvPr/>
        </p:nvSpPr>
        <p:spPr>
          <a:xfrm>
            <a:off x="3519686" y="2968030"/>
            <a:ext cx="7900393" cy="548878"/>
          </a:xfrm>
          <a:prstGeom prst="rect">
            <a:avLst/>
          </a:prstGeom>
          <a:noFill/>
          <a:ln/>
        </p:spPr>
        <p:txBody>
          <a:bodyPr wrap="square" lIns="0" tIns="0" rIns="0" bIns="0" rtlCol="0" anchor="t"/>
          <a:lstStyle/>
          <a:p>
            <a:pPr>
              <a:lnSpc>
                <a:spcPts val="2125"/>
              </a:lnSpc>
            </a:pPr>
            <a:r>
              <a:rPr lang="en-US" sz="1333" dirty="0">
                <a:solidFill>
                  <a:srgbClr val="443728"/>
                </a:solidFill>
                <a:latin typeface="Open Sans" pitchFamily="34" charset="0"/>
                <a:ea typeface="Open Sans" pitchFamily="34" charset="-122"/>
                <a:cs typeface="Open Sans" pitchFamily="34" charset="-120"/>
              </a:rPr>
              <a:t>Filing lawsuits in national courts or the EUIPO to seek injunctive relief, damages, and other remedies.</a:t>
            </a:r>
            <a:endParaRPr lang="en-US" sz="1333" dirty="0"/>
          </a:p>
        </p:txBody>
      </p:sp>
      <p:sp>
        <p:nvSpPr>
          <p:cNvPr id="12" name="Shape 10"/>
          <p:cNvSpPr/>
          <p:nvPr/>
        </p:nvSpPr>
        <p:spPr>
          <a:xfrm>
            <a:off x="3433862" y="3680519"/>
            <a:ext cx="8072041" cy="9525"/>
          </a:xfrm>
          <a:prstGeom prst="roundRect">
            <a:avLst>
              <a:gd name="adj" fmla="val 756443"/>
            </a:avLst>
          </a:prstGeom>
          <a:solidFill>
            <a:srgbClr val="D1C8C6"/>
          </a:solidFill>
          <a:ln/>
        </p:spPr>
      </p:sp>
      <p:sp>
        <p:nvSpPr>
          <p:cNvPr id="13" name="Shape 11"/>
          <p:cNvSpPr/>
          <p:nvPr/>
        </p:nvSpPr>
        <p:spPr>
          <a:xfrm>
            <a:off x="600373" y="3774182"/>
            <a:ext cx="4121646" cy="1262857"/>
          </a:xfrm>
          <a:prstGeom prst="roundRect">
            <a:avLst>
              <a:gd name="adj" fmla="val 5705"/>
            </a:avLst>
          </a:prstGeom>
          <a:solidFill>
            <a:srgbClr val="EBE2E0"/>
          </a:solidFill>
          <a:ln w="7620">
            <a:solidFill>
              <a:srgbClr val="D1C8C6"/>
            </a:solidFill>
            <a:prstDash val="solid"/>
          </a:ln>
        </p:spPr>
      </p:sp>
      <p:sp>
        <p:nvSpPr>
          <p:cNvPr id="14" name="Text 12"/>
          <p:cNvSpPr/>
          <p:nvPr/>
        </p:nvSpPr>
        <p:spPr>
          <a:xfrm>
            <a:off x="778272" y="4234061"/>
            <a:ext cx="104676" cy="342999"/>
          </a:xfrm>
          <a:prstGeom prst="rect">
            <a:avLst/>
          </a:prstGeom>
          <a:noFill/>
          <a:ln/>
        </p:spPr>
        <p:txBody>
          <a:bodyPr wrap="none" lIns="0" tIns="0" rIns="0" bIns="0" rtlCol="0" anchor="t"/>
          <a:lstStyle/>
          <a:p>
            <a:pPr algn="ctr">
              <a:lnSpc>
                <a:spcPts val="2667"/>
              </a:lnSpc>
            </a:pPr>
            <a:r>
              <a:rPr lang="en-US" sz="1667" b="1" dirty="0">
                <a:solidFill>
                  <a:srgbClr val="443728"/>
                </a:solidFill>
                <a:latin typeface="Crimson Pro Bold" pitchFamily="34" charset="0"/>
                <a:ea typeface="Crimson Pro Bold" pitchFamily="34" charset="-122"/>
                <a:cs typeface="Crimson Pro Bold" pitchFamily="34" charset="-120"/>
              </a:rPr>
              <a:t>3</a:t>
            </a:r>
            <a:endParaRPr lang="en-US" sz="1667" dirty="0"/>
          </a:p>
        </p:txBody>
      </p:sp>
      <p:sp>
        <p:nvSpPr>
          <p:cNvPr id="15" name="Text 13"/>
          <p:cNvSpPr/>
          <p:nvPr/>
        </p:nvSpPr>
        <p:spPr>
          <a:xfrm>
            <a:off x="4893569" y="3945732"/>
            <a:ext cx="3401814" cy="267990"/>
          </a:xfrm>
          <a:prstGeom prst="rect">
            <a:avLst/>
          </a:prstGeom>
          <a:noFill/>
          <a:ln/>
        </p:spPr>
        <p:txBody>
          <a:bodyPr wrap="none" lIns="0" tIns="0" rIns="0" bIns="0" rtlCol="0" anchor="t"/>
          <a:lstStyle/>
          <a:p>
            <a:pPr>
              <a:lnSpc>
                <a:spcPts val="2083"/>
              </a:lnSpc>
            </a:pPr>
            <a:r>
              <a:rPr lang="en-US" sz="1667" b="1" dirty="0">
                <a:solidFill>
                  <a:srgbClr val="443728"/>
                </a:solidFill>
                <a:latin typeface="Crimson Pro Bold" pitchFamily="34" charset="0"/>
                <a:ea typeface="Crimson Pro Bold" pitchFamily="34" charset="-122"/>
                <a:cs typeface="Crimson Pro Bold" pitchFamily="34" charset="-120"/>
              </a:rPr>
              <a:t>Alternative Dispute Resolution (ADR)</a:t>
            </a:r>
            <a:endParaRPr lang="en-US" sz="1667" dirty="0"/>
          </a:p>
        </p:txBody>
      </p:sp>
      <p:sp>
        <p:nvSpPr>
          <p:cNvPr id="16" name="Text 14"/>
          <p:cNvSpPr/>
          <p:nvPr/>
        </p:nvSpPr>
        <p:spPr>
          <a:xfrm>
            <a:off x="4893568" y="4316611"/>
            <a:ext cx="6526510" cy="548878"/>
          </a:xfrm>
          <a:prstGeom prst="rect">
            <a:avLst/>
          </a:prstGeom>
          <a:noFill/>
          <a:ln/>
        </p:spPr>
        <p:txBody>
          <a:bodyPr wrap="square" lIns="0" tIns="0" rIns="0" bIns="0" rtlCol="0" anchor="t"/>
          <a:lstStyle/>
          <a:p>
            <a:pPr>
              <a:lnSpc>
                <a:spcPts val="2125"/>
              </a:lnSpc>
            </a:pPr>
            <a:r>
              <a:rPr lang="en-US" sz="1333" dirty="0">
                <a:solidFill>
                  <a:srgbClr val="443728"/>
                </a:solidFill>
                <a:latin typeface="Open Sans" pitchFamily="34" charset="0"/>
                <a:ea typeface="Open Sans" pitchFamily="34" charset="-122"/>
                <a:cs typeface="Open Sans" pitchFamily="34" charset="-120"/>
              </a:rPr>
              <a:t>Resolving disputes through mediation, arbitration, or other out-of-court processes.</a:t>
            </a:r>
            <a:endParaRPr lang="en-US" sz="1333" dirty="0"/>
          </a:p>
        </p:txBody>
      </p:sp>
      <p:sp>
        <p:nvSpPr>
          <p:cNvPr id="17" name="Shape 15"/>
          <p:cNvSpPr/>
          <p:nvPr/>
        </p:nvSpPr>
        <p:spPr>
          <a:xfrm>
            <a:off x="4807744" y="5029101"/>
            <a:ext cx="6698158" cy="9525"/>
          </a:xfrm>
          <a:prstGeom prst="roundRect">
            <a:avLst>
              <a:gd name="adj" fmla="val 756443"/>
            </a:avLst>
          </a:prstGeom>
          <a:solidFill>
            <a:srgbClr val="D1C8C6"/>
          </a:solidFill>
          <a:ln/>
        </p:spPr>
      </p:sp>
      <p:sp>
        <p:nvSpPr>
          <p:cNvPr id="18" name="Shape 16"/>
          <p:cNvSpPr/>
          <p:nvPr/>
        </p:nvSpPr>
        <p:spPr>
          <a:xfrm>
            <a:off x="600373" y="5122763"/>
            <a:ext cx="5495628" cy="1262857"/>
          </a:xfrm>
          <a:prstGeom prst="roundRect">
            <a:avLst>
              <a:gd name="adj" fmla="val 5705"/>
            </a:avLst>
          </a:prstGeom>
          <a:solidFill>
            <a:srgbClr val="EBE2E0"/>
          </a:solidFill>
          <a:ln w="7620">
            <a:solidFill>
              <a:srgbClr val="D1C8C6"/>
            </a:solidFill>
            <a:prstDash val="solid"/>
          </a:ln>
        </p:spPr>
      </p:sp>
      <p:sp>
        <p:nvSpPr>
          <p:cNvPr id="19" name="Text 17"/>
          <p:cNvSpPr/>
          <p:nvPr/>
        </p:nvSpPr>
        <p:spPr>
          <a:xfrm>
            <a:off x="778272" y="5582643"/>
            <a:ext cx="115590" cy="342999"/>
          </a:xfrm>
          <a:prstGeom prst="rect">
            <a:avLst/>
          </a:prstGeom>
          <a:noFill/>
          <a:ln/>
        </p:spPr>
        <p:txBody>
          <a:bodyPr wrap="none" lIns="0" tIns="0" rIns="0" bIns="0" rtlCol="0" anchor="t"/>
          <a:lstStyle/>
          <a:p>
            <a:pPr algn="ctr">
              <a:lnSpc>
                <a:spcPts val="2667"/>
              </a:lnSpc>
            </a:pPr>
            <a:r>
              <a:rPr lang="en-US" sz="1667" b="1" dirty="0">
                <a:solidFill>
                  <a:srgbClr val="443728"/>
                </a:solidFill>
                <a:latin typeface="Crimson Pro Bold" pitchFamily="34" charset="0"/>
                <a:ea typeface="Crimson Pro Bold" pitchFamily="34" charset="-122"/>
                <a:cs typeface="Crimson Pro Bold" pitchFamily="34" charset="-120"/>
              </a:rPr>
              <a:t>4</a:t>
            </a:r>
            <a:endParaRPr lang="en-US" sz="1667" dirty="0"/>
          </a:p>
        </p:txBody>
      </p:sp>
      <p:sp>
        <p:nvSpPr>
          <p:cNvPr id="20" name="Text 18"/>
          <p:cNvSpPr/>
          <p:nvPr/>
        </p:nvSpPr>
        <p:spPr>
          <a:xfrm>
            <a:off x="6267549" y="5294313"/>
            <a:ext cx="2530178" cy="267990"/>
          </a:xfrm>
          <a:prstGeom prst="rect">
            <a:avLst/>
          </a:prstGeom>
          <a:noFill/>
          <a:ln/>
        </p:spPr>
        <p:txBody>
          <a:bodyPr wrap="none" lIns="0" tIns="0" rIns="0" bIns="0" rtlCol="0" anchor="t"/>
          <a:lstStyle/>
          <a:p>
            <a:pPr>
              <a:lnSpc>
                <a:spcPts val="2083"/>
              </a:lnSpc>
            </a:pPr>
            <a:r>
              <a:rPr lang="en-US" sz="1667" b="1" dirty="0">
                <a:solidFill>
                  <a:srgbClr val="443728"/>
                </a:solidFill>
                <a:latin typeface="Crimson Pro Bold" pitchFamily="34" charset="0"/>
                <a:ea typeface="Crimson Pro Bold" pitchFamily="34" charset="-122"/>
                <a:cs typeface="Crimson Pro Bold" pitchFamily="34" charset="-120"/>
              </a:rPr>
              <a:t>EUIPO Enforcement Powers</a:t>
            </a:r>
            <a:endParaRPr lang="en-US" sz="1667" dirty="0"/>
          </a:p>
        </p:txBody>
      </p:sp>
      <p:sp>
        <p:nvSpPr>
          <p:cNvPr id="21" name="Text 19"/>
          <p:cNvSpPr/>
          <p:nvPr/>
        </p:nvSpPr>
        <p:spPr>
          <a:xfrm>
            <a:off x="6267550" y="5665193"/>
            <a:ext cx="5152529" cy="548878"/>
          </a:xfrm>
          <a:prstGeom prst="rect">
            <a:avLst/>
          </a:prstGeom>
          <a:noFill/>
          <a:ln/>
        </p:spPr>
        <p:txBody>
          <a:bodyPr wrap="square" lIns="0" tIns="0" rIns="0" bIns="0" rtlCol="0" anchor="t"/>
          <a:lstStyle/>
          <a:p>
            <a:pPr>
              <a:lnSpc>
                <a:spcPts val="2125"/>
              </a:lnSpc>
            </a:pPr>
            <a:r>
              <a:rPr lang="en-US" sz="1333" dirty="0">
                <a:solidFill>
                  <a:srgbClr val="443728"/>
                </a:solidFill>
                <a:latin typeface="Open Sans" pitchFamily="34" charset="0"/>
                <a:ea typeface="Open Sans" pitchFamily="34" charset="-122"/>
                <a:cs typeface="Open Sans" pitchFamily="34" charset="-120"/>
              </a:rPr>
              <a:t>The EUIPO can take action against counterfeit goods and infringements of registered trademarks and designs.</a:t>
            </a:r>
            <a:endParaRPr lang="en-US" sz="1333" dirty="0"/>
          </a:p>
        </p:txBody>
      </p:sp>
      <p:pic>
        <p:nvPicPr>
          <p:cNvPr id="22" name="Picture 2">
            <a:extLst>
              <a:ext uri="{FF2B5EF4-FFF2-40B4-BE49-F238E27FC236}">
                <a16:creationId xmlns:a16="http://schemas.microsoft.com/office/drawing/2014/main" id="{86BB7644-A89C-4C01-8E19-D425D98675E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39313" y="621060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8831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10172"/>
            <a:ext cx="12192000" cy="5543924"/>
          </a:xfrm>
          <a:prstGeom prst="rect">
            <a:avLst/>
          </a:prstGeom>
        </p:spPr>
      </p:pic>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Translation</a:t>
            </a:r>
          </a:p>
        </p:txBody>
      </p:sp>
      <p:pic>
        <p:nvPicPr>
          <p:cNvPr id="18" name="Picture 8" descr="Transl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36" y="804030"/>
            <a:ext cx="1714302" cy="161839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1552" y="3760985"/>
            <a:ext cx="2768895" cy="823804"/>
          </a:xfrm>
          <a:prstGeom prst="rect">
            <a:avLst/>
          </a:prstGeom>
        </p:spPr>
      </p:pic>
      <p:pic>
        <p:nvPicPr>
          <p:cNvPr id="2" name="Picture 1"/>
          <p:cNvPicPr>
            <a:picLocks noChangeAspect="1"/>
          </p:cNvPicPr>
          <p:nvPr/>
        </p:nvPicPr>
        <p:blipFill>
          <a:blip r:embed="rId6"/>
          <a:stretch>
            <a:fillRect/>
          </a:stretch>
        </p:blipFill>
        <p:spPr>
          <a:xfrm>
            <a:off x="4478207" y="4760266"/>
            <a:ext cx="3588807" cy="408268"/>
          </a:xfrm>
          <a:prstGeom prst="rect">
            <a:avLst/>
          </a:prstGeom>
        </p:spPr>
      </p:pic>
      <p:pic>
        <p:nvPicPr>
          <p:cNvPr id="21" name="Picture 2">
            <a:extLst>
              <a:ext uri="{FF2B5EF4-FFF2-40B4-BE49-F238E27FC236}">
                <a16:creationId xmlns:a16="http://schemas.microsoft.com/office/drawing/2014/main" id="{37B24D40-18A0-4816-8614-931A3BB9B77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Arrow: Left 21">
            <a:extLst>
              <a:ext uri="{FF2B5EF4-FFF2-40B4-BE49-F238E27FC236}">
                <a16:creationId xmlns:a16="http://schemas.microsoft.com/office/drawing/2014/main" id="{4D5CE33A-64F9-46D1-B30F-12B6CF250CB4}"/>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733A8304-22D4-4E51-A2FC-8794AB77C1A5}"/>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5476569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2"/>
                                        </p:tgtEl>
                                      </p:cBhvr>
                                    </p:animEffect>
                                    <p:animScale>
                                      <p:cBhvr>
                                        <p:cTn id="21" dur="1000" autoRev="1" fill="hold"/>
                                        <p:tgtEl>
                                          <p:spTgt spid="22"/>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3"/>
                                        </p:tgtEl>
                                      </p:cBhvr>
                                    </p:animEffect>
                                    <p:animScale>
                                      <p:cBhvr>
                                        <p:cTn id="24" dur="100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7648" y="833554"/>
            <a:ext cx="6446533" cy="5702820"/>
          </a:xfrm>
          <a:prstGeom prst="rect">
            <a:avLst/>
          </a:prstGeom>
        </p:spPr>
      </p:pic>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What is Innovation?</a:t>
            </a:r>
          </a:p>
        </p:txBody>
      </p:sp>
      <p:sp>
        <p:nvSpPr>
          <p:cNvPr id="20" name="Content Placeholder 2"/>
          <p:cNvSpPr>
            <a:spLocks noGrp="1"/>
          </p:cNvSpPr>
          <p:nvPr>
            <p:ph idx="1"/>
          </p:nvPr>
        </p:nvSpPr>
        <p:spPr>
          <a:xfrm>
            <a:off x="704059" y="2526894"/>
            <a:ext cx="3573231" cy="2284462"/>
          </a:xfrm>
        </p:spPr>
        <p:txBody>
          <a:bodyPr>
            <a:normAutofit/>
          </a:bodyPr>
          <a:lstStyle/>
          <a:p>
            <a:pPr marL="0" lvl="0" indent="0">
              <a:buNone/>
            </a:pPr>
            <a:r>
              <a:rPr lang="en-IE" sz="3400" i="1" dirty="0"/>
              <a:t>“Research transforms funding into knowledge and ideas….</a:t>
            </a:r>
          </a:p>
          <a:p>
            <a:endParaRPr lang="en-GB" sz="2400" dirty="0">
              <a:latin typeface="Maiandra GD" panose="020E0502030308020204" pitchFamily="34" charset="0"/>
            </a:endParaRPr>
          </a:p>
          <a:p>
            <a:pPr marL="0" indent="0">
              <a:buNone/>
            </a:pPr>
            <a:endParaRPr lang="en-IE" sz="2400" dirty="0">
              <a:latin typeface="Maiandra GD" panose="020E0502030308020204" pitchFamily="34" charset="0"/>
            </a:endParaRPr>
          </a:p>
          <a:p>
            <a:pPr marL="0" inden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21" name="Content Placeholder 2"/>
          <p:cNvSpPr txBox="1">
            <a:spLocks/>
          </p:cNvSpPr>
          <p:nvPr/>
        </p:nvSpPr>
        <p:spPr bwMode="auto">
          <a:xfrm>
            <a:off x="6546933" y="2624285"/>
            <a:ext cx="3752484" cy="238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IE" sz="3400" i="1" dirty="0"/>
              <a:t>……Innovation  transforms knowledge into money”</a:t>
            </a:r>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Font typeface="Arial" panose="020B0604020202020204" pitchFamily="34" charse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22" name="Content Placeholder 2"/>
          <p:cNvSpPr txBox="1">
            <a:spLocks/>
          </p:cNvSpPr>
          <p:nvPr/>
        </p:nvSpPr>
        <p:spPr bwMode="auto">
          <a:xfrm>
            <a:off x="7785658" y="4852124"/>
            <a:ext cx="2736892" cy="56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IE" sz="2000" b="1" dirty="0">
                <a:solidFill>
                  <a:srgbClr val="0070C0"/>
                </a:solidFill>
              </a:rPr>
              <a:t>Geoffrey Nicholson</a:t>
            </a:r>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Font typeface="Arial" panose="020B0604020202020204" pitchFamily="34" charse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2110" y="4811356"/>
            <a:ext cx="601251" cy="316659"/>
          </a:xfrm>
          <a:prstGeom prst="rect">
            <a:avLst/>
          </a:prstGeom>
        </p:spPr>
      </p:pic>
      <p:pic>
        <p:nvPicPr>
          <p:cNvPr id="24" name="Picture 2">
            <a:extLst>
              <a:ext uri="{FF2B5EF4-FFF2-40B4-BE49-F238E27FC236}">
                <a16:creationId xmlns:a16="http://schemas.microsoft.com/office/drawing/2014/main" id="{9F31E6B8-4624-42BA-B7C0-1BF3F0E9E2E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351622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D61E41E-5454-70C0-309E-F3818A9E5C6E}"/>
              </a:ext>
            </a:extLst>
          </p:cNvPr>
          <p:cNvSpPr>
            <a:spLocks noGrp="1"/>
          </p:cNvSpPr>
          <p:nvPr>
            <p:ph type="sldNum" idx="12"/>
          </p:nvPr>
        </p:nvSpPr>
        <p:spPr/>
        <p:txBody>
          <a:bodyPr/>
          <a:lstStyle/>
          <a:p>
            <a:fld id="{00000000-1234-1234-1234-123412341234}" type="slidenum">
              <a:rPr lang="en-US" smtClean="0"/>
              <a:pPr/>
              <a:t>40</a:t>
            </a:fld>
            <a:endParaRPr lang="en-US"/>
          </a:p>
        </p:txBody>
      </p:sp>
      <p:sp>
        <p:nvSpPr>
          <p:cNvPr id="7" name="TextBox 6">
            <a:extLst>
              <a:ext uri="{FF2B5EF4-FFF2-40B4-BE49-F238E27FC236}">
                <a16:creationId xmlns:a16="http://schemas.microsoft.com/office/drawing/2014/main" id="{8D49C77F-5C0E-FD76-2CBB-3C7E63A93726}"/>
              </a:ext>
            </a:extLst>
          </p:cNvPr>
          <p:cNvSpPr txBox="1"/>
          <p:nvPr/>
        </p:nvSpPr>
        <p:spPr>
          <a:xfrm>
            <a:off x="571833" y="1375685"/>
            <a:ext cx="10733103" cy="4524315"/>
          </a:xfrm>
          <a:prstGeom prst="rect">
            <a:avLst/>
          </a:prstGeom>
          <a:noFill/>
        </p:spPr>
        <p:txBody>
          <a:bodyPr wrap="square" rtlCol="0">
            <a:spAutoFit/>
          </a:bodyPr>
          <a:lstStyle/>
          <a:p>
            <a:pPr marL="285750" indent="-285750">
              <a:buFont typeface="Arial" panose="020B0604020202020204" pitchFamily="34" charset="0"/>
              <a:buChar char="•"/>
            </a:pPr>
            <a:r>
              <a:rPr lang="en-IE" b="1" dirty="0">
                <a:solidFill>
                  <a:srgbClr val="000000"/>
                </a:solidFill>
                <a:latin typeface="Arial"/>
                <a:cs typeface="Arial"/>
              </a:rPr>
              <a:t>100% state funding to support the commercialisation of next generation innovative technologies from the third level and research performing organisations (RPO’s) in Ireland. </a:t>
            </a:r>
          </a:p>
          <a:p>
            <a:pPr marL="285750" indent="-285750">
              <a:buFont typeface="Arial" panose="020B0604020202020204" pitchFamily="34" charset="0"/>
              <a:buChar char="•"/>
            </a:pPr>
            <a:endParaRPr lang="en-IE" b="1" dirty="0">
              <a:solidFill>
                <a:srgbClr val="000000"/>
              </a:solidFill>
              <a:latin typeface="Arial"/>
              <a:cs typeface="Aria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1" dirty="0">
                <a:solidFill>
                  <a:srgbClr val="000000"/>
                </a:solidFill>
                <a:latin typeface="Arial"/>
                <a:cs typeface="Arial"/>
                <a:sym typeface="Arial"/>
              </a:rPr>
              <a:t>Significant funding available for up to 2-year development plan and non-financial support throughout.</a:t>
            </a:r>
          </a:p>
          <a:p>
            <a:endParaRPr lang="en-IE" b="1" dirty="0">
              <a:solidFill>
                <a:srgbClr val="000000"/>
              </a:solidFill>
              <a:latin typeface="Arial"/>
              <a:cs typeface="Arial"/>
            </a:endParaRPr>
          </a:p>
          <a:p>
            <a:pPr marL="285750" indent="-285750">
              <a:buFont typeface="Arial" panose="020B0604020202020204" pitchFamily="34" charset="0"/>
              <a:buChar char="•"/>
            </a:pPr>
            <a:r>
              <a:rPr lang="en-IE" b="1" dirty="0">
                <a:solidFill>
                  <a:srgbClr val="000000"/>
                </a:solidFill>
                <a:latin typeface="Arial"/>
                <a:cs typeface="Arial"/>
              </a:rPr>
              <a:t>Instrumental partnership between the Knowledge Transfer and Commercialisation Office (KTCO) and Enterprise Ireland.</a:t>
            </a:r>
          </a:p>
          <a:p>
            <a:pPr marL="285750" indent="-285750">
              <a:buFont typeface="Arial" panose="020B0604020202020204" pitchFamily="34" charset="0"/>
              <a:buChar char="•"/>
            </a:pPr>
            <a:endParaRPr lang="en-IE" b="1" dirty="0">
              <a:solidFill>
                <a:srgbClr val="000000"/>
              </a:solidFill>
              <a:latin typeface="Arial"/>
              <a:cs typeface="Arial"/>
            </a:endParaRPr>
          </a:p>
          <a:p>
            <a:pPr marL="285750" indent="-285750">
              <a:buFont typeface="Arial" panose="020B0604020202020204" pitchFamily="34" charset="0"/>
              <a:buChar char="•"/>
            </a:pPr>
            <a:r>
              <a:rPr lang="en-IE" b="1" dirty="0">
                <a:solidFill>
                  <a:srgbClr val="000000"/>
                </a:solidFill>
                <a:latin typeface="Arial"/>
                <a:cs typeface="Arial"/>
              </a:rPr>
              <a:t>IP must remain unencumbered within the supported RPO in order to qualify for 100% funding. </a:t>
            </a:r>
          </a:p>
          <a:p>
            <a:endParaRPr lang="en-IE" b="1" dirty="0">
              <a:solidFill>
                <a:srgbClr val="000000"/>
              </a:solidFill>
              <a:latin typeface="Arial"/>
              <a:cs typeface="Arial"/>
            </a:endParaRPr>
          </a:p>
          <a:p>
            <a:pPr marL="285750" indent="-285750">
              <a:buFont typeface="Arial" panose="020B0604020202020204" pitchFamily="34" charset="0"/>
              <a:buChar char="•"/>
            </a:pPr>
            <a:r>
              <a:rPr lang="en-IE" b="1" dirty="0">
                <a:solidFill>
                  <a:srgbClr val="000000"/>
                </a:solidFill>
                <a:latin typeface="Arial"/>
                <a:cs typeface="Arial"/>
              </a:rPr>
              <a:t>Financial support for key hires, equipment, materials, consultancy and travel.</a:t>
            </a:r>
          </a:p>
          <a:p>
            <a:pPr marL="285750" indent="-285750">
              <a:buFont typeface="Arial" panose="020B0604020202020204" pitchFamily="34" charset="0"/>
              <a:buChar char="•"/>
            </a:pPr>
            <a:endParaRPr lang="en-IE" b="1" dirty="0">
              <a:solidFill>
                <a:srgbClr val="000000"/>
              </a:solidFill>
              <a:latin typeface="Arial"/>
              <a:cs typeface="Arial"/>
            </a:endParaRPr>
          </a:p>
          <a:p>
            <a:pPr marL="285750" indent="-285750">
              <a:buFont typeface="Arial" panose="020B0604020202020204" pitchFamily="34" charset="0"/>
              <a:buChar char="•"/>
            </a:pPr>
            <a:r>
              <a:rPr lang="en-US" b="1" dirty="0">
                <a:solidFill>
                  <a:srgbClr val="000000"/>
                </a:solidFill>
                <a:latin typeface="Arial"/>
                <a:cs typeface="Arial"/>
                <a:sym typeface="Arial"/>
              </a:rPr>
              <a:t>Access to commercial supports: business advice, mentorship, market research reports, </a:t>
            </a:r>
            <a:r>
              <a:rPr lang="en-US" b="1" dirty="0" err="1">
                <a:solidFill>
                  <a:srgbClr val="000000"/>
                </a:solidFill>
                <a:latin typeface="Arial"/>
                <a:cs typeface="Arial"/>
                <a:sym typeface="Arial"/>
              </a:rPr>
              <a:t>commercialisation</a:t>
            </a:r>
            <a:r>
              <a:rPr lang="en-US" b="1" dirty="0">
                <a:solidFill>
                  <a:srgbClr val="000000"/>
                </a:solidFill>
                <a:latin typeface="Arial"/>
                <a:cs typeface="Arial"/>
                <a:sym typeface="Arial"/>
              </a:rPr>
              <a:t> training and fundraising supports. </a:t>
            </a:r>
          </a:p>
          <a:p>
            <a:pPr marL="285750" indent="-285750">
              <a:buFont typeface="Arial" panose="020B0604020202020204" pitchFamily="34" charset="0"/>
              <a:buChar char="•"/>
            </a:pPr>
            <a:endParaRPr lang="en-IE" dirty="0"/>
          </a:p>
        </p:txBody>
      </p:sp>
      <p:pic>
        <p:nvPicPr>
          <p:cNvPr id="6" name="Picture 2">
            <a:extLst>
              <a:ext uri="{FF2B5EF4-FFF2-40B4-BE49-F238E27FC236}">
                <a16:creationId xmlns:a16="http://schemas.microsoft.com/office/drawing/2014/main" id="{1A4137F5-21B0-40F3-A714-95A99B80B12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340A0353-A534-4C78-BEEF-B1E8D4B96596}"/>
              </a:ext>
            </a:extLst>
          </p:cNvPr>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687522EB-8578-4B0E-8779-2399CD2ADCF6}"/>
              </a:ext>
            </a:extLst>
          </p:cNvPr>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C7DB53-0382-4759-9872-7C9C6DD07D9F}"/>
              </a:ext>
            </a:extLst>
          </p:cNvPr>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Commercialisation Fund</a:t>
            </a:r>
          </a:p>
        </p:txBody>
      </p:sp>
    </p:spTree>
    <p:extLst>
      <p:ext uri="{BB962C8B-B14F-4D97-AF65-F5344CB8AC3E}">
        <p14:creationId xmlns:p14="http://schemas.microsoft.com/office/powerpoint/2010/main" val="82308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750" fill="hold"/>
                                        <p:tgtEl>
                                          <p:spTgt spid="8"/>
                                        </p:tgtEl>
                                        <p:attrNameLst>
                                          <p:attrName>ppt_x</p:attrName>
                                        </p:attrNameLst>
                                      </p:cBhvr>
                                      <p:tavLst>
                                        <p:tav tm="0">
                                          <p:val>
                                            <p:strVal val="#ppt_x-#ppt_w/2"/>
                                          </p:val>
                                        </p:tav>
                                        <p:tav tm="100000">
                                          <p:val>
                                            <p:strVal val="#ppt_x"/>
                                          </p:val>
                                        </p:tav>
                                      </p:tavLst>
                                    </p:anim>
                                    <p:anim calcmode="lin" valueType="num">
                                      <p:cBhvr>
                                        <p:cTn id="8" dur="1750" fill="hold"/>
                                        <p:tgtEl>
                                          <p:spTgt spid="8"/>
                                        </p:tgtEl>
                                        <p:attrNameLst>
                                          <p:attrName>ppt_y</p:attrName>
                                        </p:attrNameLst>
                                      </p:cBhvr>
                                      <p:tavLst>
                                        <p:tav tm="0">
                                          <p:val>
                                            <p:strVal val="#ppt_y"/>
                                          </p:val>
                                        </p:tav>
                                        <p:tav tm="100000">
                                          <p:val>
                                            <p:strVal val="#ppt_y"/>
                                          </p:val>
                                        </p:tav>
                                      </p:tavLst>
                                    </p:anim>
                                    <p:anim calcmode="lin" valueType="num">
                                      <p:cBhvr>
                                        <p:cTn id="9" dur="1750" fill="hold"/>
                                        <p:tgtEl>
                                          <p:spTgt spid="8"/>
                                        </p:tgtEl>
                                        <p:attrNameLst>
                                          <p:attrName>ppt_w</p:attrName>
                                        </p:attrNameLst>
                                      </p:cBhvr>
                                      <p:tavLst>
                                        <p:tav tm="0">
                                          <p:val>
                                            <p:fltVal val="0"/>
                                          </p:val>
                                        </p:tav>
                                        <p:tav tm="100000">
                                          <p:val>
                                            <p:strVal val="#ppt_w"/>
                                          </p:val>
                                        </p:tav>
                                      </p:tavLst>
                                    </p:anim>
                                    <p:anim calcmode="lin" valueType="num">
                                      <p:cBhvr>
                                        <p:cTn id="10" dur="1750" fill="hold"/>
                                        <p:tgtEl>
                                          <p:spTgt spid="8"/>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ppt_w/2"/>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D050C8-6720-4AEC-9A93-CFC4E9E790FA}"/>
              </a:ext>
            </a:extLst>
          </p:cNvPr>
          <p:cNvPicPr>
            <a:picLocks noChangeAspect="1"/>
          </p:cNvPicPr>
          <p:nvPr/>
        </p:nvPicPr>
        <p:blipFill>
          <a:blip r:embed="rId2"/>
          <a:stretch>
            <a:fillRect/>
          </a:stretch>
        </p:blipFill>
        <p:spPr>
          <a:xfrm>
            <a:off x="976011" y="1298295"/>
            <a:ext cx="10151405" cy="4478561"/>
          </a:xfrm>
          <a:prstGeom prst="rect">
            <a:avLst/>
          </a:prstGeom>
        </p:spPr>
      </p:pic>
      <p:pic>
        <p:nvPicPr>
          <p:cNvPr id="6" name="Picture 2">
            <a:extLst>
              <a:ext uri="{FF2B5EF4-FFF2-40B4-BE49-F238E27FC236}">
                <a16:creationId xmlns:a16="http://schemas.microsoft.com/office/drawing/2014/main" id="{B0F349EF-90ED-41D7-BAB0-3A1858AA5F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E60EFB2-6E79-4E3A-BA02-52E0EE31CD68}"/>
              </a:ext>
            </a:extLst>
          </p:cNvPr>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032938AE-AE48-4F80-8ECC-7A2D5FE78C32}"/>
              </a:ext>
            </a:extLst>
          </p:cNvPr>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000C17E4-645C-4BC1-A945-B16AFD4EF955}"/>
              </a:ext>
            </a:extLst>
          </p:cNvPr>
          <p:cNvSpPr/>
          <p:nvPr/>
        </p:nvSpPr>
        <p:spPr>
          <a:xfrm>
            <a:off x="591671" y="65863"/>
            <a:ext cx="883202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Commercialisation Funding - workflows</a:t>
            </a:r>
          </a:p>
        </p:txBody>
      </p:sp>
    </p:spTree>
    <p:extLst>
      <p:ext uri="{BB962C8B-B14F-4D97-AF65-F5344CB8AC3E}">
        <p14:creationId xmlns:p14="http://schemas.microsoft.com/office/powerpoint/2010/main" val="257160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750" fill="hold"/>
                                        <p:tgtEl>
                                          <p:spTgt spid="7"/>
                                        </p:tgtEl>
                                        <p:attrNameLst>
                                          <p:attrName>ppt_x</p:attrName>
                                        </p:attrNameLst>
                                      </p:cBhvr>
                                      <p:tavLst>
                                        <p:tav tm="0">
                                          <p:val>
                                            <p:strVal val="#ppt_x-#ppt_w/2"/>
                                          </p:val>
                                        </p:tav>
                                        <p:tav tm="100000">
                                          <p:val>
                                            <p:strVal val="#ppt_x"/>
                                          </p:val>
                                        </p:tav>
                                      </p:tavLst>
                                    </p:anim>
                                    <p:anim calcmode="lin" valueType="num">
                                      <p:cBhvr>
                                        <p:cTn id="8" dur="1750" fill="hold"/>
                                        <p:tgtEl>
                                          <p:spTgt spid="7"/>
                                        </p:tgtEl>
                                        <p:attrNameLst>
                                          <p:attrName>ppt_y</p:attrName>
                                        </p:attrNameLst>
                                      </p:cBhvr>
                                      <p:tavLst>
                                        <p:tav tm="0">
                                          <p:val>
                                            <p:strVal val="#ppt_y"/>
                                          </p:val>
                                        </p:tav>
                                        <p:tav tm="100000">
                                          <p:val>
                                            <p:strVal val="#ppt_y"/>
                                          </p:val>
                                        </p:tav>
                                      </p:tavLst>
                                    </p:anim>
                                    <p:anim calcmode="lin" valueType="num">
                                      <p:cBhvr>
                                        <p:cTn id="9" dur="1750" fill="hold"/>
                                        <p:tgtEl>
                                          <p:spTgt spid="7"/>
                                        </p:tgtEl>
                                        <p:attrNameLst>
                                          <p:attrName>ppt_w</p:attrName>
                                        </p:attrNameLst>
                                      </p:cBhvr>
                                      <p:tavLst>
                                        <p:tav tm="0">
                                          <p:val>
                                            <p:fltVal val="0"/>
                                          </p:val>
                                        </p:tav>
                                        <p:tav tm="100000">
                                          <p:val>
                                            <p:strVal val="#ppt_w"/>
                                          </p:val>
                                        </p:tav>
                                      </p:tavLst>
                                    </p:anim>
                                    <p:anim calcmode="lin" valueType="num">
                                      <p:cBhvr>
                                        <p:cTn id="10" dur="1750" fill="hold"/>
                                        <p:tgtEl>
                                          <p:spTgt spid="7"/>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ppt_w/2"/>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921" y="947640"/>
            <a:ext cx="1998773" cy="1472378"/>
          </a:xfrm>
          <a:prstGeom prst="rect">
            <a:avLst/>
          </a:prstGeom>
        </p:spPr>
      </p:pic>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2"/>
          <p:cNvSpPr>
            <a:spLocks noGrp="1"/>
          </p:cNvSpPr>
          <p:nvPr>
            <p:ph idx="1"/>
          </p:nvPr>
        </p:nvSpPr>
        <p:spPr>
          <a:xfrm>
            <a:off x="376281" y="3003488"/>
            <a:ext cx="4531134" cy="3606394"/>
          </a:xfrm>
        </p:spPr>
        <p:txBody>
          <a:bodyPr>
            <a:normAutofit fontScale="85000" lnSpcReduction="20000"/>
          </a:bodyPr>
          <a:lstStyle/>
          <a:p>
            <a:pPr lvl="0"/>
            <a:r>
              <a:rPr lang="en-IE" sz="3400" b="1" dirty="0">
                <a:solidFill>
                  <a:srgbClr val="00B050"/>
                </a:solidFill>
              </a:rPr>
              <a:t>Licence</a:t>
            </a:r>
          </a:p>
          <a:p>
            <a:pPr lvl="1"/>
            <a:r>
              <a:rPr lang="en-GB" sz="3100" dirty="0"/>
              <a:t>Relatively low investment required</a:t>
            </a:r>
          </a:p>
          <a:p>
            <a:pPr lvl="1"/>
            <a:r>
              <a:rPr lang="en-GB" sz="3100" dirty="0"/>
              <a:t>Lower risk, but lower returns</a:t>
            </a:r>
          </a:p>
          <a:p>
            <a:pPr lvl="1"/>
            <a:r>
              <a:rPr lang="en-GB" sz="3100" dirty="0"/>
              <a:t>Income more certain and quicker to arrive</a:t>
            </a:r>
          </a:p>
          <a:p>
            <a:pPr lvl="2"/>
            <a:r>
              <a:rPr lang="en-GB" sz="2800" dirty="0"/>
              <a:t>Can be quick to first customer</a:t>
            </a:r>
          </a:p>
          <a:p>
            <a:pPr lvl="2"/>
            <a:r>
              <a:rPr lang="en-GB" sz="3100" dirty="0"/>
              <a:t>Can be quicker/easier to scale</a:t>
            </a:r>
          </a:p>
          <a:p>
            <a:pPr marL="685800" lvl="2" indent="0">
              <a:buNone/>
            </a:pPr>
            <a:endParaRPr lang="en-GB" sz="3100" dirty="0"/>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Licensing v Spin-out?</a:t>
            </a:r>
          </a:p>
        </p:txBody>
      </p:sp>
      <p:sp>
        <p:nvSpPr>
          <p:cNvPr id="20" name="Content Placeholder 2"/>
          <p:cNvSpPr txBox="1">
            <a:spLocks/>
          </p:cNvSpPr>
          <p:nvPr/>
        </p:nvSpPr>
        <p:spPr bwMode="auto">
          <a:xfrm>
            <a:off x="6692959" y="2888304"/>
            <a:ext cx="4275647" cy="360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IE" sz="2900" b="1" dirty="0">
                <a:solidFill>
                  <a:srgbClr val="00B050"/>
                </a:solidFill>
              </a:rPr>
              <a:t>Spin-out</a:t>
            </a:r>
          </a:p>
          <a:p>
            <a:pPr lvl="1"/>
            <a:r>
              <a:rPr lang="en-GB" sz="2600" dirty="0"/>
              <a:t>Slower, more complex, higher risk</a:t>
            </a:r>
          </a:p>
          <a:p>
            <a:pPr lvl="1"/>
            <a:r>
              <a:rPr lang="en-GB" sz="2600" dirty="0"/>
              <a:t>But returns are high if successful</a:t>
            </a:r>
          </a:p>
          <a:p>
            <a:pPr lvl="1"/>
            <a:r>
              <a:rPr lang="en-GB" sz="2600" dirty="0"/>
              <a:t>Significant capital gains possible</a:t>
            </a:r>
          </a:p>
          <a:p>
            <a:pPr marL="685800" lvl="2" indent="0">
              <a:buFont typeface="Arial" panose="020B0604020202020204" pitchFamily="34" charset="0"/>
              <a:buNone/>
            </a:pPr>
            <a:endParaRPr lang="en-GB" sz="3100" dirty="0"/>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Font typeface="Arial" panose="020B0604020202020204" pitchFamily="34" charse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0200" y="1000733"/>
            <a:ext cx="1368354" cy="1437347"/>
          </a:xfrm>
          <a:prstGeom prst="rect">
            <a:avLst/>
          </a:prstGeom>
        </p:spPr>
      </p:pic>
      <p:pic>
        <p:nvPicPr>
          <p:cNvPr id="22" name="Picture 2">
            <a:extLst>
              <a:ext uri="{FF2B5EF4-FFF2-40B4-BE49-F238E27FC236}">
                <a16:creationId xmlns:a16="http://schemas.microsoft.com/office/drawing/2014/main" id="{BD9B18ED-6D59-4CB0-88CB-EE56918C0C7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3">
            <a:extLst>
              <a:ext uri="{FF2B5EF4-FFF2-40B4-BE49-F238E27FC236}">
                <a16:creationId xmlns:a16="http://schemas.microsoft.com/office/drawing/2014/main" id="{F4D758C2-5063-4320-ACF2-DEB43DE53881}"/>
              </a:ext>
            </a:extLst>
          </p:cNvPr>
          <p:cNvSpPr/>
          <p:nvPr/>
        </p:nvSpPr>
        <p:spPr>
          <a:xfrm>
            <a:off x="1150447" y="1123117"/>
            <a:ext cx="2049957" cy="1566936"/>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AF25AA59-9D99-4E48-9F96-096A8B545E36}"/>
              </a:ext>
            </a:extLst>
          </p:cNvPr>
          <p:cNvSpPr/>
          <p:nvPr/>
        </p:nvSpPr>
        <p:spPr>
          <a:xfrm>
            <a:off x="7355388" y="947640"/>
            <a:ext cx="1990678" cy="1646577"/>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5321222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par>
                                <p:cTn id="18" presetID="26" presetClass="emph" presetSubtype="0" repeatCount="5000" fill="hold" grpId="0" nodeType="withEffect">
                                  <p:stCondLst>
                                    <p:cond delay="0"/>
                                  </p:stCondLst>
                                  <p:childTnLst>
                                    <p:animEffect transition="out" filter="fade">
                                      <p:cBhvr>
                                        <p:cTn id="19" dur="2000" tmFilter="0, 0; .2, .5; .8, .5; 1, 0"/>
                                        <p:tgtEl>
                                          <p:spTgt spid="24"/>
                                        </p:tgtEl>
                                      </p:cBhvr>
                                    </p:animEffect>
                                    <p:animScale>
                                      <p:cBhvr>
                                        <p:cTn id="20" dur="1000" autoRev="1" fill="hold"/>
                                        <p:tgtEl>
                                          <p:spTgt spid="24"/>
                                        </p:tgtEl>
                                      </p:cBhvr>
                                      <p:by x="105000" y="105000"/>
                                    </p:animScale>
                                  </p:childTnLst>
                                </p:cTn>
                              </p:par>
                              <p:par>
                                <p:cTn id="21" presetID="26" presetClass="emph" presetSubtype="0" repeatCount="5000" fill="hold" grpId="0" nodeType="withEffect">
                                  <p:stCondLst>
                                    <p:cond delay="0"/>
                                  </p:stCondLst>
                                  <p:childTnLst>
                                    <p:animEffect transition="out" filter="fade">
                                      <p:cBhvr>
                                        <p:cTn id="22" dur="2000" tmFilter="0, 0; .2, .5; .8, .5; 1, 0"/>
                                        <p:tgtEl>
                                          <p:spTgt spid="26"/>
                                        </p:tgtEl>
                                      </p:cBhvr>
                                    </p:animEffect>
                                    <p:animScale>
                                      <p:cBhvr>
                                        <p:cTn id="23" dur="100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6"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2"/>
          <p:cNvSpPr>
            <a:spLocks noGrp="1"/>
          </p:cNvSpPr>
          <p:nvPr>
            <p:ph idx="1"/>
          </p:nvPr>
        </p:nvSpPr>
        <p:spPr>
          <a:xfrm>
            <a:off x="1681224" y="2547914"/>
            <a:ext cx="4050015" cy="3350801"/>
          </a:xfrm>
        </p:spPr>
        <p:txBody>
          <a:bodyPr>
            <a:normAutofit lnSpcReduction="10000"/>
          </a:bodyPr>
          <a:lstStyle/>
          <a:p>
            <a:pPr lvl="0"/>
            <a:r>
              <a:rPr lang="en-IE" sz="2600" dirty="0"/>
              <a:t>Value propositions</a:t>
            </a:r>
          </a:p>
          <a:p>
            <a:pPr lvl="0"/>
            <a:r>
              <a:rPr lang="en-IE" sz="2600" dirty="0"/>
              <a:t>Target customer segments</a:t>
            </a:r>
          </a:p>
          <a:p>
            <a:pPr lvl="0"/>
            <a:r>
              <a:rPr lang="en-IE" sz="2600" dirty="0"/>
              <a:t>Distribution channels</a:t>
            </a:r>
          </a:p>
          <a:p>
            <a:pPr lvl="0"/>
            <a:r>
              <a:rPr lang="en-IE" sz="2600" dirty="0"/>
              <a:t>Customer relationships</a:t>
            </a:r>
          </a:p>
          <a:p>
            <a:pPr lvl="0"/>
            <a:r>
              <a:rPr lang="en-IE" sz="2600" dirty="0"/>
              <a:t>Core capabilities</a:t>
            </a:r>
          </a:p>
          <a:p>
            <a:pPr lvl="0"/>
            <a:r>
              <a:rPr lang="en-IE" sz="2600" dirty="0"/>
              <a:t>Partner network</a:t>
            </a:r>
          </a:p>
          <a:p>
            <a:pPr lvl="0"/>
            <a:r>
              <a:rPr lang="en-IE" sz="2600" dirty="0"/>
              <a:t>Cost structure</a:t>
            </a:r>
          </a:p>
          <a:p>
            <a:pPr lvl="0"/>
            <a:r>
              <a:rPr lang="en-IE" sz="2600" dirty="0"/>
              <a:t>Revenue model</a:t>
            </a:r>
          </a:p>
          <a:p>
            <a:pPr marL="0" indent="0">
              <a:buNone/>
            </a:pPr>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Dimensions of Business Model</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162" y="813638"/>
            <a:ext cx="1368354" cy="1437347"/>
          </a:xfrm>
          <a:prstGeom prst="rect">
            <a:avLst/>
          </a:prstGeom>
        </p:spPr>
      </p:pic>
      <p:pic>
        <p:nvPicPr>
          <p:cNvPr id="26" name="Picture 2" descr="269947e5-1264-414f-b63c-5e2ae89dc71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1239" y="1969103"/>
            <a:ext cx="6224997" cy="4372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a:extLst>
              <a:ext uri="{FF2B5EF4-FFF2-40B4-BE49-F238E27FC236}">
                <a16:creationId xmlns:a16="http://schemas.microsoft.com/office/drawing/2014/main" id="{789C4CA2-A8CB-46C3-89FA-4ED60D7723F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rrow: Left 22">
            <a:extLst>
              <a:ext uri="{FF2B5EF4-FFF2-40B4-BE49-F238E27FC236}">
                <a16:creationId xmlns:a16="http://schemas.microsoft.com/office/drawing/2014/main" id="{30052E8A-3035-4BFC-B5DD-68B445DA1461}"/>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A0DF8B1F-7A1C-4B2A-BFDD-7F44819E5C16}"/>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9766555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3"/>
                                        </p:tgtEl>
                                      </p:cBhvr>
                                    </p:animEffect>
                                    <p:animScale>
                                      <p:cBhvr>
                                        <p:cTn id="21" dur="1000" autoRev="1" fill="hold"/>
                                        <p:tgtEl>
                                          <p:spTgt spid="23"/>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4"/>
                                        </p:tgtEl>
                                      </p:cBhvr>
                                    </p:animEffect>
                                    <p:animScale>
                                      <p:cBhvr>
                                        <p:cTn id="24" dur="100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3" grpId="0" animBg="1"/>
      <p:bldP spid="24"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2"/>
          <p:cNvSpPr>
            <a:spLocks noGrp="1"/>
          </p:cNvSpPr>
          <p:nvPr>
            <p:ph idx="1"/>
          </p:nvPr>
        </p:nvSpPr>
        <p:spPr>
          <a:xfrm>
            <a:off x="1987843" y="2119271"/>
            <a:ext cx="6252812" cy="3606394"/>
          </a:xfrm>
        </p:spPr>
        <p:txBody>
          <a:bodyPr>
            <a:normAutofit fontScale="92500" lnSpcReduction="10000"/>
          </a:bodyPr>
          <a:lstStyle/>
          <a:p>
            <a:pPr marL="0" indent="0">
              <a:buNone/>
            </a:pPr>
            <a:r>
              <a:rPr lang="en-IE" sz="2400" dirty="0">
                <a:solidFill>
                  <a:schemeClr val="accent6">
                    <a:lumMod val="50000"/>
                  </a:schemeClr>
                </a:solidFill>
              </a:rPr>
              <a:t>Key Criteria for Enterprise Ireland HPSU support:</a:t>
            </a:r>
          </a:p>
          <a:p>
            <a:pPr lvl="0"/>
            <a:r>
              <a:rPr lang="en-IE" dirty="0"/>
              <a:t>Founder Team with </a:t>
            </a:r>
            <a:r>
              <a:rPr lang="en-IE" b="1" dirty="0"/>
              <a:t>domain knowledge</a:t>
            </a:r>
            <a:r>
              <a:rPr lang="en-IE" dirty="0"/>
              <a:t> and ideally start-up experience. If not, a plan to introduce the relevant skills.   </a:t>
            </a:r>
          </a:p>
          <a:p>
            <a:pPr lvl="0"/>
            <a:r>
              <a:rPr lang="en-IE" dirty="0"/>
              <a:t>I</a:t>
            </a:r>
            <a:r>
              <a:rPr lang="en-IE" b="1" dirty="0"/>
              <a:t>nnovative tech based solution</a:t>
            </a:r>
            <a:r>
              <a:rPr lang="en-IE" dirty="0"/>
              <a:t> - ideally with IP protection </a:t>
            </a:r>
          </a:p>
          <a:p>
            <a:pPr lvl="0"/>
            <a:r>
              <a:rPr lang="en-IE" b="1" dirty="0"/>
              <a:t>Export market focus</a:t>
            </a:r>
            <a:r>
              <a:rPr lang="en-IE" dirty="0"/>
              <a:t> and scaling potential</a:t>
            </a:r>
          </a:p>
          <a:p>
            <a:pPr lvl="0"/>
            <a:r>
              <a:rPr lang="en-IE" dirty="0"/>
              <a:t>A </a:t>
            </a:r>
            <a:r>
              <a:rPr lang="en-IE" b="1" dirty="0"/>
              <a:t>comprehensive Business Plan</a:t>
            </a:r>
            <a:r>
              <a:rPr lang="en-IE" dirty="0"/>
              <a:t> incorporating a phased funding strategy</a:t>
            </a:r>
          </a:p>
          <a:p>
            <a:pPr lvl="0"/>
            <a:r>
              <a:rPr lang="en-IE" dirty="0"/>
              <a:t>I</a:t>
            </a:r>
            <a:r>
              <a:rPr lang="en-IE" b="1" dirty="0"/>
              <a:t>nvestor term sheet</a:t>
            </a:r>
            <a:r>
              <a:rPr lang="en-IE" dirty="0"/>
              <a:t> or sight of credible investors. EI likes to invest at c 40% of the initial round. Expectation that there will be follow-on funding.</a:t>
            </a:r>
          </a:p>
          <a:p>
            <a:r>
              <a:rPr lang="en-IE" dirty="0"/>
              <a:t>Basic eligibility - Irish controlled / 10 jobs / €1m sales in 3 years.</a:t>
            </a:r>
          </a:p>
          <a:p>
            <a:endParaRPr lang="en-GB" sz="2400" dirty="0">
              <a:latin typeface="Maiandra GD" panose="020E0502030308020204" pitchFamily="34" charset="0"/>
            </a:endParaRPr>
          </a:p>
          <a:p>
            <a:endParaRPr lang="en-IE" sz="2400" dirty="0">
              <a:latin typeface="Maiandra GD" panose="020E0502030308020204" pitchFamily="34" charset="0"/>
            </a:endParaRPr>
          </a:p>
          <a:p>
            <a:pPr marL="0" inden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High Potential Start-up</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987" y="858151"/>
            <a:ext cx="1368354" cy="1437347"/>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6168" y="5803874"/>
            <a:ext cx="2507745" cy="746106"/>
          </a:xfrm>
          <a:prstGeom prst="rect">
            <a:avLst/>
          </a:prstGeom>
        </p:spPr>
      </p:pic>
      <p:pic>
        <p:nvPicPr>
          <p:cNvPr id="26" name="Picture 25"/>
          <p:cNvPicPr>
            <a:picLocks noChangeAspect="1"/>
          </p:cNvPicPr>
          <p:nvPr/>
        </p:nvPicPr>
        <p:blipFill>
          <a:blip r:embed="rId5"/>
          <a:stretch>
            <a:fillRect/>
          </a:stretch>
        </p:blipFill>
        <p:spPr>
          <a:xfrm>
            <a:off x="8406520" y="2868427"/>
            <a:ext cx="3158596" cy="1991627"/>
          </a:xfrm>
          <a:prstGeom prst="rect">
            <a:avLst/>
          </a:prstGeom>
        </p:spPr>
      </p:pic>
      <p:pic>
        <p:nvPicPr>
          <p:cNvPr id="19" name="Picture 2">
            <a:extLst>
              <a:ext uri="{FF2B5EF4-FFF2-40B4-BE49-F238E27FC236}">
                <a16:creationId xmlns:a16="http://schemas.microsoft.com/office/drawing/2014/main" id="{D33DE225-8B9D-441D-9C0A-38D7FC7CF76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Arrow: Left 19">
            <a:extLst>
              <a:ext uri="{FF2B5EF4-FFF2-40B4-BE49-F238E27FC236}">
                <a16:creationId xmlns:a16="http://schemas.microsoft.com/office/drawing/2014/main" id="{E9496152-BDC1-440B-BF4F-1ACD7C94C99D}"/>
              </a:ext>
            </a:extLst>
          </p:cNvPr>
          <p:cNvSpPr/>
          <p:nvPr/>
        </p:nvSpPr>
        <p:spPr>
          <a:xfrm>
            <a:off x="2433109" y="1284283"/>
            <a:ext cx="1480440" cy="48727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4C7375C4-0001-4357-BDD5-A70266F666CA}"/>
              </a:ext>
            </a:extLst>
          </p:cNvPr>
          <p:cNvSpPr/>
          <p:nvPr/>
        </p:nvSpPr>
        <p:spPr>
          <a:xfrm>
            <a:off x="145350" y="659348"/>
            <a:ext cx="2097978" cy="1834955"/>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7944914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par>
                          <p:cTn id="18" fill="hold">
                            <p:stCondLst>
                              <p:cond delay="2250"/>
                            </p:stCondLst>
                            <p:childTnLst>
                              <p:par>
                                <p:cTn id="19" presetID="26" presetClass="emph" presetSubtype="0" repeatCount="5000" fill="hold" grpId="0" nodeType="afterEffect">
                                  <p:stCondLst>
                                    <p:cond delay="0"/>
                                  </p:stCondLst>
                                  <p:childTnLst>
                                    <p:animEffect transition="out" filter="fade">
                                      <p:cBhvr>
                                        <p:cTn id="20" dur="2000" tmFilter="0, 0; .2, .5; .8, .5; 1, 0"/>
                                        <p:tgtEl>
                                          <p:spTgt spid="20"/>
                                        </p:tgtEl>
                                      </p:cBhvr>
                                    </p:animEffect>
                                    <p:animScale>
                                      <p:cBhvr>
                                        <p:cTn id="21" dur="1000" autoRev="1" fill="hold"/>
                                        <p:tgtEl>
                                          <p:spTgt spid="20"/>
                                        </p:tgtEl>
                                      </p:cBhvr>
                                      <p:by x="105000" y="105000"/>
                                    </p:animScale>
                                  </p:childTnLst>
                                </p:cTn>
                              </p:par>
                              <p:par>
                                <p:cTn id="22" presetID="26" presetClass="emph" presetSubtype="0" repeatCount="5000" fill="hold" grpId="0" nodeType="withEffect">
                                  <p:stCondLst>
                                    <p:cond delay="0"/>
                                  </p:stCondLst>
                                  <p:childTnLst>
                                    <p:animEffect transition="out" filter="fade">
                                      <p:cBhvr>
                                        <p:cTn id="23" dur="2000" tmFilter="0, 0; .2, .5; .8, .5; 1, 0"/>
                                        <p:tgtEl>
                                          <p:spTgt spid="21"/>
                                        </p:tgtEl>
                                      </p:cBhvr>
                                    </p:animEffect>
                                    <p:animScale>
                                      <p:cBhvr>
                                        <p:cTn id="24" dur="100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21"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1DEF085-4D0D-4292-9C84-D6DF72195CFA}"/>
              </a:ext>
            </a:extLst>
          </p:cNvPr>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8EFAD801-87C7-4DB5-95FD-E098FB86D828}"/>
              </a:ext>
            </a:extLst>
          </p:cNvPr>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A4CA463-8EF3-46E2-AF3E-20413F1ABBDF}"/>
              </a:ext>
            </a:extLst>
          </p:cNvPr>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Common Researcher Fears</a:t>
            </a:r>
          </a:p>
        </p:txBody>
      </p:sp>
      <p:pic>
        <p:nvPicPr>
          <p:cNvPr id="7" name="Picture 2">
            <a:extLst>
              <a:ext uri="{FF2B5EF4-FFF2-40B4-BE49-F238E27FC236}">
                <a16:creationId xmlns:a16="http://schemas.microsoft.com/office/drawing/2014/main" id="{CC2EBA21-F808-4EC1-A0CD-7AB673C049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42E6DCA8-DBE5-4C1E-B9C3-D0B665CE5107}"/>
              </a:ext>
            </a:extLst>
          </p:cNvPr>
          <p:cNvCxnSpPr>
            <a:cxnSpLocks/>
          </p:cNvCxnSpPr>
          <p:nvPr/>
        </p:nvCxnSpPr>
        <p:spPr>
          <a:xfrm>
            <a:off x="4789855" y="5500218"/>
            <a:ext cx="6093185" cy="1"/>
          </a:xfrm>
          <a:prstGeom prst="line">
            <a:avLst/>
          </a:prstGeom>
          <a:ln>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sp>
        <p:nvSpPr>
          <p:cNvPr id="10" name="Google Shape;342;g17dc19973e7_6_2237">
            <a:extLst>
              <a:ext uri="{FF2B5EF4-FFF2-40B4-BE49-F238E27FC236}">
                <a16:creationId xmlns:a16="http://schemas.microsoft.com/office/drawing/2014/main" id="{19F706CB-F4C0-4389-9540-61096B02BF96}"/>
              </a:ext>
            </a:extLst>
          </p:cNvPr>
          <p:cNvSpPr txBox="1"/>
          <p:nvPr/>
        </p:nvSpPr>
        <p:spPr>
          <a:xfrm>
            <a:off x="512988" y="1541956"/>
            <a:ext cx="4276867" cy="787054"/>
          </a:xfrm>
          <a:prstGeom prst="roundRect">
            <a:avLst/>
          </a:prstGeom>
          <a:solidFill>
            <a:schemeClr val="accent6">
              <a:lumMod val="50000"/>
            </a:schemeClr>
          </a:solidFill>
          <a:ln>
            <a:noFill/>
          </a:ln>
        </p:spPr>
        <p:txBody>
          <a:bodyPr spcFirstLastPara="1" wrap="square" lIns="864000" tIns="90000" rIns="90000" bIns="90000" anchor="ctr" anchorCtr="0">
            <a:noAutofit/>
          </a:bodyPr>
          <a:lstStyle>
            <a:defPPr>
              <a:defRPr lang="en-US"/>
            </a:defPPr>
            <a:lvl1pPr marR="89999" lvl="0" indent="0">
              <a:lnSpc>
                <a:spcPct val="100000"/>
              </a:lnSpc>
              <a:spcBef>
                <a:spcPts val="0"/>
              </a:spcBef>
              <a:spcAft>
                <a:spcPts val="0"/>
              </a:spcAft>
              <a:buClr>
                <a:srgbClr val="000000"/>
              </a:buClr>
              <a:buSzPts val="1400"/>
              <a:buFont typeface="Arial"/>
              <a:buNone/>
              <a:defRPr sz="3600" b="0" i="0" u="none" strike="noStrike" cap="none">
                <a:solidFill>
                  <a:schemeClr val="lt1"/>
                </a:solidFill>
                <a:latin typeface="Arial"/>
                <a:ea typeface="Arial"/>
                <a:cs typeface="Arial"/>
              </a:defRPr>
            </a:lvl1pPr>
          </a:lstStyle>
          <a:p>
            <a:pPr marR="90004" defTabSz="914446">
              <a:lnSpc>
                <a:spcPct val="90000"/>
              </a:lnSpc>
              <a:defRPr/>
            </a:pPr>
            <a:r>
              <a:rPr lang="en-IE" sz="2000" dirty="0">
                <a:solidFill>
                  <a:srgbClr val="00DC75"/>
                </a:solidFill>
              </a:rPr>
              <a:t>It’s very risky</a:t>
            </a:r>
          </a:p>
        </p:txBody>
      </p:sp>
      <p:sp>
        <p:nvSpPr>
          <p:cNvPr id="11" name="TextBox 10">
            <a:extLst>
              <a:ext uri="{FF2B5EF4-FFF2-40B4-BE49-F238E27FC236}">
                <a16:creationId xmlns:a16="http://schemas.microsoft.com/office/drawing/2014/main" id="{F2CEE16E-B2E3-4D53-98A7-828DEAB7B837}"/>
              </a:ext>
            </a:extLst>
          </p:cNvPr>
          <p:cNvSpPr txBox="1"/>
          <p:nvPr/>
        </p:nvSpPr>
        <p:spPr>
          <a:xfrm>
            <a:off x="10883040" y="1550763"/>
            <a:ext cx="820226" cy="769441"/>
          </a:xfrm>
          <a:prstGeom prst="ellipse">
            <a:avLst/>
          </a:prstGeom>
          <a:solidFill>
            <a:schemeClr val="accent4"/>
          </a:solidFill>
        </p:spPr>
        <p:txBody>
          <a:bodyPr wrap="square" anchor="ctr" anchorCtr="0">
            <a:noAutofit/>
          </a:bodyPr>
          <a:lstStyle/>
          <a:p>
            <a:pPr algn="ctr" defTabSz="914446">
              <a:defRPr/>
            </a:pPr>
            <a:r>
              <a:rPr lang="en-GB" sz="4400" dirty="0">
                <a:solidFill>
                  <a:srgbClr val="99FFCC"/>
                </a:solidFill>
                <a:latin typeface="Arial"/>
                <a:sym typeface="Wingdings" panose="05000000000000000000" pitchFamily="2" charset="2"/>
              </a:rPr>
              <a:t></a:t>
            </a:r>
            <a:endParaRPr lang="en-GB" sz="4400" dirty="0">
              <a:solidFill>
                <a:srgbClr val="99FFCC"/>
              </a:solidFill>
              <a:latin typeface="Arial"/>
            </a:endParaRPr>
          </a:p>
        </p:txBody>
      </p:sp>
      <p:cxnSp>
        <p:nvCxnSpPr>
          <p:cNvPr id="12" name="Straight Connector 11">
            <a:extLst>
              <a:ext uri="{FF2B5EF4-FFF2-40B4-BE49-F238E27FC236}">
                <a16:creationId xmlns:a16="http://schemas.microsoft.com/office/drawing/2014/main" id="{C89F3823-BD9E-4B81-8CCF-D718B5609958}"/>
              </a:ext>
            </a:extLst>
          </p:cNvPr>
          <p:cNvCxnSpPr>
            <a:cxnSpLocks/>
          </p:cNvCxnSpPr>
          <p:nvPr/>
        </p:nvCxnSpPr>
        <p:spPr>
          <a:xfrm>
            <a:off x="4789855" y="1935483"/>
            <a:ext cx="6093185" cy="1"/>
          </a:xfrm>
          <a:prstGeom prst="line">
            <a:avLst/>
          </a:prstGeom>
          <a:ln>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B58A979-37B7-42F3-9D93-05C9D901641D}"/>
              </a:ext>
            </a:extLst>
          </p:cNvPr>
          <p:cNvSpPr txBox="1"/>
          <p:nvPr/>
        </p:nvSpPr>
        <p:spPr>
          <a:xfrm>
            <a:off x="8947484" y="1326628"/>
            <a:ext cx="1497722" cy="923330"/>
          </a:xfrm>
          <a:prstGeom prst="rect">
            <a:avLst/>
          </a:prstGeom>
          <a:solidFill>
            <a:schemeClr val="bg1">
              <a:alpha val="70000"/>
            </a:schemeClr>
          </a:solidFill>
        </p:spPr>
        <p:txBody>
          <a:bodyPr wrap="square">
            <a:spAutoFit/>
          </a:bodyPr>
          <a:lstStyle/>
          <a:p>
            <a:pPr algn="ctr" defTabSz="914446">
              <a:defRPr/>
            </a:pPr>
            <a:r>
              <a:rPr lang="en-GB" dirty="0">
                <a:solidFill>
                  <a:srgbClr val="004C40"/>
                </a:solidFill>
                <a:latin typeface="Arial"/>
              </a:rPr>
              <a:t>Market Research Library</a:t>
            </a:r>
          </a:p>
        </p:txBody>
      </p:sp>
      <p:sp>
        <p:nvSpPr>
          <p:cNvPr id="14" name="Google Shape;342;g17dc19973e7_6_2237">
            <a:extLst>
              <a:ext uri="{FF2B5EF4-FFF2-40B4-BE49-F238E27FC236}">
                <a16:creationId xmlns:a16="http://schemas.microsoft.com/office/drawing/2014/main" id="{293EE3D3-7902-4A7C-92D3-48B3FE5E6809}"/>
              </a:ext>
            </a:extLst>
          </p:cNvPr>
          <p:cNvSpPr txBox="1"/>
          <p:nvPr/>
        </p:nvSpPr>
        <p:spPr>
          <a:xfrm>
            <a:off x="512988" y="2730746"/>
            <a:ext cx="4276867" cy="787054"/>
          </a:xfrm>
          <a:prstGeom prst="roundRect">
            <a:avLst/>
          </a:prstGeom>
          <a:solidFill>
            <a:schemeClr val="accent6">
              <a:lumMod val="50000"/>
            </a:schemeClr>
          </a:solidFill>
          <a:ln>
            <a:noFill/>
          </a:ln>
        </p:spPr>
        <p:txBody>
          <a:bodyPr spcFirstLastPara="1" wrap="square" lIns="864000" tIns="90000" rIns="90000" bIns="90000" anchor="ctr" anchorCtr="0">
            <a:noAutofit/>
          </a:bodyPr>
          <a:lstStyle>
            <a:defPPr>
              <a:defRPr lang="en-US"/>
            </a:defPPr>
            <a:lvl1pPr marR="89999" lvl="0" indent="0">
              <a:lnSpc>
                <a:spcPct val="100000"/>
              </a:lnSpc>
              <a:spcBef>
                <a:spcPts val="0"/>
              </a:spcBef>
              <a:spcAft>
                <a:spcPts val="0"/>
              </a:spcAft>
              <a:buClr>
                <a:srgbClr val="000000"/>
              </a:buClr>
              <a:buSzPts val="1400"/>
              <a:buFont typeface="Arial"/>
              <a:buNone/>
              <a:defRPr sz="3600" b="0" i="0" u="none" strike="noStrike" cap="none">
                <a:solidFill>
                  <a:schemeClr val="lt1"/>
                </a:solidFill>
                <a:latin typeface="Arial"/>
                <a:ea typeface="Arial"/>
                <a:cs typeface="Arial"/>
              </a:defRPr>
            </a:lvl1pPr>
          </a:lstStyle>
          <a:p>
            <a:pPr marR="90004" defTabSz="914446">
              <a:lnSpc>
                <a:spcPct val="90000"/>
              </a:lnSpc>
              <a:defRPr/>
            </a:pPr>
            <a:r>
              <a:rPr lang="en-IE" sz="2000" dirty="0">
                <a:solidFill>
                  <a:srgbClr val="00DC75"/>
                </a:solidFill>
              </a:rPr>
              <a:t>I’m communicating in a way I’m not used to</a:t>
            </a:r>
          </a:p>
        </p:txBody>
      </p:sp>
      <p:sp>
        <p:nvSpPr>
          <p:cNvPr id="15" name="TextBox 14">
            <a:extLst>
              <a:ext uri="{FF2B5EF4-FFF2-40B4-BE49-F238E27FC236}">
                <a16:creationId xmlns:a16="http://schemas.microsoft.com/office/drawing/2014/main" id="{A18C0003-A233-4C7B-A9DA-F862AA83FCBC}"/>
              </a:ext>
            </a:extLst>
          </p:cNvPr>
          <p:cNvSpPr txBox="1"/>
          <p:nvPr/>
        </p:nvSpPr>
        <p:spPr>
          <a:xfrm>
            <a:off x="10883040" y="2739008"/>
            <a:ext cx="820226" cy="769441"/>
          </a:xfrm>
          <a:prstGeom prst="ellipse">
            <a:avLst/>
          </a:prstGeom>
          <a:solidFill>
            <a:schemeClr val="accent4"/>
          </a:solidFill>
        </p:spPr>
        <p:txBody>
          <a:bodyPr wrap="square" anchor="ctr" anchorCtr="0">
            <a:noAutofit/>
          </a:bodyPr>
          <a:lstStyle/>
          <a:p>
            <a:pPr algn="ctr" defTabSz="914446">
              <a:defRPr/>
            </a:pPr>
            <a:r>
              <a:rPr lang="en-GB" sz="4400">
                <a:solidFill>
                  <a:srgbClr val="99FFCC"/>
                </a:solidFill>
                <a:latin typeface="Arial"/>
                <a:sym typeface="Wingdings" panose="05000000000000000000" pitchFamily="2" charset="2"/>
              </a:rPr>
              <a:t></a:t>
            </a:r>
            <a:endParaRPr lang="en-GB" sz="4400">
              <a:solidFill>
                <a:srgbClr val="99FFCC"/>
              </a:solidFill>
              <a:latin typeface="Arial"/>
            </a:endParaRPr>
          </a:p>
        </p:txBody>
      </p:sp>
      <p:cxnSp>
        <p:nvCxnSpPr>
          <p:cNvPr id="16" name="Straight Connector 15">
            <a:extLst>
              <a:ext uri="{FF2B5EF4-FFF2-40B4-BE49-F238E27FC236}">
                <a16:creationId xmlns:a16="http://schemas.microsoft.com/office/drawing/2014/main" id="{1F0B13BF-1147-43E6-AA22-FA9FEAC5D642}"/>
              </a:ext>
            </a:extLst>
          </p:cNvPr>
          <p:cNvCxnSpPr>
            <a:cxnSpLocks/>
          </p:cNvCxnSpPr>
          <p:nvPr/>
        </p:nvCxnSpPr>
        <p:spPr>
          <a:xfrm>
            <a:off x="4789855" y="3123728"/>
            <a:ext cx="6093185" cy="1"/>
          </a:xfrm>
          <a:prstGeom prst="line">
            <a:avLst/>
          </a:prstGeom>
          <a:ln>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821C0DF-10BC-442C-A411-A57A96A04E72}"/>
              </a:ext>
            </a:extLst>
          </p:cNvPr>
          <p:cNvSpPr txBox="1"/>
          <p:nvPr/>
        </p:nvSpPr>
        <p:spPr>
          <a:xfrm>
            <a:off x="9124845" y="2822096"/>
            <a:ext cx="1143000" cy="646331"/>
          </a:xfrm>
          <a:prstGeom prst="rect">
            <a:avLst/>
          </a:prstGeom>
          <a:solidFill>
            <a:schemeClr val="bg1">
              <a:alpha val="70000"/>
            </a:schemeClr>
          </a:solidFill>
        </p:spPr>
        <p:txBody>
          <a:bodyPr wrap="square">
            <a:spAutoFit/>
          </a:bodyPr>
          <a:lstStyle/>
          <a:p>
            <a:pPr algn="ctr" defTabSz="914446">
              <a:defRPr/>
            </a:pPr>
            <a:r>
              <a:rPr lang="en-GB" dirty="0">
                <a:solidFill>
                  <a:srgbClr val="004C40"/>
                </a:solidFill>
                <a:latin typeface="Arial"/>
              </a:rPr>
              <a:t>CS Support</a:t>
            </a:r>
          </a:p>
        </p:txBody>
      </p:sp>
      <p:sp>
        <p:nvSpPr>
          <p:cNvPr id="18" name="Google Shape;342;g17dc19973e7_6_2237">
            <a:extLst>
              <a:ext uri="{FF2B5EF4-FFF2-40B4-BE49-F238E27FC236}">
                <a16:creationId xmlns:a16="http://schemas.microsoft.com/office/drawing/2014/main" id="{FFAEC648-B25C-4D62-AE2C-565786E566C9}"/>
              </a:ext>
            </a:extLst>
          </p:cNvPr>
          <p:cNvSpPr txBox="1"/>
          <p:nvPr/>
        </p:nvSpPr>
        <p:spPr>
          <a:xfrm>
            <a:off x="512988" y="3919538"/>
            <a:ext cx="4276867" cy="787054"/>
          </a:xfrm>
          <a:prstGeom prst="roundRect">
            <a:avLst/>
          </a:prstGeom>
          <a:solidFill>
            <a:schemeClr val="accent6">
              <a:lumMod val="50000"/>
            </a:schemeClr>
          </a:solidFill>
          <a:ln>
            <a:noFill/>
          </a:ln>
        </p:spPr>
        <p:txBody>
          <a:bodyPr spcFirstLastPara="1" wrap="square" lIns="864000" tIns="90000" rIns="90000" bIns="90000" anchor="ctr" anchorCtr="0">
            <a:noAutofit/>
          </a:bodyPr>
          <a:lstStyle>
            <a:defPPr>
              <a:defRPr lang="en-US"/>
            </a:defPPr>
            <a:lvl1pPr marR="89999" lvl="0" indent="0">
              <a:lnSpc>
                <a:spcPct val="100000"/>
              </a:lnSpc>
              <a:spcBef>
                <a:spcPts val="0"/>
              </a:spcBef>
              <a:spcAft>
                <a:spcPts val="0"/>
              </a:spcAft>
              <a:buClr>
                <a:srgbClr val="000000"/>
              </a:buClr>
              <a:buSzPts val="1400"/>
              <a:buFont typeface="Arial"/>
              <a:buNone/>
              <a:defRPr sz="3600" b="0" i="0" u="none" strike="noStrike" cap="none">
                <a:solidFill>
                  <a:schemeClr val="lt1"/>
                </a:solidFill>
                <a:latin typeface="Arial"/>
                <a:ea typeface="Arial"/>
                <a:cs typeface="Arial"/>
              </a:defRPr>
            </a:lvl1pPr>
          </a:lstStyle>
          <a:p>
            <a:pPr marR="89540" defTabSz="914446">
              <a:lnSpc>
                <a:spcPct val="90000"/>
              </a:lnSpc>
              <a:defRPr/>
            </a:pPr>
            <a:r>
              <a:rPr lang="en-IE" sz="2000" dirty="0">
                <a:solidFill>
                  <a:srgbClr val="00DC75"/>
                </a:solidFill>
              </a:rPr>
              <a:t>I don’t understand IP issues</a:t>
            </a:r>
            <a:endParaRPr lang="en-US" dirty="0">
              <a:solidFill>
                <a:srgbClr val="00DC75"/>
              </a:solidFill>
            </a:endParaRPr>
          </a:p>
        </p:txBody>
      </p:sp>
      <p:sp>
        <p:nvSpPr>
          <p:cNvPr id="19" name="TextBox 18">
            <a:extLst>
              <a:ext uri="{FF2B5EF4-FFF2-40B4-BE49-F238E27FC236}">
                <a16:creationId xmlns:a16="http://schemas.microsoft.com/office/drawing/2014/main" id="{DAE13035-6B25-4570-AC15-2F482A598323}"/>
              </a:ext>
            </a:extLst>
          </p:cNvPr>
          <p:cNvSpPr txBox="1"/>
          <p:nvPr/>
        </p:nvSpPr>
        <p:spPr>
          <a:xfrm>
            <a:off x="10883040" y="3927253"/>
            <a:ext cx="820226" cy="769441"/>
          </a:xfrm>
          <a:prstGeom prst="ellipse">
            <a:avLst/>
          </a:prstGeom>
          <a:solidFill>
            <a:schemeClr val="accent4"/>
          </a:solidFill>
        </p:spPr>
        <p:txBody>
          <a:bodyPr wrap="square" anchor="ctr" anchorCtr="0">
            <a:noAutofit/>
          </a:bodyPr>
          <a:lstStyle/>
          <a:p>
            <a:pPr algn="ctr" defTabSz="914446">
              <a:defRPr/>
            </a:pPr>
            <a:r>
              <a:rPr lang="en-GB" sz="4400">
                <a:solidFill>
                  <a:srgbClr val="99FFCC"/>
                </a:solidFill>
                <a:latin typeface="Arial"/>
                <a:sym typeface="Wingdings" panose="05000000000000000000" pitchFamily="2" charset="2"/>
              </a:rPr>
              <a:t></a:t>
            </a:r>
            <a:endParaRPr lang="en-GB" sz="4400">
              <a:solidFill>
                <a:srgbClr val="99FFCC"/>
              </a:solidFill>
              <a:latin typeface="Arial"/>
            </a:endParaRPr>
          </a:p>
        </p:txBody>
      </p:sp>
      <p:cxnSp>
        <p:nvCxnSpPr>
          <p:cNvPr id="20" name="Straight Connector 19">
            <a:extLst>
              <a:ext uri="{FF2B5EF4-FFF2-40B4-BE49-F238E27FC236}">
                <a16:creationId xmlns:a16="http://schemas.microsoft.com/office/drawing/2014/main" id="{C7A834C1-7E85-476E-903A-91130A34FC80}"/>
              </a:ext>
            </a:extLst>
          </p:cNvPr>
          <p:cNvCxnSpPr>
            <a:cxnSpLocks/>
          </p:cNvCxnSpPr>
          <p:nvPr/>
        </p:nvCxnSpPr>
        <p:spPr>
          <a:xfrm>
            <a:off x="4789855" y="4311973"/>
            <a:ext cx="6093185" cy="1"/>
          </a:xfrm>
          <a:prstGeom prst="line">
            <a:avLst/>
          </a:prstGeom>
          <a:ln>
            <a:solidFill>
              <a:schemeClr val="accent4"/>
            </a:solidFill>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BF2C550-43C7-4C5C-AC88-6104F3CC468E}"/>
              </a:ext>
            </a:extLst>
          </p:cNvPr>
          <p:cNvSpPr txBox="1"/>
          <p:nvPr/>
        </p:nvSpPr>
        <p:spPr>
          <a:xfrm>
            <a:off x="8947484" y="4010341"/>
            <a:ext cx="1497722" cy="646331"/>
          </a:xfrm>
          <a:prstGeom prst="rect">
            <a:avLst/>
          </a:prstGeom>
          <a:solidFill>
            <a:schemeClr val="bg1">
              <a:alpha val="70000"/>
            </a:schemeClr>
          </a:solidFill>
        </p:spPr>
        <p:txBody>
          <a:bodyPr wrap="square" lIns="91440" tIns="45720" rIns="91440" bIns="45720" anchor="t">
            <a:spAutoFit/>
          </a:bodyPr>
          <a:lstStyle/>
          <a:p>
            <a:pPr algn="ctr" defTabSz="914446">
              <a:defRPr/>
            </a:pPr>
            <a:r>
              <a:rPr lang="en-GB" dirty="0">
                <a:solidFill>
                  <a:srgbClr val="004C40"/>
                </a:solidFill>
                <a:latin typeface="Arial"/>
                <a:cs typeface="Arial"/>
              </a:rPr>
              <a:t>KTCO Support</a:t>
            </a:r>
          </a:p>
        </p:txBody>
      </p:sp>
      <p:pic>
        <p:nvPicPr>
          <p:cNvPr id="22" name="Google Shape;352;g17dc19973e7_6_2237" descr="Badge Question Mark outline">
            <a:extLst>
              <a:ext uri="{FF2B5EF4-FFF2-40B4-BE49-F238E27FC236}">
                <a16:creationId xmlns:a16="http://schemas.microsoft.com/office/drawing/2014/main" id="{6B0862DE-E3EC-4106-9148-791E72D0EC12}"/>
              </a:ext>
            </a:extLst>
          </p:cNvPr>
          <p:cNvPicPr preferRelativeResize="0"/>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616370" y="4010046"/>
            <a:ext cx="591682" cy="591682"/>
          </a:xfrm>
          <a:prstGeom prst="rect">
            <a:avLst/>
          </a:prstGeom>
          <a:noFill/>
          <a:ln>
            <a:noFill/>
          </a:ln>
        </p:spPr>
      </p:pic>
      <p:pic>
        <p:nvPicPr>
          <p:cNvPr id="23" name="Google Shape;354;g17dc19973e7_6_2237">
            <a:extLst>
              <a:ext uri="{FF2B5EF4-FFF2-40B4-BE49-F238E27FC236}">
                <a16:creationId xmlns:a16="http://schemas.microsoft.com/office/drawing/2014/main" id="{B352A5E5-2D3D-4A9B-96C3-B6F5EA5BA329}"/>
              </a:ext>
            </a:extLst>
          </p:cNvPr>
          <p:cNvPicPr preferRelativeResize="0"/>
          <p:nvPr/>
        </p:nvPicPr>
        <p:blipFill rotWithShape="1">
          <a:blip r:embed="rId6">
            <a:alphaModFix/>
          </a:blip>
          <a:srcRect/>
          <a:stretch/>
        </p:blipFill>
        <p:spPr>
          <a:xfrm>
            <a:off x="698502" y="1608878"/>
            <a:ext cx="511322" cy="565659"/>
          </a:xfrm>
          <a:prstGeom prst="rect">
            <a:avLst/>
          </a:prstGeom>
          <a:noFill/>
          <a:ln>
            <a:noFill/>
          </a:ln>
        </p:spPr>
      </p:pic>
      <p:pic>
        <p:nvPicPr>
          <p:cNvPr id="24" name="Google Shape;442;p5">
            <a:extLst>
              <a:ext uri="{FF2B5EF4-FFF2-40B4-BE49-F238E27FC236}">
                <a16:creationId xmlns:a16="http://schemas.microsoft.com/office/drawing/2014/main" id="{63E311B2-566A-454F-A823-996285AD05D5}"/>
              </a:ext>
            </a:extLst>
          </p:cNvPr>
          <p:cNvPicPr preferRelativeResize="0"/>
          <p:nvPr/>
        </p:nvPicPr>
        <p:blipFill rotWithShape="1">
          <a:blip r:embed="rId7">
            <a:alphaModFix/>
          </a:blip>
          <a:srcRect/>
          <a:stretch/>
        </p:blipFill>
        <p:spPr>
          <a:xfrm>
            <a:off x="662219" y="2786826"/>
            <a:ext cx="583888" cy="583896"/>
          </a:xfrm>
          <a:prstGeom prst="rect">
            <a:avLst/>
          </a:prstGeom>
          <a:noFill/>
          <a:ln>
            <a:noFill/>
          </a:ln>
        </p:spPr>
      </p:pic>
      <p:sp>
        <p:nvSpPr>
          <p:cNvPr id="25" name="Google Shape;342;g17dc19973e7_6_2237">
            <a:extLst>
              <a:ext uri="{FF2B5EF4-FFF2-40B4-BE49-F238E27FC236}">
                <a16:creationId xmlns:a16="http://schemas.microsoft.com/office/drawing/2014/main" id="{ECEBA916-1282-4570-AF57-21238348132E}"/>
              </a:ext>
            </a:extLst>
          </p:cNvPr>
          <p:cNvSpPr txBox="1"/>
          <p:nvPr/>
        </p:nvSpPr>
        <p:spPr>
          <a:xfrm>
            <a:off x="512987" y="5108328"/>
            <a:ext cx="4276867" cy="787054"/>
          </a:xfrm>
          <a:prstGeom prst="roundRect">
            <a:avLst/>
          </a:prstGeom>
          <a:solidFill>
            <a:schemeClr val="accent6">
              <a:lumMod val="50000"/>
            </a:schemeClr>
          </a:solidFill>
          <a:ln>
            <a:noFill/>
          </a:ln>
        </p:spPr>
        <p:txBody>
          <a:bodyPr spcFirstLastPara="1" wrap="square" lIns="864000" tIns="90000" rIns="90000" bIns="90000" anchor="ctr" anchorCtr="0">
            <a:noAutofit/>
          </a:bodyPr>
          <a:lstStyle>
            <a:defPPr>
              <a:defRPr lang="en-US"/>
            </a:defPPr>
            <a:lvl1pPr marR="89999" lvl="0" indent="0">
              <a:lnSpc>
                <a:spcPct val="100000"/>
              </a:lnSpc>
              <a:spcBef>
                <a:spcPts val="0"/>
              </a:spcBef>
              <a:spcAft>
                <a:spcPts val="0"/>
              </a:spcAft>
              <a:buClr>
                <a:srgbClr val="000000"/>
              </a:buClr>
              <a:buSzPts val="1400"/>
              <a:buFont typeface="Arial"/>
              <a:buNone/>
              <a:defRPr sz="3600" b="0" i="0" u="none" strike="noStrike" cap="none">
                <a:solidFill>
                  <a:schemeClr val="lt1"/>
                </a:solidFill>
                <a:latin typeface="Arial"/>
                <a:ea typeface="Arial"/>
                <a:cs typeface="Arial"/>
              </a:defRPr>
            </a:lvl1pPr>
          </a:lstStyle>
          <a:p>
            <a:pPr marR="90004" defTabSz="914446">
              <a:lnSpc>
                <a:spcPct val="90000"/>
              </a:lnSpc>
              <a:defRPr/>
            </a:pPr>
            <a:r>
              <a:rPr lang="en-IE" sz="2000" dirty="0">
                <a:solidFill>
                  <a:srgbClr val="00DC75"/>
                </a:solidFill>
              </a:rPr>
              <a:t>I don’t have the business skills</a:t>
            </a:r>
          </a:p>
        </p:txBody>
      </p:sp>
      <p:sp>
        <p:nvSpPr>
          <p:cNvPr id="26" name="TextBox 25">
            <a:extLst>
              <a:ext uri="{FF2B5EF4-FFF2-40B4-BE49-F238E27FC236}">
                <a16:creationId xmlns:a16="http://schemas.microsoft.com/office/drawing/2014/main" id="{E0BBDC28-389B-4095-A918-DBF9E7B4B897}"/>
              </a:ext>
            </a:extLst>
          </p:cNvPr>
          <p:cNvSpPr txBox="1"/>
          <p:nvPr/>
        </p:nvSpPr>
        <p:spPr>
          <a:xfrm>
            <a:off x="8947484" y="5205764"/>
            <a:ext cx="1497722" cy="646331"/>
          </a:xfrm>
          <a:prstGeom prst="rect">
            <a:avLst/>
          </a:prstGeom>
          <a:solidFill>
            <a:schemeClr val="bg1">
              <a:alpha val="70000"/>
            </a:schemeClr>
          </a:solidFill>
        </p:spPr>
        <p:txBody>
          <a:bodyPr wrap="square" lIns="91440" tIns="45720" rIns="91440" bIns="45720" anchor="t">
            <a:spAutoFit/>
          </a:bodyPr>
          <a:lstStyle/>
          <a:p>
            <a:pPr algn="ctr" defTabSz="914446">
              <a:defRPr/>
            </a:pPr>
            <a:r>
              <a:rPr lang="en-GB" dirty="0">
                <a:solidFill>
                  <a:srgbClr val="004C40"/>
                </a:solidFill>
                <a:latin typeface="Arial"/>
              </a:rPr>
              <a:t>Training Programmes</a:t>
            </a:r>
            <a:endParaRPr lang="en-GB" sz="2400" dirty="0">
              <a:solidFill>
                <a:srgbClr val="004C40"/>
              </a:solidFill>
              <a:latin typeface="Arial"/>
            </a:endParaRPr>
          </a:p>
        </p:txBody>
      </p:sp>
      <p:sp>
        <p:nvSpPr>
          <p:cNvPr id="27" name="TextBox 26">
            <a:extLst>
              <a:ext uri="{FF2B5EF4-FFF2-40B4-BE49-F238E27FC236}">
                <a16:creationId xmlns:a16="http://schemas.microsoft.com/office/drawing/2014/main" id="{7BD8A271-6A63-4461-A94F-4ADD5425044E}"/>
              </a:ext>
            </a:extLst>
          </p:cNvPr>
          <p:cNvSpPr txBox="1"/>
          <p:nvPr/>
        </p:nvSpPr>
        <p:spPr>
          <a:xfrm>
            <a:off x="10883040" y="5115498"/>
            <a:ext cx="820226" cy="769441"/>
          </a:xfrm>
          <a:prstGeom prst="ellipse">
            <a:avLst/>
          </a:prstGeom>
          <a:solidFill>
            <a:schemeClr val="accent4"/>
          </a:solidFill>
        </p:spPr>
        <p:txBody>
          <a:bodyPr wrap="square" anchor="ctr" anchorCtr="0">
            <a:noAutofit/>
          </a:bodyPr>
          <a:lstStyle/>
          <a:p>
            <a:pPr algn="ctr" defTabSz="914446">
              <a:defRPr/>
            </a:pPr>
            <a:r>
              <a:rPr lang="en-GB" sz="4400" dirty="0">
                <a:solidFill>
                  <a:srgbClr val="99FFCC"/>
                </a:solidFill>
                <a:latin typeface="Arial"/>
                <a:sym typeface="Wingdings" panose="05000000000000000000" pitchFamily="2" charset="2"/>
              </a:rPr>
              <a:t></a:t>
            </a:r>
            <a:endParaRPr lang="en-GB" sz="4400" dirty="0">
              <a:solidFill>
                <a:srgbClr val="99FFCC"/>
              </a:solidFill>
              <a:latin typeface="Arial"/>
            </a:endParaRPr>
          </a:p>
        </p:txBody>
      </p:sp>
      <p:pic>
        <p:nvPicPr>
          <p:cNvPr id="28" name="Google Shape;352;g17dc19973e7_6_2237">
            <a:extLst>
              <a:ext uri="{FF2B5EF4-FFF2-40B4-BE49-F238E27FC236}">
                <a16:creationId xmlns:a16="http://schemas.microsoft.com/office/drawing/2014/main" id="{DD154E73-D0F2-4044-8DAD-5F0E101AA244}"/>
              </a:ext>
            </a:extLst>
          </p:cNvPr>
          <p:cNvPicPr preferRelativeResize="0"/>
          <p:nvPr/>
        </p:nvPicPr>
        <p:blipFill rotWithShape="1">
          <a:blip r:embed="rId8">
            <a:alphaModFix/>
          </a:blip>
          <a:srcRect/>
          <a:stretch/>
        </p:blipFill>
        <p:spPr>
          <a:xfrm>
            <a:off x="610023" y="5205764"/>
            <a:ext cx="604376" cy="591682"/>
          </a:xfrm>
          <a:prstGeom prst="rect">
            <a:avLst/>
          </a:prstGeom>
          <a:noFill/>
          <a:ln>
            <a:noFill/>
          </a:ln>
        </p:spPr>
      </p:pic>
    </p:spTree>
    <p:extLst>
      <p:ext uri="{BB962C8B-B14F-4D97-AF65-F5344CB8AC3E}">
        <p14:creationId xmlns:p14="http://schemas.microsoft.com/office/powerpoint/2010/main" val="255148010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750" fill="hold"/>
                                        <p:tgtEl>
                                          <p:spTgt spid="4"/>
                                        </p:tgtEl>
                                        <p:attrNameLst>
                                          <p:attrName>ppt_x</p:attrName>
                                        </p:attrNameLst>
                                      </p:cBhvr>
                                      <p:tavLst>
                                        <p:tav tm="0">
                                          <p:val>
                                            <p:strVal val="#ppt_x-#ppt_w/2"/>
                                          </p:val>
                                        </p:tav>
                                        <p:tav tm="100000">
                                          <p:val>
                                            <p:strVal val="#ppt_x"/>
                                          </p:val>
                                        </p:tav>
                                      </p:tavLst>
                                    </p:anim>
                                    <p:anim calcmode="lin" valueType="num">
                                      <p:cBhvr>
                                        <p:cTn id="8" dur="1750" fill="hold"/>
                                        <p:tgtEl>
                                          <p:spTgt spid="4"/>
                                        </p:tgtEl>
                                        <p:attrNameLst>
                                          <p:attrName>ppt_y</p:attrName>
                                        </p:attrNameLst>
                                      </p:cBhvr>
                                      <p:tavLst>
                                        <p:tav tm="0">
                                          <p:val>
                                            <p:strVal val="#ppt_y"/>
                                          </p:val>
                                        </p:tav>
                                        <p:tav tm="100000">
                                          <p:val>
                                            <p:strVal val="#ppt_y"/>
                                          </p:val>
                                        </p:tav>
                                      </p:tavLst>
                                    </p:anim>
                                    <p:anim calcmode="lin" valueType="num">
                                      <p:cBhvr>
                                        <p:cTn id="9" dur="1750" fill="hold"/>
                                        <p:tgtEl>
                                          <p:spTgt spid="4"/>
                                        </p:tgtEl>
                                        <p:attrNameLst>
                                          <p:attrName>ppt_w</p:attrName>
                                        </p:attrNameLst>
                                      </p:cBhvr>
                                      <p:tavLst>
                                        <p:tav tm="0">
                                          <p:val>
                                            <p:fltVal val="0"/>
                                          </p:val>
                                        </p:tav>
                                        <p:tav tm="100000">
                                          <p:val>
                                            <p:strVal val="#ppt_w"/>
                                          </p:val>
                                        </p:tav>
                                      </p:tavLst>
                                    </p:anim>
                                    <p:anim calcmode="lin" valueType="num">
                                      <p:cBhvr>
                                        <p:cTn id="10" dur="1750" fill="hold"/>
                                        <p:tgtEl>
                                          <p:spTgt spid="4"/>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ppt_w/2"/>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53" presetClass="entr" presetSubtype="16"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2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1500"/>
                                        <p:tgtEl>
                                          <p:spTgt spid="1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par>
                                <p:cTn id="51" presetID="22" presetClass="entr" presetSubtype="8"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1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par>
                                <p:cTn id="69" presetID="53" presetClass="entr" presetSubtype="16"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par>
                                <p:cTn id="74" presetID="22" presetClass="entr" presetSubtype="8" fill="hold"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left)">
                                      <p:cBhvr>
                                        <p:cTn id="76" dur="1500"/>
                                        <p:tgtEl>
                                          <p:spTgt spid="20"/>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ppt_w</p:attrName>
                                        </p:attrNameLst>
                                      </p:cBhvr>
                                      <p:tavLst>
                                        <p:tav tm="0">
                                          <p:val>
                                            <p:fltVal val="0"/>
                                          </p:val>
                                        </p:tav>
                                        <p:tav tm="100000">
                                          <p:val>
                                            <p:strVal val="#ppt_w"/>
                                          </p:val>
                                        </p:tav>
                                      </p:tavLst>
                                    </p:anim>
                                    <p:anim calcmode="lin" valueType="num">
                                      <p:cBhvr>
                                        <p:cTn id="80" dur="500" fill="hold"/>
                                        <p:tgtEl>
                                          <p:spTgt spid="21"/>
                                        </p:tgtEl>
                                        <p:attrNameLst>
                                          <p:attrName>ppt_h</p:attrName>
                                        </p:attrNameLst>
                                      </p:cBhvr>
                                      <p:tavLst>
                                        <p:tav tm="0">
                                          <p:val>
                                            <p:fltVal val="0"/>
                                          </p:val>
                                        </p:tav>
                                        <p:tav tm="100000">
                                          <p:val>
                                            <p:strVal val="#ppt_h"/>
                                          </p:val>
                                        </p:tav>
                                      </p:tavLst>
                                    </p:anim>
                                    <p:animEffect transition="in" filter="fade">
                                      <p:cBhvr>
                                        <p:cTn id="81" dur="500"/>
                                        <p:tgtEl>
                                          <p:spTgt spid="2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fltVal val="0"/>
                                          </p:val>
                                        </p:tav>
                                        <p:tav tm="100000">
                                          <p:val>
                                            <p:strVal val="#ppt_h"/>
                                          </p:val>
                                        </p:tav>
                                      </p:tavLst>
                                    </p:anim>
                                    <p:animEffect transition="in" filter="fade">
                                      <p:cBhvr>
                                        <p:cTn id="86" dur="500"/>
                                        <p:tgtEl>
                                          <p:spTgt spid="1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par>
                                <p:cTn id="92" presetID="53" presetClass="entr" presetSubtype="16" fill="hold"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p:cTn id="94" dur="500" fill="hold"/>
                                        <p:tgtEl>
                                          <p:spTgt spid="28"/>
                                        </p:tgtEl>
                                        <p:attrNameLst>
                                          <p:attrName>ppt_w</p:attrName>
                                        </p:attrNameLst>
                                      </p:cBhvr>
                                      <p:tavLst>
                                        <p:tav tm="0">
                                          <p:val>
                                            <p:fltVal val="0"/>
                                          </p:val>
                                        </p:tav>
                                        <p:tav tm="100000">
                                          <p:val>
                                            <p:strVal val="#ppt_w"/>
                                          </p:val>
                                        </p:tav>
                                      </p:tavLst>
                                    </p:anim>
                                    <p:anim calcmode="lin" valueType="num">
                                      <p:cBhvr>
                                        <p:cTn id="95" dur="500" fill="hold"/>
                                        <p:tgtEl>
                                          <p:spTgt spid="28"/>
                                        </p:tgtEl>
                                        <p:attrNameLst>
                                          <p:attrName>ppt_h</p:attrName>
                                        </p:attrNameLst>
                                      </p:cBhvr>
                                      <p:tavLst>
                                        <p:tav tm="0">
                                          <p:val>
                                            <p:fltVal val="0"/>
                                          </p:val>
                                        </p:tav>
                                        <p:tav tm="100000">
                                          <p:val>
                                            <p:strVal val="#ppt_h"/>
                                          </p:val>
                                        </p:tav>
                                      </p:tavLst>
                                    </p:anim>
                                    <p:animEffect transition="in" filter="fade">
                                      <p:cBhvr>
                                        <p:cTn id="96" dur="500"/>
                                        <p:tgtEl>
                                          <p:spTgt spid="28"/>
                                        </p:tgtEl>
                                      </p:cBhvr>
                                    </p:animEffect>
                                  </p:childTnLst>
                                </p:cTn>
                              </p:par>
                              <p:par>
                                <p:cTn id="97" presetID="22" presetClass="entr" presetSubtype="8" fill="hold" nodeType="with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wipe(left)">
                                      <p:cBhvr>
                                        <p:cTn id="99" dur="1500"/>
                                        <p:tgtEl>
                                          <p:spTgt spid="9"/>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Effect transition="in" filter="fade">
                                      <p:cBhvr>
                                        <p:cTn id="104" dur="500"/>
                                        <p:tgtEl>
                                          <p:spTgt spid="2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500" fill="hold"/>
                                        <p:tgtEl>
                                          <p:spTgt spid="27"/>
                                        </p:tgtEl>
                                        <p:attrNameLst>
                                          <p:attrName>ppt_w</p:attrName>
                                        </p:attrNameLst>
                                      </p:cBhvr>
                                      <p:tavLst>
                                        <p:tav tm="0">
                                          <p:val>
                                            <p:fltVal val="0"/>
                                          </p:val>
                                        </p:tav>
                                        <p:tav tm="100000">
                                          <p:val>
                                            <p:strVal val="#ppt_w"/>
                                          </p:val>
                                        </p:tav>
                                      </p:tavLst>
                                    </p:anim>
                                    <p:anim calcmode="lin" valueType="num">
                                      <p:cBhvr>
                                        <p:cTn id="108" dur="500" fill="hold"/>
                                        <p:tgtEl>
                                          <p:spTgt spid="27"/>
                                        </p:tgtEl>
                                        <p:attrNameLst>
                                          <p:attrName>ppt_h</p:attrName>
                                        </p:attrNameLst>
                                      </p:cBhvr>
                                      <p:tavLst>
                                        <p:tav tm="0">
                                          <p:val>
                                            <p:fltVal val="0"/>
                                          </p:val>
                                        </p:tav>
                                        <p:tav tm="100000">
                                          <p:val>
                                            <p:strVal val="#ppt_h"/>
                                          </p:val>
                                        </p:tav>
                                      </p:tavLst>
                                    </p:anim>
                                    <p:animEffect transition="in" filter="fade">
                                      <p:cBhvr>
                                        <p:cTn id="10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13" grpId="0" animBg="1"/>
      <p:bldP spid="14" grpId="0" animBg="1"/>
      <p:bldP spid="15" grpId="0" animBg="1"/>
      <p:bldP spid="17" grpId="0" animBg="1"/>
      <p:bldP spid="18" grpId="0" animBg="1"/>
      <p:bldP spid="19" grpId="0" animBg="1"/>
      <p:bldP spid="21" grpId="0" animBg="1"/>
      <p:bldP spid="25"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606525" y="614263"/>
            <a:ext cx="6807299" cy="509687"/>
          </a:xfrm>
          <a:prstGeom prst="rect">
            <a:avLst/>
          </a:prstGeom>
          <a:noFill/>
          <a:ln/>
        </p:spPr>
        <p:txBody>
          <a:bodyPr wrap="none" lIns="0" tIns="0" rIns="0" bIns="0" rtlCol="0" anchor="t"/>
          <a:lstStyle/>
          <a:p>
            <a:pPr>
              <a:lnSpc>
                <a:spcPts val="4000"/>
              </a:lnSpc>
            </a:pPr>
            <a:r>
              <a:rPr lang="en-US" sz="3208" dirty="0">
                <a:solidFill>
                  <a:srgbClr val="38512F"/>
                </a:solidFill>
                <a:latin typeface="Lora" pitchFamily="34" charset="0"/>
                <a:ea typeface="Lora" pitchFamily="34" charset="-122"/>
                <a:cs typeface="Lora" pitchFamily="34" charset="-120"/>
              </a:rPr>
              <a:t>The Horizon: Emerging Trends in IP</a:t>
            </a:r>
            <a:endParaRPr lang="en-US" sz="3208" dirty="0"/>
          </a:p>
        </p:txBody>
      </p:sp>
      <p:sp>
        <p:nvSpPr>
          <p:cNvPr id="3" name="Shape 1"/>
          <p:cNvSpPr/>
          <p:nvPr/>
        </p:nvSpPr>
        <p:spPr>
          <a:xfrm>
            <a:off x="606524" y="3995738"/>
            <a:ext cx="10978952" cy="19050"/>
          </a:xfrm>
          <a:prstGeom prst="roundRect">
            <a:avLst>
              <a:gd name="adj" fmla="val 136471"/>
            </a:avLst>
          </a:prstGeom>
          <a:solidFill>
            <a:srgbClr val="D9CDBA"/>
          </a:solidFill>
          <a:ln/>
        </p:spPr>
      </p:sp>
      <p:sp>
        <p:nvSpPr>
          <p:cNvPr id="4" name="Shape 2"/>
          <p:cNvSpPr/>
          <p:nvPr/>
        </p:nvSpPr>
        <p:spPr>
          <a:xfrm>
            <a:off x="3298428" y="3389214"/>
            <a:ext cx="19050" cy="606524"/>
          </a:xfrm>
          <a:prstGeom prst="roundRect">
            <a:avLst>
              <a:gd name="adj" fmla="val 136471"/>
            </a:avLst>
          </a:prstGeom>
          <a:solidFill>
            <a:srgbClr val="D9CDBA"/>
          </a:solidFill>
          <a:ln/>
        </p:spPr>
      </p:sp>
      <p:sp>
        <p:nvSpPr>
          <p:cNvPr id="5" name="Shape 3"/>
          <p:cNvSpPr/>
          <p:nvPr/>
        </p:nvSpPr>
        <p:spPr>
          <a:xfrm>
            <a:off x="3112988" y="3800773"/>
            <a:ext cx="389930" cy="389930"/>
          </a:xfrm>
          <a:prstGeom prst="roundRect">
            <a:avLst>
              <a:gd name="adj" fmla="val 6667"/>
            </a:avLst>
          </a:prstGeom>
          <a:solidFill>
            <a:srgbClr val="F3E7D4"/>
          </a:solidFill>
          <a:ln/>
        </p:spPr>
      </p:sp>
      <p:sp>
        <p:nvSpPr>
          <p:cNvPr id="6" name="Text 4"/>
          <p:cNvSpPr/>
          <p:nvPr/>
        </p:nvSpPr>
        <p:spPr>
          <a:xfrm>
            <a:off x="3263404" y="3873401"/>
            <a:ext cx="89098" cy="244673"/>
          </a:xfrm>
          <a:prstGeom prst="rect">
            <a:avLst/>
          </a:prstGeom>
          <a:noFill/>
          <a:ln/>
        </p:spPr>
        <p:txBody>
          <a:bodyPr wrap="none" lIns="0" tIns="0" rIns="0" bIns="0" rtlCol="0" anchor="t"/>
          <a:lstStyle/>
          <a:p>
            <a:pPr algn="ctr">
              <a:lnSpc>
                <a:spcPts val="1917"/>
              </a:lnSpc>
            </a:pPr>
            <a:r>
              <a:rPr lang="en-US" sz="1917" dirty="0">
                <a:solidFill>
                  <a:srgbClr val="3A3630"/>
                </a:solidFill>
                <a:latin typeface="Lora" pitchFamily="34" charset="0"/>
                <a:ea typeface="Lora" pitchFamily="34" charset="-122"/>
                <a:cs typeface="Lora" pitchFamily="34" charset="-120"/>
              </a:rPr>
              <a:t>1</a:t>
            </a:r>
            <a:endParaRPr lang="en-US" sz="1917" dirty="0"/>
          </a:p>
        </p:txBody>
      </p:sp>
      <p:sp>
        <p:nvSpPr>
          <p:cNvPr id="7" name="Text 5"/>
          <p:cNvSpPr/>
          <p:nvPr/>
        </p:nvSpPr>
        <p:spPr>
          <a:xfrm>
            <a:off x="1971229" y="1397495"/>
            <a:ext cx="2038945" cy="254794"/>
          </a:xfrm>
          <a:prstGeom prst="rect">
            <a:avLst/>
          </a:prstGeom>
          <a:noFill/>
          <a:ln/>
        </p:spPr>
        <p:txBody>
          <a:bodyPr wrap="none" lIns="0" tIns="0" rIns="0" bIns="0" rtlCol="0" anchor="t"/>
          <a:lstStyle/>
          <a:p>
            <a:pPr algn="ctr">
              <a:lnSpc>
                <a:spcPts val="2000"/>
              </a:lnSpc>
            </a:pPr>
            <a:r>
              <a:rPr lang="en-US" sz="1583" dirty="0">
                <a:solidFill>
                  <a:srgbClr val="3A3630"/>
                </a:solidFill>
                <a:latin typeface="Lora" pitchFamily="34" charset="0"/>
                <a:ea typeface="Lora" pitchFamily="34" charset="-122"/>
                <a:cs typeface="Lora" pitchFamily="34" charset="-120"/>
              </a:rPr>
              <a:t>Digitalization</a:t>
            </a:r>
            <a:endParaRPr lang="en-US" sz="1583" dirty="0"/>
          </a:p>
        </p:txBody>
      </p:sp>
      <p:sp>
        <p:nvSpPr>
          <p:cNvPr id="8" name="Text 6"/>
          <p:cNvSpPr/>
          <p:nvPr/>
        </p:nvSpPr>
        <p:spPr>
          <a:xfrm>
            <a:off x="974129" y="1769070"/>
            <a:ext cx="4277718" cy="1386582"/>
          </a:xfrm>
          <a:prstGeom prst="rect">
            <a:avLst/>
          </a:prstGeom>
          <a:noFill/>
          <a:ln/>
        </p:spPr>
        <p:txBody>
          <a:bodyPr wrap="square" lIns="0" tIns="0" rIns="0" bIns="0" rtlCol="0" anchor="t"/>
          <a:lstStyle/>
          <a:p>
            <a:pPr algn="just">
              <a:lnSpc>
                <a:spcPts val="2167"/>
              </a:lnSpc>
            </a:pPr>
            <a:r>
              <a:rPr lang="en-US" sz="1333" dirty="0">
                <a:solidFill>
                  <a:srgbClr val="3A3630"/>
                </a:solidFill>
                <a:latin typeface="Source Sans Pro" pitchFamily="34" charset="0"/>
                <a:ea typeface="Source Sans Pro" pitchFamily="34" charset="-122"/>
                <a:cs typeface="Source Sans Pro" pitchFamily="34" charset="-120"/>
              </a:rPr>
              <a:t>The rise of digitalization presents new challenges and opportunities for IP law. Consider the implications of online platforms, e-commerce, and digital content distribution for copyright, trademark, and patent protection. Adapt your IP strategies to address the digital environment.</a:t>
            </a:r>
            <a:endParaRPr lang="en-US" sz="1333" dirty="0"/>
          </a:p>
        </p:txBody>
      </p:sp>
      <p:sp>
        <p:nvSpPr>
          <p:cNvPr id="9" name="Shape 7"/>
          <p:cNvSpPr/>
          <p:nvPr/>
        </p:nvSpPr>
        <p:spPr>
          <a:xfrm>
            <a:off x="6086475" y="3995738"/>
            <a:ext cx="19050" cy="606524"/>
          </a:xfrm>
          <a:prstGeom prst="roundRect">
            <a:avLst>
              <a:gd name="adj" fmla="val 136471"/>
            </a:avLst>
          </a:prstGeom>
          <a:solidFill>
            <a:srgbClr val="D9CDBA"/>
          </a:solidFill>
          <a:ln/>
        </p:spPr>
      </p:sp>
      <p:sp>
        <p:nvSpPr>
          <p:cNvPr id="10" name="Shape 8"/>
          <p:cNvSpPr/>
          <p:nvPr/>
        </p:nvSpPr>
        <p:spPr>
          <a:xfrm>
            <a:off x="5901035" y="3800773"/>
            <a:ext cx="389930" cy="389930"/>
          </a:xfrm>
          <a:prstGeom prst="roundRect">
            <a:avLst>
              <a:gd name="adj" fmla="val 6667"/>
            </a:avLst>
          </a:prstGeom>
          <a:solidFill>
            <a:srgbClr val="F3E7D4"/>
          </a:solidFill>
          <a:ln/>
        </p:spPr>
      </p:sp>
      <p:sp>
        <p:nvSpPr>
          <p:cNvPr id="11" name="Text 9"/>
          <p:cNvSpPr/>
          <p:nvPr/>
        </p:nvSpPr>
        <p:spPr>
          <a:xfrm>
            <a:off x="6030318" y="3873401"/>
            <a:ext cx="131366" cy="244673"/>
          </a:xfrm>
          <a:prstGeom prst="rect">
            <a:avLst/>
          </a:prstGeom>
          <a:noFill/>
          <a:ln/>
        </p:spPr>
        <p:txBody>
          <a:bodyPr wrap="none" lIns="0" tIns="0" rIns="0" bIns="0" rtlCol="0" anchor="t"/>
          <a:lstStyle/>
          <a:p>
            <a:pPr algn="ctr">
              <a:lnSpc>
                <a:spcPts val="1917"/>
              </a:lnSpc>
            </a:pPr>
            <a:r>
              <a:rPr lang="en-US" sz="1917" dirty="0">
                <a:solidFill>
                  <a:srgbClr val="3A3630"/>
                </a:solidFill>
                <a:latin typeface="Lora" pitchFamily="34" charset="0"/>
                <a:ea typeface="Lora" pitchFamily="34" charset="-122"/>
                <a:cs typeface="Lora" pitchFamily="34" charset="-120"/>
              </a:rPr>
              <a:t>2</a:t>
            </a:r>
            <a:endParaRPr lang="en-US" sz="1917" dirty="0"/>
          </a:p>
        </p:txBody>
      </p:sp>
      <p:sp>
        <p:nvSpPr>
          <p:cNvPr id="12" name="Text 10"/>
          <p:cNvSpPr/>
          <p:nvPr/>
        </p:nvSpPr>
        <p:spPr>
          <a:xfrm>
            <a:off x="5142211" y="4770537"/>
            <a:ext cx="2038945" cy="254794"/>
          </a:xfrm>
          <a:prstGeom prst="rect">
            <a:avLst/>
          </a:prstGeom>
          <a:noFill/>
          <a:ln/>
        </p:spPr>
        <p:txBody>
          <a:bodyPr wrap="none" lIns="0" tIns="0" rIns="0" bIns="0" rtlCol="0" anchor="t"/>
          <a:lstStyle/>
          <a:p>
            <a:pPr algn="ctr">
              <a:lnSpc>
                <a:spcPts val="2000"/>
              </a:lnSpc>
            </a:pPr>
            <a:r>
              <a:rPr lang="en-US" sz="1583" dirty="0">
                <a:solidFill>
                  <a:srgbClr val="3A3630"/>
                </a:solidFill>
                <a:latin typeface="Lora" pitchFamily="34" charset="0"/>
                <a:ea typeface="Lora" pitchFamily="34" charset="-122"/>
                <a:cs typeface="Lora" pitchFamily="34" charset="-120"/>
              </a:rPr>
              <a:t>New Technologies</a:t>
            </a:r>
            <a:endParaRPr lang="en-US" sz="1583" dirty="0"/>
          </a:p>
        </p:txBody>
      </p:sp>
      <p:sp>
        <p:nvSpPr>
          <p:cNvPr id="13" name="Text 11"/>
          <p:cNvSpPr/>
          <p:nvPr/>
        </p:nvSpPr>
        <p:spPr>
          <a:xfrm>
            <a:off x="3640158" y="5134471"/>
            <a:ext cx="4930734" cy="1109266"/>
          </a:xfrm>
          <a:prstGeom prst="rect">
            <a:avLst/>
          </a:prstGeom>
          <a:noFill/>
          <a:ln/>
        </p:spPr>
        <p:txBody>
          <a:bodyPr wrap="square" lIns="0" tIns="0" rIns="0" bIns="0" rtlCol="0" anchor="t"/>
          <a:lstStyle/>
          <a:p>
            <a:pPr algn="just">
              <a:lnSpc>
                <a:spcPts val="2167"/>
              </a:lnSpc>
            </a:pPr>
            <a:r>
              <a:rPr lang="en-US" sz="1333" dirty="0">
                <a:solidFill>
                  <a:srgbClr val="3A3630"/>
                </a:solidFill>
                <a:latin typeface="Source Sans Pro" pitchFamily="34" charset="0"/>
                <a:ea typeface="Source Sans Pro" pitchFamily="34" charset="-122"/>
                <a:cs typeface="Source Sans Pro" pitchFamily="34" charset="-120"/>
              </a:rPr>
              <a:t>Emerging technologies such as artificial intelligence, blockchain, and biotechnology raise novel IP issues. Stay informed about the legal developments in these areas and consider how they may affect your IP rights. Explore opportunities to protect innovations in these fields.</a:t>
            </a:r>
            <a:endParaRPr lang="en-US" sz="1333" dirty="0"/>
          </a:p>
        </p:txBody>
      </p:sp>
      <p:sp>
        <p:nvSpPr>
          <p:cNvPr id="14" name="Shape 12"/>
          <p:cNvSpPr/>
          <p:nvPr/>
        </p:nvSpPr>
        <p:spPr>
          <a:xfrm>
            <a:off x="8874522" y="3389214"/>
            <a:ext cx="19050" cy="606524"/>
          </a:xfrm>
          <a:prstGeom prst="roundRect">
            <a:avLst>
              <a:gd name="adj" fmla="val 136471"/>
            </a:avLst>
          </a:prstGeom>
          <a:solidFill>
            <a:srgbClr val="D9CDBA"/>
          </a:solidFill>
          <a:ln/>
        </p:spPr>
      </p:sp>
      <p:sp>
        <p:nvSpPr>
          <p:cNvPr id="15" name="Shape 13"/>
          <p:cNvSpPr/>
          <p:nvPr/>
        </p:nvSpPr>
        <p:spPr>
          <a:xfrm>
            <a:off x="8689082" y="3800773"/>
            <a:ext cx="389930" cy="389930"/>
          </a:xfrm>
          <a:prstGeom prst="roundRect">
            <a:avLst>
              <a:gd name="adj" fmla="val 6667"/>
            </a:avLst>
          </a:prstGeom>
          <a:solidFill>
            <a:srgbClr val="F3E7D4"/>
          </a:solidFill>
          <a:ln/>
        </p:spPr>
      </p:sp>
      <p:sp>
        <p:nvSpPr>
          <p:cNvPr id="16" name="Text 14"/>
          <p:cNvSpPr/>
          <p:nvPr/>
        </p:nvSpPr>
        <p:spPr>
          <a:xfrm>
            <a:off x="8815883" y="3873401"/>
            <a:ext cx="136327" cy="244673"/>
          </a:xfrm>
          <a:prstGeom prst="rect">
            <a:avLst/>
          </a:prstGeom>
          <a:noFill/>
          <a:ln/>
        </p:spPr>
        <p:txBody>
          <a:bodyPr wrap="none" lIns="0" tIns="0" rIns="0" bIns="0" rtlCol="0" anchor="t"/>
          <a:lstStyle/>
          <a:p>
            <a:pPr algn="ctr">
              <a:lnSpc>
                <a:spcPts val="1917"/>
              </a:lnSpc>
            </a:pPr>
            <a:r>
              <a:rPr lang="en-US" sz="1917" dirty="0">
                <a:solidFill>
                  <a:srgbClr val="3A3630"/>
                </a:solidFill>
                <a:latin typeface="Lora" pitchFamily="34" charset="0"/>
                <a:ea typeface="Lora" pitchFamily="34" charset="-122"/>
                <a:cs typeface="Lora" pitchFamily="34" charset="-120"/>
              </a:rPr>
              <a:t>3</a:t>
            </a:r>
            <a:endParaRPr lang="en-US" sz="1917" dirty="0"/>
          </a:p>
        </p:txBody>
      </p:sp>
      <p:sp>
        <p:nvSpPr>
          <p:cNvPr id="17" name="Text 15"/>
          <p:cNvSpPr/>
          <p:nvPr/>
        </p:nvSpPr>
        <p:spPr>
          <a:xfrm>
            <a:off x="7648723" y="1461532"/>
            <a:ext cx="2470646" cy="254794"/>
          </a:xfrm>
          <a:prstGeom prst="rect">
            <a:avLst/>
          </a:prstGeom>
          <a:noFill/>
          <a:ln/>
        </p:spPr>
        <p:txBody>
          <a:bodyPr wrap="none" lIns="0" tIns="0" rIns="0" bIns="0" rtlCol="0" anchor="t"/>
          <a:lstStyle/>
          <a:p>
            <a:pPr algn="ctr">
              <a:lnSpc>
                <a:spcPts val="2000"/>
              </a:lnSpc>
            </a:pPr>
            <a:r>
              <a:rPr lang="en-US" sz="1583" dirty="0">
                <a:solidFill>
                  <a:srgbClr val="3A3630"/>
                </a:solidFill>
                <a:latin typeface="Lora" pitchFamily="34" charset="0"/>
                <a:ea typeface="Lora" pitchFamily="34" charset="-122"/>
                <a:cs typeface="Lora" pitchFamily="34" charset="-120"/>
              </a:rPr>
              <a:t>International Cooperation</a:t>
            </a:r>
            <a:endParaRPr lang="en-US" sz="1583" dirty="0"/>
          </a:p>
        </p:txBody>
      </p:sp>
      <p:sp>
        <p:nvSpPr>
          <p:cNvPr id="18" name="Text 16"/>
          <p:cNvSpPr/>
          <p:nvPr/>
        </p:nvSpPr>
        <p:spPr>
          <a:xfrm>
            <a:off x="6638191" y="1829296"/>
            <a:ext cx="4472662" cy="1386582"/>
          </a:xfrm>
          <a:prstGeom prst="rect">
            <a:avLst/>
          </a:prstGeom>
          <a:noFill/>
          <a:ln/>
        </p:spPr>
        <p:txBody>
          <a:bodyPr wrap="square" lIns="0" tIns="0" rIns="0" bIns="0" rtlCol="0" anchor="t"/>
          <a:lstStyle/>
          <a:p>
            <a:pPr algn="just">
              <a:lnSpc>
                <a:spcPts val="2167"/>
              </a:lnSpc>
            </a:pPr>
            <a:r>
              <a:rPr lang="en-US" sz="1333" dirty="0">
                <a:solidFill>
                  <a:srgbClr val="3A3630"/>
                </a:solidFill>
                <a:latin typeface="Source Sans Pro" pitchFamily="34" charset="0"/>
                <a:ea typeface="Source Sans Pro" pitchFamily="34" charset="-122"/>
                <a:cs typeface="Source Sans Pro" pitchFamily="34" charset="-120"/>
              </a:rPr>
              <a:t>International cooperation and treaties are becoming increasingly important for IP protection in a globalized world. Monitor developments in international IP law and participate in efforts to harmonize IP standards. Engage with international organizations and forums to advocate for your IP interests.</a:t>
            </a:r>
            <a:endParaRPr lang="en-US" sz="1333" dirty="0"/>
          </a:p>
        </p:txBody>
      </p:sp>
      <p:pic>
        <p:nvPicPr>
          <p:cNvPr id="19" name="Picture 2">
            <a:extLst>
              <a:ext uri="{FF2B5EF4-FFF2-40B4-BE49-F238E27FC236}">
                <a16:creationId xmlns:a16="http://schemas.microsoft.com/office/drawing/2014/main" id="{D6BCBFB2-CF9B-4313-ABEC-2BF0C47DC4A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7957" y="6145300"/>
            <a:ext cx="1546314" cy="60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0"/>
          <p:cNvSpPr/>
          <p:nvPr/>
        </p:nvSpPr>
        <p:spPr>
          <a:xfrm>
            <a:off x="661492" y="1107381"/>
            <a:ext cx="4725492" cy="590649"/>
          </a:xfrm>
          <a:prstGeom prst="rect">
            <a:avLst/>
          </a:prstGeom>
          <a:noFill/>
          <a:ln/>
        </p:spPr>
        <p:txBody>
          <a:bodyPr wrap="none" lIns="0" tIns="0" rIns="0" bIns="0" rtlCol="0" anchor="t"/>
          <a:lstStyle/>
          <a:p>
            <a:pPr>
              <a:lnSpc>
                <a:spcPts val="4625"/>
              </a:lnSpc>
            </a:pPr>
            <a:r>
              <a:rPr lang="en-US" sz="3708" b="1" dirty="0">
                <a:solidFill>
                  <a:srgbClr val="443728"/>
                </a:solidFill>
                <a:latin typeface="Crimson Pro Bold" pitchFamily="34" charset="0"/>
                <a:ea typeface="Crimson Pro Bold" pitchFamily="34" charset="-122"/>
                <a:cs typeface="Crimson Pro Bold" pitchFamily="34" charset="-120"/>
              </a:rPr>
              <a:t>Future Trends in IP</a:t>
            </a:r>
            <a:endParaRPr lang="en-US" sz="3708" dirty="0"/>
          </a:p>
        </p:txBody>
      </p:sp>
      <p:pic>
        <p:nvPicPr>
          <p:cNvPr id="3" name="Image 0" descr="preencoded.png"/>
          <p:cNvPicPr>
            <a:picLocks noChangeAspect="1"/>
          </p:cNvPicPr>
          <p:nvPr/>
        </p:nvPicPr>
        <p:blipFill>
          <a:blip r:embed="rId3"/>
          <a:stretch>
            <a:fillRect/>
          </a:stretch>
        </p:blipFill>
        <p:spPr>
          <a:xfrm>
            <a:off x="661492" y="2076054"/>
            <a:ext cx="3433961" cy="2122289"/>
          </a:xfrm>
          <a:prstGeom prst="rect">
            <a:avLst/>
          </a:prstGeom>
        </p:spPr>
      </p:pic>
      <p:sp>
        <p:nvSpPr>
          <p:cNvPr id="4" name="Text 1"/>
          <p:cNvSpPr/>
          <p:nvPr/>
        </p:nvSpPr>
        <p:spPr>
          <a:xfrm>
            <a:off x="661492" y="4434582"/>
            <a:ext cx="2571552" cy="295275"/>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Artificial Intelligence (AI)</a:t>
            </a:r>
            <a:endParaRPr lang="en-US" sz="1833" dirty="0"/>
          </a:p>
        </p:txBody>
      </p:sp>
      <p:sp>
        <p:nvSpPr>
          <p:cNvPr id="5" name="Text 2"/>
          <p:cNvSpPr/>
          <p:nvPr/>
        </p:nvSpPr>
        <p:spPr>
          <a:xfrm>
            <a:off x="661492" y="4843264"/>
            <a:ext cx="3433961" cy="907257"/>
          </a:xfrm>
          <a:prstGeom prst="rect">
            <a:avLst/>
          </a:prstGeom>
          <a:noFill/>
          <a:ln/>
        </p:spPr>
        <p:txBody>
          <a:bodyPr wrap="square" lIns="0" tIns="0" rIns="0" bIns="0" rtlCol="0" anchor="t"/>
          <a:lstStyle/>
          <a:p>
            <a:pPr>
              <a:lnSpc>
                <a:spcPts val="2375"/>
              </a:lnSpc>
            </a:pPr>
            <a:r>
              <a:rPr lang="en-US" sz="1458" dirty="0">
                <a:solidFill>
                  <a:srgbClr val="443728"/>
                </a:solidFill>
                <a:latin typeface="Open Sans" pitchFamily="34" charset="0"/>
                <a:ea typeface="Open Sans" pitchFamily="34" charset="-122"/>
                <a:cs typeface="Open Sans" pitchFamily="34" charset="-120"/>
              </a:rPr>
              <a:t>AI-generated content raises new questions about ownership and protection.</a:t>
            </a:r>
            <a:endParaRPr lang="en-US" sz="1458" dirty="0"/>
          </a:p>
        </p:txBody>
      </p:sp>
      <p:pic>
        <p:nvPicPr>
          <p:cNvPr id="6" name="Image 1" descr="preencoded.png"/>
          <p:cNvPicPr>
            <a:picLocks noChangeAspect="1"/>
          </p:cNvPicPr>
          <p:nvPr/>
        </p:nvPicPr>
        <p:blipFill>
          <a:blip r:embed="rId4"/>
          <a:stretch>
            <a:fillRect/>
          </a:stretch>
        </p:blipFill>
        <p:spPr>
          <a:xfrm>
            <a:off x="4378920" y="2076054"/>
            <a:ext cx="3434060" cy="2122388"/>
          </a:xfrm>
          <a:prstGeom prst="rect">
            <a:avLst/>
          </a:prstGeom>
        </p:spPr>
      </p:pic>
      <p:sp>
        <p:nvSpPr>
          <p:cNvPr id="7" name="Text 3"/>
          <p:cNvSpPr/>
          <p:nvPr/>
        </p:nvSpPr>
        <p:spPr>
          <a:xfrm>
            <a:off x="4378920" y="4434681"/>
            <a:ext cx="2362696" cy="295275"/>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Blockchain Technology</a:t>
            </a:r>
            <a:endParaRPr lang="en-US" sz="1833" dirty="0"/>
          </a:p>
        </p:txBody>
      </p:sp>
      <p:sp>
        <p:nvSpPr>
          <p:cNvPr id="8" name="Text 4"/>
          <p:cNvSpPr/>
          <p:nvPr/>
        </p:nvSpPr>
        <p:spPr>
          <a:xfrm>
            <a:off x="4378920" y="4843363"/>
            <a:ext cx="3434060" cy="907257"/>
          </a:xfrm>
          <a:prstGeom prst="rect">
            <a:avLst/>
          </a:prstGeom>
          <a:noFill/>
          <a:ln/>
        </p:spPr>
        <p:txBody>
          <a:bodyPr wrap="square" lIns="0" tIns="0" rIns="0" bIns="0" rtlCol="0" anchor="t"/>
          <a:lstStyle/>
          <a:p>
            <a:pPr>
              <a:lnSpc>
                <a:spcPts val="2375"/>
              </a:lnSpc>
            </a:pPr>
            <a:r>
              <a:rPr lang="en-US" sz="1458" dirty="0">
                <a:solidFill>
                  <a:srgbClr val="443728"/>
                </a:solidFill>
                <a:latin typeface="Open Sans" pitchFamily="34" charset="0"/>
                <a:ea typeface="Open Sans" pitchFamily="34" charset="-122"/>
                <a:cs typeface="Open Sans" pitchFamily="34" charset="-120"/>
              </a:rPr>
              <a:t>Blockchain can enhance IP management, security, and transparency.</a:t>
            </a:r>
            <a:endParaRPr lang="en-US" sz="1458" dirty="0"/>
          </a:p>
        </p:txBody>
      </p:sp>
      <p:pic>
        <p:nvPicPr>
          <p:cNvPr id="9" name="Image 2" descr="preencoded.png"/>
          <p:cNvPicPr>
            <a:picLocks noChangeAspect="1"/>
          </p:cNvPicPr>
          <p:nvPr/>
        </p:nvPicPr>
        <p:blipFill>
          <a:blip r:embed="rId5"/>
          <a:stretch>
            <a:fillRect/>
          </a:stretch>
        </p:blipFill>
        <p:spPr>
          <a:xfrm>
            <a:off x="8096449" y="2076054"/>
            <a:ext cx="3433961" cy="2122289"/>
          </a:xfrm>
          <a:prstGeom prst="rect">
            <a:avLst/>
          </a:prstGeom>
        </p:spPr>
      </p:pic>
      <p:sp>
        <p:nvSpPr>
          <p:cNvPr id="10" name="Text 5"/>
          <p:cNvSpPr/>
          <p:nvPr/>
        </p:nvSpPr>
        <p:spPr>
          <a:xfrm>
            <a:off x="8096448" y="4434582"/>
            <a:ext cx="2386112" cy="295275"/>
          </a:xfrm>
          <a:prstGeom prst="rect">
            <a:avLst/>
          </a:prstGeom>
          <a:noFill/>
          <a:ln/>
        </p:spPr>
        <p:txBody>
          <a:bodyPr wrap="none" lIns="0" tIns="0" rIns="0" bIns="0" rtlCol="0" anchor="t"/>
          <a:lstStyle/>
          <a:p>
            <a:pPr>
              <a:lnSpc>
                <a:spcPts val="2292"/>
              </a:lnSpc>
            </a:pPr>
            <a:r>
              <a:rPr lang="en-US" sz="1833" b="1" dirty="0">
                <a:solidFill>
                  <a:srgbClr val="443728"/>
                </a:solidFill>
                <a:latin typeface="Crimson Pro Bold" pitchFamily="34" charset="0"/>
                <a:ea typeface="Crimson Pro Bold" pitchFamily="34" charset="-122"/>
                <a:cs typeface="Crimson Pro Bold" pitchFamily="34" charset="-120"/>
              </a:rPr>
              <a:t>Internet of Things (IoT)</a:t>
            </a:r>
            <a:endParaRPr lang="en-US" sz="1833" dirty="0"/>
          </a:p>
        </p:txBody>
      </p:sp>
      <p:sp>
        <p:nvSpPr>
          <p:cNvPr id="11" name="Text 6"/>
          <p:cNvSpPr/>
          <p:nvPr/>
        </p:nvSpPr>
        <p:spPr>
          <a:xfrm>
            <a:off x="8096449" y="4843264"/>
            <a:ext cx="3433961" cy="604838"/>
          </a:xfrm>
          <a:prstGeom prst="rect">
            <a:avLst/>
          </a:prstGeom>
          <a:noFill/>
          <a:ln/>
        </p:spPr>
        <p:txBody>
          <a:bodyPr wrap="square" lIns="0" tIns="0" rIns="0" bIns="0" rtlCol="0" anchor="t"/>
          <a:lstStyle/>
          <a:p>
            <a:pPr>
              <a:lnSpc>
                <a:spcPts val="2375"/>
              </a:lnSpc>
            </a:pPr>
            <a:r>
              <a:rPr lang="en-US" sz="1458" dirty="0">
                <a:solidFill>
                  <a:srgbClr val="443728"/>
                </a:solidFill>
                <a:latin typeface="Open Sans" pitchFamily="34" charset="0"/>
                <a:ea typeface="Open Sans" pitchFamily="34" charset="-122"/>
                <a:cs typeface="Open Sans" pitchFamily="34" charset="-120"/>
              </a:rPr>
              <a:t>IoT devices and data raise challenges for IP protection and enforcement.</a:t>
            </a:r>
            <a:endParaRPr lang="en-US" sz="1458" dirty="0"/>
          </a:p>
        </p:txBody>
      </p:sp>
      <p:pic>
        <p:nvPicPr>
          <p:cNvPr id="12" name="Picture 2">
            <a:extLst>
              <a:ext uri="{FF2B5EF4-FFF2-40B4-BE49-F238E27FC236}">
                <a16:creationId xmlns:a16="http://schemas.microsoft.com/office/drawing/2014/main" id="{4DDB2577-51FE-42E0-AD5B-BE6A6381160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82560" y="6229658"/>
            <a:ext cx="1445111" cy="56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984845" y="1970635"/>
            <a:ext cx="6207155" cy="923330"/>
          </a:xfrm>
          <a:prstGeom prst="rect">
            <a:avLst/>
          </a:prstGeom>
          <a:noFill/>
        </p:spPr>
        <p:txBody>
          <a:bodyPr wrap="square" rtlCol="0">
            <a:spAutoFit/>
          </a:bodyPr>
          <a:lstStyle/>
          <a:p>
            <a:pPr defTabSz="457200"/>
            <a:r>
              <a:rPr lang="en-IE" sz="5400" dirty="0">
                <a:solidFill>
                  <a:prstClr val="white"/>
                </a:solidFill>
                <a:latin typeface="Gill Sans MT" panose="020B0502020104020203" pitchFamily="34" charset="0"/>
              </a:rPr>
              <a:t>Academic Strategy</a:t>
            </a:r>
            <a:r>
              <a:rPr lang="en-IE" sz="3200" dirty="0">
                <a:solidFill>
                  <a:prstClr val="white"/>
                </a:solidFill>
                <a:latin typeface="Gill Sans MT" panose="020B0502020104020203" pitchFamily="34" charset="0"/>
              </a:rPr>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33103" y="79740"/>
            <a:ext cx="1238618" cy="923457"/>
          </a:xfrm>
          <a:prstGeom prst="rect">
            <a:avLst/>
          </a:prstGeom>
        </p:spPr>
      </p:pic>
      <p:sp>
        <p:nvSpPr>
          <p:cNvPr id="5" name="Rectangle 4"/>
          <p:cNvSpPr/>
          <p:nvPr/>
        </p:nvSpPr>
        <p:spPr>
          <a:xfrm rot="20024630">
            <a:off x="5920488" y="-2458788"/>
            <a:ext cx="8109827" cy="10043223"/>
          </a:xfrm>
          <a:prstGeom prst="rect">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Rectangle 9"/>
          <p:cNvSpPr/>
          <p:nvPr/>
        </p:nvSpPr>
        <p:spPr>
          <a:xfrm rot="4798011">
            <a:off x="44573" y="-3269387"/>
            <a:ext cx="4179530" cy="5656530"/>
          </a:xfrm>
          <a:prstGeom prst="rect">
            <a:avLst/>
          </a:prstGeom>
          <a:solidFill>
            <a:srgbClr val="00BDF4">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p:cNvSpPr/>
          <p:nvPr/>
        </p:nvSpPr>
        <p:spPr>
          <a:xfrm rot="18557519">
            <a:off x="-1594625" y="823587"/>
            <a:ext cx="3189248" cy="1903684"/>
          </a:xfrm>
          <a:prstGeom prst="rect">
            <a:avLst/>
          </a:prstGeom>
          <a:solidFill>
            <a:srgbClr val="EC3C6D">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p:cNvSpPr/>
          <p:nvPr/>
        </p:nvSpPr>
        <p:spPr>
          <a:xfrm rot="21011655">
            <a:off x="-613974" y="-1325866"/>
            <a:ext cx="5516676" cy="2822288"/>
          </a:xfrm>
          <a:prstGeom prst="rect">
            <a:avLst/>
          </a:prstGeom>
          <a:solidFill>
            <a:srgbClr val="FED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p:cNvSpPr/>
          <p:nvPr/>
        </p:nvSpPr>
        <p:spPr>
          <a:xfrm rot="21034248">
            <a:off x="-930721" y="-1460220"/>
            <a:ext cx="5516676" cy="2822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p:cNvSpPr>
            <a:spLocks noGrp="1"/>
          </p:cNvSpPr>
          <p:nvPr>
            <p:ph idx="1"/>
          </p:nvPr>
        </p:nvSpPr>
        <p:spPr>
          <a:xfrm>
            <a:off x="6254298" y="286007"/>
            <a:ext cx="6489933" cy="3842147"/>
          </a:xfrm>
        </p:spPr>
        <p:txBody>
          <a:bodyPr>
            <a:normAutofit/>
          </a:bodyPr>
          <a:lstStyle/>
          <a:p>
            <a:pPr marL="342900" lvl="1" indent="0">
              <a:buNone/>
            </a:pPr>
            <a:endParaRPr lang="en-IE" dirty="0"/>
          </a:p>
          <a:p>
            <a:pPr marL="0" indent="0">
              <a:buNone/>
            </a:pPr>
            <a:r>
              <a:rPr lang="en-GB" sz="2400" b="1" dirty="0">
                <a:solidFill>
                  <a:schemeClr val="bg1"/>
                </a:solidFill>
              </a:rPr>
              <a:t>Knowledge Transfer and </a:t>
            </a:r>
          </a:p>
          <a:p>
            <a:pPr marL="0" indent="0">
              <a:buNone/>
            </a:pPr>
            <a:r>
              <a:rPr lang="en-GB" sz="2400" b="1" dirty="0">
                <a:solidFill>
                  <a:schemeClr val="bg1"/>
                </a:solidFill>
              </a:rPr>
              <a:t>Commercialisation Office</a:t>
            </a:r>
            <a:endParaRPr lang="en-IE" sz="2400" b="1" dirty="0">
              <a:solidFill>
                <a:schemeClr val="bg1"/>
              </a:solidFill>
            </a:endParaRPr>
          </a:p>
          <a:p>
            <a:pPr marL="0" indent="0">
              <a:buNone/>
            </a:pPr>
            <a:r>
              <a:rPr lang="en-IE" sz="2400" b="1" dirty="0">
                <a:solidFill>
                  <a:schemeClr val="bg1"/>
                </a:solidFill>
              </a:rPr>
              <a:t>Contact us</a:t>
            </a:r>
          </a:p>
          <a:p>
            <a:pPr marL="0" indent="0">
              <a:buNone/>
            </a:pPr>
            <a:endParaRPr lang="en-IE" sz="2400" dirty="0"/>
          </a:p>
          <a:p>
            <a:pPr marL="0" indent="0">
              <a:buNone/>
            </a:pPr>
            <a:r>
              <a:rPr lang="en-GB" sz="2400" dirty="0">
                <a:solidFill>
                  <a:schemeClr val="bg1"/>
                </a:solidFill>
              </a:rPr>
              <a:t>Noel.Gately@tus.ie </a:t>
            </a:r>
            <a:endParaRPr lang="en-IE" sz="2400" dirty="0">
              <a:solidFill>
                <a:schemeClr val="bg1"/>
              </a:solidFill>
            </a:endParaRPr>
          </a:p>
          <a:p>
            <a:pPr marL="0" indent="0">
              <a:buNone/>
            </a:pPr>
            <a:r>
              <a:rPr lang="en-IE" sz="2400" dirty="0">
                <a:solidFill>
                  <a:schemeClr val="bg1"/>
                </a:solidFill>
              </a:rPr>
              <a:t>Michael.Lonergan@tus.ie</a:t>
            </a:r>
          </a:p>
          <a:p>
            <a:pPr marL="0" indent="0">
              <a:buNone/>
            </a:pPr>
            <a:endParaRPr lang="en-GB" sz="2400" dirty="0">
              <a:solidFill>
                <a:schemeClr val="bg1"/>
              </a:solidFill>
            </a:endParaRPr>
          </a:p>
          <a:p>
            <a:pPr marL="0" indent="0">
              <a:buNone/>
            </a:pPr>
            <a:r>
              <a:rPr lang="en-GB" sz="2400" dirty="0">
                <a:solidFill>
                  <a:schemeClr val="bg1"/>
                </a:solidFill>
              </a:rPr>
              <a:t>ktco@tus.ie</a:t>
            </a:r>
            <a:endParaRPr lang="en-IE" sz="2400" dirty="0">
              <a:solidFill>
                <a:schemeClr val="bg1"/>
              </a:solidFill>
            </a:endParaRPr>
          </a:p>
          <a:p>
            <a:pPr marL="0" indent="0">
              <a:buNone/>
            </a:pPr>
            <a:endParaRPr lang="en-IE" sz="2400" dirty="0">
              <a:solidFill>
                <a:schemeClr val="bg1"/>
              </a:solidFill>
            </a:endParaRPr>
          </a:p>
          <a:p>
            <a:pPr marL="0" indent="0">
              <a:buNone/>
            </a:pPr>
            <a:endParaRPr lang="en-IE" dirty="0"/>
          </a:p>
        </p:txBody>
      </p:sp>
      <p:pic>
        <p:nvPicPr>
          <p:cNvPr id="23"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78678">
            <a:off x="504399" y="247850"/>
            <a:ext cx="2502975" cy="97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stretch>
            <a:fillRect/>
          </a:stretch>
        </p:blipFill>
        <p:spPr>
          <a:xfrm>
            <a:off x="1022534" y="2207081"/>
            <a:ext cx="3893875" cy="4068454"/>
          </a:xfrm>
          <a:prstGeom prst="rect">
            <a:avLst/>
          </a:prstGeom>
        </p:spPr>
      </p:pic>
      <p:sp>
        <p:nvSpPr>
          <p:cNvPr id="14" name="Freeform 18">
            <a:extLst>
              <a:ext uri="{FF2B5EF4-FFF2-40B4-BE49-F238E27FC236}">
                <a16:creationId xmlns:a16="http://schemas.microsoft.com/office/drawing/2014/main" id="{F05ECF53-D6A9-408F-B6ED-A72E61A36DC5}"/>
              </a:ext>
            </a:extLst>
          </p:cNvPr>
          <p:cNvSpPr/>
          <p:nvPr/>
        </p:nvSpPr>
        <p:spPr>
          <a:xfrm>
            <a:off x="185435" y="5669395"/>
            <a:ext cx="6068863" cy="530352"/>
          </a:xfrm>
          <a:custGeom>
            <a:avLst/>
            <a:gdLst/>
            <a:ahLst/>
            <a:cxnLst/>
            <a:rect l="l" t="t" r="r" b="b"/>
            <a:pathLst>
              <a:path w="5030174" h="432595">
                <a:moveTo>
                  <a:pt x="0" y="0"/>
                </a:moveTo>
                <a:lnTo>
                  <a:pt x="5030173" y="0"/>
                </a:lnTo>
                <a:lnTo>
                  <a:pt x="5030173" y="432595"/>
                </a:lnTo>
                <a:lnTo>
                  <a:pt x="0" y="432595"/>
                </a:lnTo>
                <a:lnTo>
                  <a:pt x="0" y="0"/>
                </a:lnTo>
                <a:close/>
              </a:path>
            </a:pathLst>
          </a:custGeom>
          <a:blipFill>
            <a:blip r:embed="rId6"/>
            <a:stretch>
              <a:fillRect/>
            </a:stretch>
          </a:blipFill>
        </p:spPr>
        <p:txBody>
          <a:bodyPr/>
          <a:lstStyle/>
          <a:p>
            <a:endParaRPr lang="en-US"/>
          </a:p>
        </p:txBody>
      </p:sp>
      <p:sp>
        <p:nvSpPr>
          <p:cNvPr id="15" name="Rectangle 14">
            <a:extLst>
              <a:ext uri="{FF2B5EF4-FFF2-40B4-BE49-F238E27FC236}">
                <a16:creationId xmlns:a16="http://schemas.microsoft.com/office/drawing/2014/main" id="{2CC60187-7D98-407F-8014-D55F617F882E}"/>
              </a:ext>
            </a:extLst>
          </p:cNvPr>
          <p:cNvSpPr/>
          <p:nvPr/>
        </p:nvSpPr>
        <p:spPr>
          <a:xfrm>
            <a:off x="362166" y="6199747"/>
            <a:ext cx="6068864" cy="430887"/>
          </a:xfrm>
          <a:prstGeom prst="rect">
            <a:avLst/>
          </a:prstGeom>
        </p:spPr>
        <p:txBody>
          <a:bodyPr wrap="square">
            <a:spAutoFit/>
          </a:bodyPr>
          <a:lstStyle/>
          <a:p>
            <a:r>
              <a:rPr lang="en-GB" sz="1100" dirty="0"/>
              <a:t>The Knowledge Transfer and Commercialisation Office is co-funded by the Government of Ireland and the European Union through the ERDF Southern Eastern &amp; Midland Regional Programme 2021-27</a:t>
            </a:r>
          </a:p>
        </p:txBody>
      </p:sp>
    </p:spTree>
    <p:extLst>
      <p:ext uri="{BB962C8B-B14F-4D97-AF65-F5344CB8AC3E}">
        <p14:creationId xmlns:p14="http://schemas.microsoft.com/office/powerpoint/2010/main" val="2826960657"/>
      </p:ext>
    </p:extLst>
  </p:cSld>
  <p:clrMapOvr>
    <a:masterClrMapping/>
  </p:clrMapOvr>
  <p:transition spd="slow">
    <p:split orient="ver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What is Innovation?</a:t>
            </a:r>
          </a:p>
        </p:txBody>
      </p:sp>
      <p:pic>
        <p:nvPicPr>
          <p:cNvPr id="24" name="Picture 2">
            <a:extLst>
              <a:ext uri="{FF2B5EF4-FFF2-40B4-BE49-F238E27FC236}">
                <a16:creationId xmlns:a16="http://schemas.microsoft.com/office/drawing/2014/main" id="{9F31E6B8-4624-42BA-B7C0-1BF3F0E9E2E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677C7255-7B7B-4FF0-93A5-C084152BD809}"/>
              </a:ext>
            </a:extLst>
          </p:cNvPr>
          <p:cNvPicPr>
            <a:picLocks noChangeAspect="1"/>
          </p:cNvPicPr>
          <p:nvPr/>
        </p:nvPicPr>
        <p:blipFill>
          <a:blip r:embed="rId4"/>
          <a:stretch>
            <a:fillRect/>
          </a:stretch>
        </p:blipFill>
        <p:spPr>
          <a:xfrm>
            <a:off x="5730777" y="1265920"/>
            <a:ext cx="6096265" cy="4861578"/>
          </a:xfrm>
          <a:prstGeom prst="rect">
            <a:avLst/>
          </a:prstGeom>
        </p:spPr>
      </p:pic>
      <p:sp>
        <p:nvSpPr>
          <p:cNvPr id="5" name="TextBox 4">
            <a:extLst>
              <a:ext uri="{FF2B5EF4-FFF2-40B4-BE49-F238E27FC236}">
                <a16:creationId xmlns:a16="http://schemas.microsoft.com/office/drawing/2014/main" id="{70E82C31-795F-4CB5-9B6B-3A4804C66FD3}"/>
              </a:ext>
            </a:extLst>
          </p:cNvPr>
          <p:cNvSpPr txBox="1"/>
          <p:nvPr/>
        </p:nvSpPr>
        <p:spPr>
          <a:xfrm>
            <a:off x="421105" y="1744579"/>
            <a:ext cx="4463716" cy="1754326"/>
          </a:xfrm>
          <a:prstGeom prst="rect">
            <a:avLst/>
          </a:prstGeom>
          <a:noFill/>
        </p:spPr>
        <p:txBody>
          <a:bodyPr wrap="square" rtlCol="0">
            <a:spAutoFit/>
          </a:bodyPr>
          <a:lstStyle/>
          <a:p>
            <a:r>
              <a:rPr lang="en-GB" b="1" dirty="0"/>
              <a:t>Invention - </a:t>
            </a:r>
            <a:r>
              <a:rPr lang="en-GB" dirty="0"/>
              <a:t>“creation of a product or introduction of a process for the first time”</a:t>
            </a:r>
          </a:p>
          <a:p>
            <a:endParaRPr lang="en-GB" dirty="0"/>
          </a:p>
          <a:p>
            <a:r>
              <a:rPr lang="en-GB" b="1" dirty="0"/>
              <a:t>Innovation</a:t>
            </a:r>
            <a:r>
              <a:rPr lang="en-GB" dirty="0"/>
              <a:t> – “improves or makes a significant contribution” to something that has already been invented</a:t>
            </a:r>
          </a:p>
        </p:txBody>
      </p:sp>
    </p:spTree>
    <p:extLst>
      <p:ext uri="{BB962C8B-B14F-4D97-AF65-F5344CB8AC3E}">
        <p14:creationId xmlns:p14="http://schemas.microsoft.com/office/powerpoint/2010/main" val="23202216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Innovation process cycle</a:t>
            </a:r>
          </a:p>
        </p:txBody>
      </p:sp>
      <p:pic>
        <p:nvPicPr>
          <p:cNvPr id="24" name="Picture 2">
            <a:extLst>
              <a:ext uri="{FF2B5EF4-FFF2-40B4-BE49-F238E27FC236}">
                <a16:creationId xmlns:a16="http://schemas.microsoft.com/office/drawing/2014/main" id="{9F31E6B8-4624-42BA-B7C0-1BF3F0E9E2E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DB59812E-1BEF-4109-ACA4-E3C8DC482EC9}"/>
              </a:ext>
            </a:extLst>
          </p:cNvPr>
          <p:cNvPicPr>
            <a:picLocks noChangeAspect="1"/>
          </p:cNvPicPr>
          <p:nvPr/>
        </p:nvPicPr>
        <p:blipFill>
          <a:blip r:embed="rId4"/>
          <a:stretch>
            <a:fillRect/>
          </a:stretch>
        </p:blipFill>
        <p:spPr>
          <a:xfrm>
            <a:off x="1327339" y="911275"/>
            <a:ext cx="8467179" cy="5097829"/>
          </a:xfrm>
          <a:prstGeom prst="rect">
            <a:avLst/>
          </a:prstGeom>
        </p:spPr>
      </p:pic>
      <p:pic>
        <p:nvPicPr>
          <p:cNvPr id="3" name="Picture 2">
            <a:extLst>
              <a:ext uri="{FF2B5EF4-FFF2-40B4-BE49-F238E27FC236}">
                <a16:creationId xmlns:a16="http://schemas.microsoft.com/office/drawing/2014/main" id="{DFEDECB3-CF8A-41DE-B038-71138CF43F24}"/>
              </a:ext>
            </a:extLst>
          </p:cNvPr>
          <p:cNvPicPr>
            <a:picLocks noChangeAspect="1"/>
          </p:cNvPicPr>
          <p:nvPr/>
        </p:nvPicPr>
        <p:blipFill>
          <a:blip r:embed="rId5"/>
          <a:stretch>
            <a:fillRect/>
          </a:stretch>
        </p:blipFill>
        <p:spPr>
          <a:xfrm>
            <a:off x="7132320" y="6009103"/>
            <a:ext cx="5059680" cy="783033"/>
          </a:xfrm>
          <a:prstGeom prst="rect">
            <a:avLst/>
          </a:prstGeom>
        </p:spPr>
      </p:pic>
    </p:spTree>
    <p:extLst>
      <p:ext uri="{BB962C8B-B14F-4D97-AF65-F5344CB8AC3E}">
        <p14:creationId xmlns:p14="http://schemas.microsoft.com/office/powerpoint/2010/main" val="210216416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43690" y="527528"/>
            <a:ext cx="8275207" cy="78209"/>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8112350" y="485975"/>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p:cNvSpPr/>
          <p:nvPr/>
        </p:nvSpPr>
        <p:spPr>
          <a:xfrm>
            <a:off x="1553616" y="65863"/>
            <a:ext cx="7638288" cy="461665"/>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Knowledge Transfer</a:t>
            </a:r>
          </a:p>
        </p:txBody>
      </p:sp>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53312" y="4089044"/>
            <a:ext cx="2482636" cy="186502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316" y="4046588"/>
            <a:ext cx="2701360" cy="1825299"/>
          </a:xfrm>
          <a:prstGeom prst="rect">
            <a:avLst/>
          </a:prstGeom>
        </p:spPr>
      </p:pic>
      <p:sp>
        <p:nvSpPr>
          <p:cNvPr id="23" name="Content Placeholder 2"/>
          <p:cNvSpPr txBox="1">
            <a:spLocks/>
          </p:cNvSpPr>
          <p:nvPr/>
        </p:nvSpPr>
        <p:spPr bwMode="auto">
          <a:xfrm>
            <a:off x="2919721" y="1805299"/>
            <a:ext cx="5693660" cy="499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70000" lnSpcReduction="20000"/>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IE" sz="3400" i="1" dirty="0"/>
              <a:t>From invention to innovation to the market</a:t>
            </a:r>
          </a:p>
          <a:p>
            <a:endParaRPr lang="en-GB" sz="2400" dirty="0">
              <a:latin typeface="Maiandra GD" panose="020E0502030308020204" pitchFamily="34" charset="0"/>
            </a:endParaRPr>
          </a:p>
          <a:p>
            <a:pPr marL="0" indent="0">
              <a:buFont typeface="Arial" panose="020B0604020202020204" pitchFamily="34" charset="0"/>
              <a:buNone/>
            </a:pPr>
            <a:endParaRPr lang="en-IE" sz="2400" dirty="0">
              <a:latin typeface="Maiandra GD" panose="020E0502030308020204" pitchFamily="34" charset="0"/>
            </a:endParaRPr>
          </a:p>
          <a:p>
            <a:pPr marL="0" indent="0">
              <a:buFont typeface="Arial" panose="020B0604020202020204" pitchFamily="34" charset="0"/>
              <a:buNone/>
            </a:pPr>
            <a:endParaRPr lang="en-IE" sz="2400" dirty="0">
              <a:latin typeface="Maiandra GD" panose="020E0502030308020204" pitchFamily="34" charset="0"/>
            </a:endParaRPr>
          </a:p>
          <a:p>
            <a:endParaRPr lang="en-IE" sz="2400" b="1" u="sng" dirty="0">
              <a:latin typeface="Maiandra GD" panose="020E0502030308020204" pitchFamily="34" charset="0"/>
            </a:endParaRPr>
          </a:p>
          <a:p>
            <a:endParaRPr lang="en-IE" sz="1600" dirty="0"/>
          </a:p>
        </p:txBody>
      </p:sp>
      <p:sp>
        <p:nvSpPr>
          <p:cNvPr id="26" name="Content Placeholder 2"/>
          <p:cNvSpPr txBox="1">
            <a:spLocks/>
          </p:cNvSpPr>
          <p:nvPr/>
        </p:nvSpPr>
        <p:spPr bwMode="auto">
          <a:xfrm>
            <a:off x="1553616" y="2776326"/>
            <a:ext cx="9233393" cy="499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IE" sz="2600" dirty="0"/>
              <a:t>Out of the labs…                                               …into the markets</a:t>
            </a:r>
          </a:p>
          <a:p>
            <a:pPr marL="0" indent="0">
              <a:buNone/>
            </a:pPr>
            <a:endParaRPr lang="en-IE" sz="2400" b="1" u="sng" dirty="0">
              <a:latin typeface="Maiandra GD" panose="020E0502030308020204" pitchFamily="34" charset="0"/>
            </a:endParaRPr>
          </a:p>
          <a:p>
            <a:endParaRPr lang="en-IE" sz="1600" dirty="0"/>
          </a:p>
        </p:txBody>
      </p:sp>
      <p:pic>
        <p:nvPicPr>
          <p:cNvPr id="8194" name="Picture 2" descr="fc691ada-5ce6-4973-adf2-89160f7ac3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9617" y="3171656"/>
            <a:ext cx="3613869" cy="357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a:extLst>
              <a:ext uri="{FF2B5EF4-FFF2-40B4-BE49-F238E27FC236}">
                <a16:creationId xmlns:a16="http://schemas.microsoft.com/office/drawing/2014/main" id="{CB63F988-D554-4927-9898-AFFE5B0E35A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985108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336168" y="896860"/>
            <a:ext cx="9149867" cy="73834"/>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9412107" y="840348"/>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233169" y="9351"/>
            <a:ext cx="11190243" cy="830997"/>
          </a:xfrm>
          <a:prstGeom prst="rect">
            <a:avLst/>
          </a:prstGeom>
        </p:spPr>
        <p:txBody>
          <a:bodyPr wrap="square">
            <a:spAutoFit/>
          </a:bodyPr>
          <a:lstStyle/>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Knowledge Transfer and Commercialisation </a:t>
            </a:r>
          </a:p>
          <a:p>
            <a:pPr lvl="0">
              <a:defRPr/>
            </a:pPr>
            <a:r>
              <a:rPr lang="en-IE" sz="2400" b="1" kern="3000" spc="600" dirty="0">
                <a:solidFill>
                  <a:prstClr val="black"/>
                </a:solidFill>
                <a:effectLst>
                  <a:outerShdw blurRad="38100" dist="38100" dir="2700000" algn="tl">
                    <a:srgbClr val="000000">
                      <a:alpha val="43137"/>
                    </a:srgbClr>
                  </a:outerShdw>
                </a:effectLst>
                <a:latin typeface="Gill Sans MT" panose="020B0502020104020203" pitchFamily="34" charset="0"/>
              </a:rPr>
              <a:t>Office</a:t>
            </a:r>
          </a:p>
        </p:txBody>
      </p:sp>
      <p:sp>
        <p:nvSpPr>
          <p:cNvPr id="21" name="Content Placeholder 2"/>
          <p:cNvSpPr>
            <a:spLocks noGrp="1"/>
          </p:cNvSpPr>
          <p:nvPr>
            <p:ph idx="1"/>
          </p:nvPr>
        </p:nvSpPr>
        <p:spPr>
          <a:xfrm>
            <a:off x="1381390" y="1416884"/>
            <a:ext cx="6708511" cy="4009237"/>
          </a:xfrm>
        </p:spPr>
        <p:txBody>
          <a:bodyPr>
            <a:normAutofit lnSpcReduction="10000"/>
          </a:bodyPr>
          <a:lstStyle/>
          <a:p>
            <a:endParaRPr lang="en-IE" sz="2400" dirty="0">
              <a:latin typeface="Maiandra GD" panose="020E0502030308020204" pitchFamily="34" charset="0"/>
            </a:endParaRPr>
          </a:p>
          <a:p>
            <a:pPr algn="just"/>
            <a:r>
              <a:rPr lang="en-US" sz="2400" b="1" dirty="0"/>
              <a:t>Knowledge Transfer and </a:t>
            </a:r>
            <a:r>
              <a:rPr lang="en-US" sz="2400" b="1" dirty="0" err="1"/>
              <a:t>Commercialisation</a:t>
            </a:r>
            <a:endParaRPr lang="en-US" sz="2400" b="1" dirty="0"/>
          </a:p>
          <a:p>
            <a:pPr marL="0" indent="0" algn="just">
              <a:buNone/>
            </a:pPr>
            <a:endParaRPr lang="en-US" sz="2400" b="1" dirty="0"/>
          </a:p>
          <a:p>
            <a:pPr marL="857250" lvl="1" indent="-457200" algn="just">
              <a:buFontTx/>
              <a:buChar char="-"/>
            </a:pPr>
            <a:r>
              <a:rPr lang="en-US" b="1" dirty="0"/>
              <a:t>Technology Transfer</a:t>
            </a:r>
          </a:p>
          <a:p>
            <a:pPr marL="857250" lvl="1" indent="-457200" algn="just">
              <a:buFontTx/>
              <a:buChar char="-"/>
            </a:pPr>
            <a:r>
              <a:rPr lang="en-US" b="1" dirty="0"/>
              <a:t>Consultancy</a:t>
            </a:r>
          </a:p>
          <a:p>
            <a:pPr marL="857250" lvl="1" indent="-457200" algn="just">
              <a:buFontTx/>
              <a:buChar char="-"/>
            </a:pPr>
            <a:r>
              <a:rPr lang="en-US" b="1" dirty="0"/>
              <a:t>Spin-outs</a:t>
            </a:r>
          </a:p>
          <a:p>
            <a:pPr marL="857250" lvl="1" indent="-457200" algn="just">
              <a:buFontTx/>
              <a:buChar char="-"/>
            </a:pPr>
            <a:r>
              <a:rPr lang="en-US" b="1" dirty="0"/>
              <a:t>Technology licensing</a:t>
            </a:r>
          </a:p>
          <a:p>
            <a:pPr marL="857250" lvl="1" indent="-457200" algn="just">
              <a:buFontTx/>
              <a:buChar char="-"/>
            </a:pPr>
            <a:r>
              <a:rPr lang="en-US" b="1" dirty="0"/>
              <a:t>Dealing with IP ownership</a:t>
            </a:r>
          </a:p>
          <a:p>
            <a:pPr marL="400050" lvl="1" indent="0" algn="just">
              <a:buNone/>
            </a:pPr>
            <a:endParaRPr lang="en-US" b="1" dirty="0"/>
          </a:p>
          <a:p>
            <a:r>
              <a:rPr lang="en-IE" sz="2400" b="1" dirty="0"/>
              <a:t>Innovation Vouchers</a:t>
            </a:r>
          </a:p>
          <a:p>
            <a:endParaRPr lang="en-IE" sz="2400" b="1" dirty="0"/>
          </a:p>
          <a:p>
            <a:r>
              <a:rPr lang="en-IE" sz="2400" b="1" dirty="0"/>
              <a:t>Collaborative research</a:t>
            </a:r>
          </a:p>
          <a:p>
            <a:endParaRPr lang="en-IE" sz="1600" dirty="0"/>
          </a:p>
        </p:txBody>
      </p:sp>
      <p:pic>
        <p:nvPicPr>
          <p:cNvPr id="18" name="Picture 17">
            <a:extLst>
              <a:ext uri="{FF2B5EF4-FFF2-40B4-BE49-F238E27FC236}">
                <a16:creationId xmlns:a16="http://schemas.microsoft.com/office/drawing/2014/main" id="{801A5032-6537-44F1-AC6E-49718FC478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626" y="6016446"/>
            <a:ext cx="2710688" cy="528547"/>
          </a:xfrm>
          <a:prstGeom prst="rect">
            <a:avLst/>
          </a:prstGeom>
        </p:spPr>
      </p:pic>
      <p:pic>
        <p:nvPicPr>
          <p:cNvPr id="19" name="Picture 18">
            <a:extLst>
              <a:ext uri="{FF2B5EF4-FFF2-40B4-BE49-F238E27FC236}">
                <a16:creationId xmlns:a16="http://schemas.microsoft.com/office/drawing/2014/main" id="{85A97548-4568-4F09-9819-AB70472EA0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001" y="5937782"/>
            <a:ext cx="2187010" cy="650681"/>
          </a:xfrm>
          <a:prstGeom prst="rect">
            <a:avLst/>
          </a:prstGeom>
        </p:spPr>
      </p:pic>
      <p:pic>
        <p:nvPicPr>
          <p:cNvPr id="20" name="Picture 19">
            <a:extLst>
              <a:ext uri="{FF2B5EF4-FFF2-40B4-BE49-F238E27FC236}">
                <a16:creationId xmlns:a16="http://schemas.microsoft.com/office/drawing/2014/main" id="{59AF95B8-897C-45EE-8FE1-870148466919}"/>
              </a:ext>
            </a:extLst>
          </p:cNvPr>
          <p:cNvPicPr>
            <a:picLocks noChangeAspect="1"/>
          </p:cNvPicPr>
          <p:nvPr/>
        </p:nvPicPr>
        <p:blipFill>
          <a:blip r:embed="rId5"/>
          <a:srcRect l="29361" r="22056" b="1"/>
          <a:stretch/>
        </p:blipFill>
        <p:spPr>
          <a:xfrm rot="635899">
            <a:off x="8148648" y="2127496"/>
            <a:ext cx="3314382" cy="3445112"/>
          </a:xfrm>
          <a:prstGeom prst="rect">
            <a:avLst/>
          </a:prstGeom>
        </p:spPr>
      </p:pic>
      <p:pic>
        <p:nvPicPr>
          <p:cNvPr id="35" name="Picture 2">
            <a:extLst>
              <a:ext uri="{FF2B5EF4-FFF2-40B4-BE49-F238E27FC236}">
                <a16:creationId xmlns:a16="http://schemas.microsoft.com/office/drawing/2014/main" id="{CA8DF4B6-708A-4A4F-81D7-37CA407A411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13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flipV="1">
            <a:off x="235765" y="563676"/>
            <a:ext cx="8918340" cy="46350"/>
          </a:xfrm>
          <a:prstGeom prst="rect">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p:cNvSpPr/>
          <p:nvPr/>
        </p:nvSpPr>
        <p:spPr>
          <a:xfrm>
            <a:off x="9154104" y="500164"/>
            <a:ext cx="201728" cy="173373"/>
          </a:xfrm>
          <a:prstGeom prst="ellipse">
            <a:avLst/>
          </a:prstGeom>
          <a:solidFill>
            <a:schemeClr val="tx1"/>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p:cNvSpPr/>
          <p:nvPr/>
        </p:nvSpPr>
        <p:spPr>
          <a:xfrm>
            <a:off x="138816" y="65863"/>
            <a:ext cx="11190243" cy="461665"/>
          </a:xfrm>
          <a:prstGeom prst="rect">
            <a:avLst/>
          </a:prstGeom>
        </p:spPr>
        <p:txBody>
          <a:bodyPr wrap="square">
            <a:spAutoFit/>
          </a:bodyPr>
          <a:lstStyle/>
          <a:p>
            <a:pPr lvl="0">
              <a:defRPr/>
            </a:pPr>
            <a:r>
              <a:rPr lang="en-GB" sz="2400" b="1" dirty="0">
                <a:latin typeface="Gill Sans MT" panose="020B0502020104020203" pitchFamily="34" charset="0"/>
                <a:hlinkClick r:id="rId3">
                  <a:extLst>
                    <a:ext uri="{A12FA001-AC4F-418D-AE19-62706E023703}">
                      <ahyp:hlinkClr xmlns:ahyp="http://schemas.microsoft.com/office/drawing/2018/hyperlinkcolor" val="tx"/>
                    </a:ext>
                  </a:extLst>
                </a:hlinkClick>
              </a:rPr>
              <a:t>TUS IP Policy</a:t>
            </a:r>
            <a:endParaRPr lang="en-IE" sz="2400" b="1" kern="3000" spc="600" dirty="0">
              <a:effectLst>
                <a:outerShdw blurRad="38100" dist="38100" dir="2700000" algn="tl">
                  <a:srgbClr val="000000">
                    <a:alpha val="43137"/>
                  </a:srgbClr>
                </a:outerShdw>
              </a:effectLst>
              <a:latin typeface="Gill Sans MT" panose="020B0502020104020203"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54104" y="1614565"/>
            <a:ext cx="2356371" cy="1357680"/>
          </a:xfrm>
          <a:prstGeom prst="rect">
            <a:avLst/>
          </a:prstGeom>
        </p:spPr>
      </p:pic>
      <p:sp>
        <p:nvSpPr>
          <p:cNvPr id="21" name="Content Placeholder 2"/>
          <p:cNvSpPr>
            <a:spLocks noGrp="1"/>
          </p:cNvSpPr>
          <p:nvPr>
            <p:ph idx="1"/>
          </p:nvPr>
        </p:nvSpPr>
        <p:spPr>
          <a:xfrm>
            <a:off x="779510" y="1186787"/>
            <a:ext cx="8181610" cy="4668497"/>
          </a:xfrm>
        </p:spPr>
        <p:txBody>
          <a:bodyPr>
            <a:normAutofit fontScale="62500" lnSpcReduction="20000"/>
          </a:bodyPr>
          <a:lstStyle/>
          <a:p>
            <a:endParaRPr lang="en-IE" sz="2400" b="1" dirty="0">
              <a:latin typeface="Maiandra GD" panose="020E0502030308020204" pitchFamily="34" charset="0"/>
            </a:endParaRPr>
          </a:p>
          <a:p>
            <a:pPr>
              <a:lnSpc>
                <a:spcPct val="120000"/>
              </a:lnSpc>
            </a:pPr>
            <a:r>
              <a:rPr lang="en-GB" sz="2900" b="1" dirty="0"/>
              <a:t>Where commercially exploitable IP arises by wholly or in part publicly funded – TUS assumes ownership</a:t>
            </a:r>
          </a:p>
          <a:p>
            <a:pPr>
              <a:lnSpc>
                <a:spcPct val="120000"/>
              </a:lnSpc>
            </a:pPr>
            <a:endParaRPr lang="en-GB" sz="2900" b="1" dirty="0"/>
          </a:p>
          <a:p>
            <a:pPr>
              <a:lnSpc>
                <a:spcPct val="120000"/>
              </a:lnSpc>
            </a:pPr>
            <a:r>
              <a:rPr lang="en-GB" sz="2900" b="1" dirty="0"/>
              <a:t>However, it is appropriate for both TUS and the Originator(s) of the IP to benefit from its commercial exploitation. </a:t>
            </a:r>
          </a:p>
          <a:p>
            <a:pPr>
              <a:lnSpc>
                <a:spcPct val="120000"/>
              </a:lnSpc>
            </a:pPr>
            <a:endParaRPr lang="en-GB" sz="2900" b="1" dirty="0"/>
          </a:p>
          <a:p>
            <a:pPr>
              <a:lnSpc>
                <a:spcPct val="120000"/>
              </a:lnSpc>
            </a:pPr>
            <a:r>
              <a:rPr lang="en-GB" sz="2900" b="1" dirty="0"/>
              <a:t>Includes sharing financial rewards resulting from the Commercialisation of the relevant IP and/or the promotion of greater industry involvement in TUS research.</a:t>
            </a:r>
          </a:p>
          <a:p>
            <a:pPr>
              <a:lnSpc>
                <a:spcPct val="120000"/>
              </a:lnSpc>
            </a:pPr>
            <a:endParaRPr lang="en-GB" sz="2900" b="1" dirty="0"/>
          </a:p>
          <a:p>
            <a:pPr>
              <a:lnSpc>
                <a:spcPct val="120000"/>
              </a:lnSpc>
            </a:pPr>
            <a:r>
              <a:rPr lang="en-GB" sz="2900" b="1" dirty="0"/>
              <a:t>May also lead to new research programmes, academic publications, increased funding for TUS and the stimulus of greater industry interaction for individual Personnel. </a:t>
            </a:r>
          </a:p>
          <a:p>
            <a:endParaRPr lang="en-IE" sz="1600" b="1" dirty="0"/>
          </a:p>
        </p:txBody>
      </p:sp>
      <p:pic>
        <p:nvPicPr>
          <p:cNvPr id="15" name="Picture 14"/>
          <p:cNvPicPr>
            <a:picLocks noChangeAspect="1"/>
          </p:cNvPicPr>
          <p:nvPr/>
        </p:nvPicPr>
        <p:blipFill>
          <a:blip r:embed="rId5"/>
          <a:stretch>
            <a:fillRect/>
          </a:stretch>
        </p:blipFill>
        <p:spPr>
          <a:xfrm>
            <a:off x="9439291" y="3417286"/>
            <a:ext cx="1785996" cy="2520496"/>
          </a:xfrm>
          <a:prstGeom prst="rect">
            <a:avLst/>
          </a:prstGeom>
        </p:spPr>
      </p:pic>
      <p:pic>
        <p:nvPicPr>
          <p:cNvPr id="27" name="Picture 26">
            <a:extLst>
              <a:ext uri="{FF2B5EF4-FFF2-40B4-BE49-F238E27FC236}">
                <a16:creationId xmlns:a16="http://schemas.microsoft.com/office/drawing/2014/main" id="{E7FD851F-3A61-4BCF-B42B-6745BF0524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1626" y="6016446"/>
            <a:ext cx="2710688" cy="528547"/>
          </a:xfrm>
          <a:prstGeom prst="rect">
            <a:avLst/>
          </a:prstGeom>
        </p:spPr>
      </p:pic>
      <p:pic>
        <p:nvPicPr>
          <p:cNvPr id="28" name="Picture 27">
            <a:extLst>
              <a:ext uri="{FF2B5EF4-FFF2-40B4-BE49-F238E27FC236}">
                <a16:creationId xmlns:a16="http://schemas.microsoft.com/office/drawing/2014/main" id="{19544AEC-0E0B-4B83-A077-20E8DAE9A9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4001" y="5937782"/>
            <a:ext cx="2187010" cy="650681"/>
          </a:xfrm>
          <a:prstGeom prst="rect">
            <a:avLst/>
          </a:prstGeom>
        </p:spPr>
      </p:pic>
      <p:pic>
        <p:nvPicPr>
          <p:cNvPr id="30" name="Picture 2">
            <a:extLst>
              <a:ext uri="{FF2B5EF4-FFF2-40B4-BE49-F238E27FC236}">
                <a16:creationId xmlns:a16="http://schemas.microsoft.com/office/drawing/2014/main" id="{FA48A966-E456-4B5D-A403-10DDEB8A7B2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94518" y="334584"/>
            <a:ext cx="1884495" cy="732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365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750" fill="hold"/>
                                        <p:tgtEl>
                                          <p:spTgt spid="16"/>
                                        </p:tgtEl>
                                        <p:attrNameLst>
                                          <p:attrName>ppt_x</p:attrName>
                                        </p:attrNameLst>
                                      </p:cBhvr>
                                      <p:tavLst>
                                        <p:tav tm="0">
                                          <p:val>
                                            <p:strVal val="#ppt_x-#ppt_w/2"/>
                                          </p:val>
                                        </p:tav>
                                        <p:tav tm="100000">
                                          <p:val>
                                            <p:strVal val="#ppt_x"/>
                                          </p:val>
                                        </p:tav>
                                      </p:tavLst>
                                    </p:anim>
                                    <p:anim calcmode="lin" valueType="num">
                                      <p:cBhvr>
                                        <p:cTn id="8" dur="1750" fill="hold"/>
                                        <p:tgtEl>
                                          <p:spTgt spid="16"/>
                                        </p:tgtEl>
                                        <p:attrNameLst>
                                          <p:attrName>ppt_y</p:attrName>
                                        </p:attrNameLst>
                                      </p:cBhvr>
                                      <p:tavLst>
                                        <p:tav tm="0">
                                          <p:val>
                                            <p:strVal val="#ppt_y"/>
                                          </p:val>
                                        </p:tav>
                                        <p:tav tm="100000">
                                          <p:val>
                                            <p:strVal val="#ppt_y"/>
                                          </p:val>
                                        </p:tav>
                                      </p:tavLst>
                                    </p:anim>
                                    <p:anim calcmode="lin" valueType="num">
                                      <p:cBhvr>
                                        <p:cTn id="9" dur="1750" fill="hold"/>
                                        <p:tgtEl>
                                          <p:spTgt spid="16"/>
                                        </p:tgtEl>
                                        <p:attrNameLst>
                                          <p:attrName>ppt_w</p:attrName>
                                        </p:attrNameLst>
                                      </p:cBhvr>
                                      <p:tavLst>
                                        <p:tav tm="0">
                                          <p:val>
                                            <p:fltVal val="0"/>
                                          </p:val>
                                        </p:tav>
                                        <p:tav tm="100000">
                                          <p:val>
                                            <p:strVal val="#ppt_w"/>
                                          </p:val>
                                        </p:tav>
                                      </p:tavLst>
                                    </p:anim>
                                    <p:anim calcmode="lin" valueType="num">
                                      <p:cBhvr>
                                        <p:cTn id="10" dur="1750" fill="hold"/>
                                        <p:tgtEl>
                                          <p:spTgt spid="16"/>
                                        </p:tgtEl>
                                        <p:attrNameLst>
                                          <p:attrName>ppt_h</p:attrName>
                                        </p:attrNameLst>
                                      </p:cBhvr>
                                      <p:tavLst>
                                        <p:tav tm="0">
                                          <p:val>
                                            <p:strVal val="#ppt_h"/>
                                          </p:val>
                                        </p:tav>
                                        <p:tav tm="100000">
                                          <p:val>
                                            <p:strVal val="#ppt_h"/>
                                          </p:val>
                                        </p:tav>
                                      </p:tavLst>
                                    </p:anim>
                                  </p:childTnLst>
                                </p:cTn>
                              </p:par>
                            </p:childTnLst>
                          </p:cTn>
                        </p:par>
                        <p:par>
                          <p:cTn id="11" fill="hold">
                            <p:stCondLst>
                              <p:cond delay="1750"/>
                            </p:stCondLst>
                            <p:childTnLst>
                              <p:par>
                                <p:cTn id="12" presetID="17" presetClass="entr" presetSubtype="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ppt_w/2"/>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C47ECC1C28F849863BF7264EC787EC" ma:contentTypeVersion="16" ma:contentTypeDescription="Create a new document." ma:contentTypeScope="" ma:versionID="cb96951c6eb86b011478d69f29283b9a">
  <xsd:schema xmlns:xsd="http://www.w3.org/2001/XMLSchema" xmlns:xs="http://www.w3.org/2001/XMLSchema" xmlns:p="http://schemas.microsoft.com/office/2006/metadata/properties" xmlns:ns3="49a505ca-09ba-4a8b-8c72-7654aff344ac" xmlns:ns4="66220a40-1bbd-44ef-928d-288a1f8c0600" targetNamespace="http://schemas.microsoft.com/office/2006/metadata/properties" ma:root="true" ma:fieldsID="a74c4211fa31c630116036559588e867" ns3:_="" ns4:_="">
    <xsd:import namespace="49a505ca-09ba-4a8b-8c72-7654aff344ac"/>
    <xsd:import namespace="66220a40-1bbd-44ef-928d-288a1f8c060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LengthInSeconds" minOccurs="0"/>
                <xsd:element ref="ns3:MediaServiceLocation" minOccurs="0"/>
                <xsd:element ref="ns3:MediaServiceGenerationTime" minOccurs="0"/>
                <xsd:element ref="ns3:MediaServiceEventHashCode" minOccurs="0"/>
                <xsd:element ref="ns3:MediaServiceOCR" minOccurs="0"/>
                <xsd:element ref="ns3:_activity" minOccurs="0"/>
                <xsd:element ref="ns4:SharedWithUsers" minOccurs="0"/>
                <xsd:element ref="ns4:SharedWithDetails" minOccurs="0"/>
                <xsd:element ref="ns4:SharingHintHash"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a505ca-09ba-4a8b-8c72-7654aff344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Location" ma:index="13" nillable="true" ma:displayName="Location" ma:indexed="true"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6220a40-1bbd-44ef-928d-288a1f8c060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49a505ca-09ba-4a8b-8c72-7654aff344ac" xsi:nil="true"/>
  </documentManagement>
</p:properties>
</file>

<file path=customXml/itemProps1.xml><?xml version="1.0" encoding="utf-8"?>
<ds:datastoreItem xmlns:ds="http://schemas.openxmlformats.org/officeDocument/2006/customXml" ds:itemID="{5C6F2171-D291-4667-9E4E-A8B853E26403}">
  <ds:schemaRefs>
    <ds:schemaRef ds:uri="http://schemas.microsoft.com/sharepoint/v3/contenttype/forms"/>
  </ds:schemaRefs>
</ds:datastoreItem>
</file>

<file path=customXml/itemProps2.xml><?xml version="1.0" encoding="utf-8"?>
<ds:datastoreItem xmlns:ds="http://schemas.openxmlformats.org/officeDocument/2006/customXml" ds:itemID="{85B28FCB-5B17-4736-BC8C-1E1DDE36A8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a505ca-09ba-4a8b-8c72-7654aff344ac"/>
    <ds:schemaRef ds:uri="66220a40-1bbd-44ef-928d-288a1f8c06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7FE4FB-F7AA-4D89-83D6-83E58CB92F6D}">
  <ds:schemaRefs>
    <ds:schemaRef ds:uri="http://schemas.microsoft.com/office/infopath/2007/PartnerControls"/>
    <ds:schemaRef ds:uri="49a505ca-09ba-4a8b-8c72-7654aff344ac"/>
    <ds:schemaRef ds:uri="66220a40-1bbd-44ef-928d-288a1f8c0600"/>
    <ds:schemaRef ds:uri="http://schemas.openxmlformats.org/package/2006/metadata/core-properties"/>
    <ds:schemaRef ds:uri="http://purl.org/dc/dcmitype/"/>
    <ds:schemaRef ds:uri="http://purl.org/dc/elements/1.1/"/>
    <ds:schemaRef ds:uri="http://www.w3.org/XML/1998/namespace"/>
    <ds:schemaRef ds:uri="http://schemas.microsoft.com/office/2006/documentManagement/typ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36478</TotalTime>
  <Words>4701</Words>
  <Application>Microsoft Office PowerPoint</Application>
  <PresentationFormat>Widescreen</PresentationFormat>
  <Paragraphs>608</Paragraphs>
  <Slides>48</Slides>
  <Notes>46</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48</vt:i4>
      </vt:variant>
    </vt:vector>
  </HeadingPairs>
  <TitlesOfParts>
    <vt:vector size="64" baseType="lpstr">
      <vt:lpstr>ＭＳ Ｐゴシック</vt:lpstr>
      <vt:lpstr>Arial</vt:lpstr>
      <vt:lpstr>Arial Black</vt:lpstr>
      <vt:lpstr>Calibri</vt:lpstr>
      <vt:lpstr>Calibri Light</vt:lpstr>
      <vt:lpstr>Crimson Pro Bold</vt:lpstr>
      <vt:lpstr>Gill Sans MT</vt:lpstr>
      <vt:lpstr>Lora</vt:lpstr>
      <vt:lpstr>Maiandra GD</vt:lpstr>
      <vt:lpstr>Open Sans</vt:lpstr>
      <vt:lpstr>Public Sans</vt:lpstr>
      <vt:lpstr>Source Sans Pro</vt:lpstr>
      <vt:lpstr>Times New Roman</vt:lpstr>
      <vt:lpstr>Wingdings</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One product - many IP rights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Lonergan</dc:creator>
  <cp:lastModifiedBy>Noel Gately</cp:lastModifiedBy>
  <cp:revision>301</cp:revision>
  <cp:lastPrinted>2021-06-14T20:26:22Z</cp:lastPrinted>
  <dcterms:created xsi:type="dcterms:W3CDTF">2017-06-23T16:59:24Z</dcterms:created>
  <dcterms:modified xsi:type="dcterms:W3CDTF">2025-02-19T10:55:16Z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0x0101000FC47ECC1C28F849863BF7264EC787EC</vt:lpwstr>
  </property>
</Properties>
</file>