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680" r:id="rId5"/>
    <p:sldId id="696" r:id="rId6"/>
    <p:sldId id="716" r:id="rId7"/>
    <p:sldId id="693" r:id="rId8"/>
    <p:sldId id="715" r:id="rId9"/>
    <p:sldId id="697" r:id="rId10"/>
    <p:sldId id="698" r:id="rId11"/>
    <p:sldId id="699" r:id="rId12"/>
    <p:sldId id="695" r:id="rId13"/>
    <p:sldId id="700" r:id="rId14"/>
    <p:sldId id="701" r:id="rId15"/>
    <p:sldId id="702" r:id="rId16"/>
    <p:sldId id="703" r:id="rId17"/>
    <p:sldId id="705" r:id="rId18"/>
    <p:sldId id="704" r:id="rId19"/>
    <p:sldId id="717" r:id="rId20"/>
    <p:sldId id="720" r:id="rId21"/>
    <p:sldId id="718" r:id="rId22"/>
    <p:sldId id="707" r:id="rId23"/>
    <p:sldId id="708" r:id="rId24"/>
    <p:sldId id="710" r:id="rId25"/>
    <p:sldId id="712" r:id="rId26"/>
    <p:sldId id="719" r:id="rId27"/>
    <p:sldId id="714" r:id="rId28"/>
  </p:sldIdLst>
  <p:sldSz cx="12192000" cy="6858000"/>
  <p:notesSz cx="6858000" cy="9144000"/>
  <p:defaultTextStyle>
    <a:defPPr>
      <a:defRPr lang="en-US"/>
    </a:defPPr>
    <a:lvl1pPr marL="0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325892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Connaughton" initials="AC" lastIdx="1" clrIdx="0">
    <p:extLst>
      <p:ext uri="{19B8F6BF-5375-455C-9EA6-DF929625EA0E}">
        <p15:presenceInfo xmlns:p15="http://schemas.microsoft.com/office/powerpoint/2012/main" userId="S-1-5-21-2004005962-611277525-1990130301-166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A22"/>
    <a:srgbClr val="404040"/>
    <a:srgbClr val="CF7BB3"/>
    <a:srgbClr val="F16024"/>
    <a:srgbClr val="44BDA3"/>
    <a:srgbClr val="2874BB"/>
    <a:srgbClr val="B79974"/>
    <a:srgbClr val="7654A2"/>
    <a:srgbClr val="305C6F"/>
    <a:srgbClr val="7C94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580AB1-F85C-6A92-3B5F-E0260BBACADA}" v="3" dt="2025-09-03T08:18:37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92" autoAdjust="0"/>
    <p:restoredTop sz="93959"/>
  </p:normalViewPr>
  <p:slideViewPr>
    <p:cSldViewPr snapToGrid="0" snapToObjects="1">
      <p:cViewPr varScale="1">
        <p:scale>
          <a:sx n="57" d="100"/>
          <a:sy n="57" d="100"/>
        </p:scale>
        <p:origin x="2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339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30T12:58:42.562" idx="1">
    <p:pos x="855" y="1215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7E7518-D7D3-A342-B9A1-57B91EA8AD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238D92-CE55-1642-B171-5E9305F007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78577-8B88-EE4C-8516-6703E5E700B5}" type="datetimeFigureOut">
              <a:rPr lang="en-US" smtClean="0"/>
              <a:t>10/3/2025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4DC253-90BB-9447-B456-77404052F1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73BA3A-C6D1-EB41-8906-A8CC76B3C0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9957D-E1A3-9D46-BB8D-8C509470EB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264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DF58-7EE3-C448-983E-EBFA8BC3FAB5}" type="datetimeFigureOut">
              <a:rPr lang="en-US" smtClean="0"/>
              <a:t>10/3/2025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5372A-F483-BF4C-A311-87AB670BD6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965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1pPr>
    <a:lvl2pPr marL="437999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2pPr>
    <a:lvl3pPr marL="875998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3pPr>
    <a:lvl4pPr marL="1313997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4pPr>
    <a:lvl5pPr marL="1751996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5pPr>
    <a:lvl6pPr marL="2189995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6pPr>
    <a:lvl7pPr marL="2627995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7pPr>
    <a:lvl8pPr marL="3065994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8pPr>
    <a:lvl9pPr marL="3503992" algn="l" defTabSz="875998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9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7A1DC977-D833-7058-6515-39B8F8AEA53C}"/>
              </a:ext>
            </a:extLst>
          </p:cNvPr>
          <p:cNvSpPr/>
          <p:nvPr userDrawn="1"/>
        </p:nvSpPr>
        <p:spPr>
          <a:xfrm>
            <a:off x="0" y="2519921"/>
            <a:ext cx="12192000" cy="2913716"/>
          </a:xfrm>
          <a:custGeom>
            <a:avLst/>
            <a:gdLst>
              <a:gd name="connsiteX0" fmla="*/ 0 w 7600392"/>
              <a:gd name="connsiteY0" fmla="*/ 0 h 6806308"/>
              <a:gd name="connsiteX1" fmla="*/ 7600393 w 7600392"/>
              <a:gd name="connsiteY1" fmla="*/ 0 h 6806308"/>
              <a:gd name="connsiteX2" fmla="*/ 7600393 w 7600392"/>
              <a:gd name="connsiteY2" fmla="*/ 6806308 h 6806308"/>
              <a:gd name="connsiteX3" fmla="*/ 0 w 7600392"/>
              <a:gd name="connsiteY3" fmla="*/ 6806308 h 68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0392" h="6806308">
                <a:moveTo>
                  <a:pt x="0" y="0"/>
                </a:moveTo>
                <a:lnTo>
                  <a:pt x="7600393" y="0"/>
                </a:lnTo>
                <a:lnTo>
                  <a:pt x="7600393" y="6806308"/>
                </a:lnTo>
                <a:lnTo>
                  <a:pt x="0" y="6806308"/>
                </a:lnTo>
                <a:close/>
              </a:path>
            </a:pathLst>
          </a:custGeom>
          <a:solidFill>
            <a:srgbClr val="2874BB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  <p:sp>
        <p:nvSpPr>
          <p:cNvPr id="11" name="Text Placeholder 32">
            <a:extLst>
              <a:ext uri="{FF2B5EF4-FFF2-40B4-BE49-F238E27FC236}">
                <a16:creationId xmlns:a16="http://schemas.microsoft.com/office/drawing/2014/main" id="{49B4A4A1-54F9-1ABD-1C75-A96723A262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1361" y="3584645"/>
            <a:ext cx="3354126" cy="100839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754"/>
              </a:lnSpc>
              <a:spcBef>
                <a:spcPts val="0"/>
              </a:spcBef>
              <a:buNone/>
              <a:defRPr sz="40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RUN </a:t>
            </a:r>
            <a:r>
              <a:rPr lang="en-GB" dirty="0" err="1"/>
              <a:t>InnoBoost</a:t>
            </a:r>
            <a:endParaRPr lang="en-US" dirty="0"/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03E27DB5-33A8-59FA-C178-3A7FF3AB372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3486" y="2894182"/>
            <a:ext cx="3311988" cy="533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guide to 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A053FE42-7F2D-3EB7-B067-632A3A81C49D}"/>
              </a:ext>
            </a:extLst>
          </p:cNvPr>
          <p:cNvSpPr/>
          <p:nvPr userDrawn="1"/>
        </p:nvSpPr>
        <p:spPr>
          <a:xfrm>
            <a:off x="0" y="5133959"/>
            <a:ext cx="4126489" cy="756631"/>
          </a:xfrm>
          <a:custGeom>
            <a:avLst/>
            <a:gdLst>
              <a:gd name="connsiteX0" fmla="*/ 0 w 7600392"/>
              <a:gd name="connsiteY0" fmla="*/ 0 h 6806308"/>
              <a:gd name="connsiteX1" fmla="*/ 7600393 w 7600392"/>
              <a:gd name="connsiteY1" fmla="*/ 0 h 6806308"/>
              <a:gd name="connsiteX2" fmla="*/ 7600393 w 7600392"/>
              <a:gd name="connsiteY2" fmla="*/ 6806308 h 6806308"/>
              <a:gd name="connsiteX3" fmla="*/ 0 w 7600392"/>
              <a:gd name="connsiteY3" fmla="*/ 6806308 h 68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0392" h="6806308">
                <a:moveTo>
                  <a:pt x="0" y="0"/>
                </a:moveTo>
                <a:lnTo>
                  <a:pt x="7600393" y="0"/>
                </a:lnTo>
                <a:lnTo>
                  <a:pt x="7600393" y="6806308"/>
                </a:lnTo>
                <a:lnTo>
                  <a:pt x="0" y="6806308"/>
                </a:lnTo>
                <a:close/>
              </a:path>
            </a:pathLst>
          </a:custGeom>
          <a:solidFill>
            <a:srgbClr val="CF7BB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sz="2069" dirty="0"/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5F021DEC-5511-857D-51A0-7E1647B630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5452" y="5266627"/>
            <a:ext cx="3467551" cy="6220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 err="1"/>
              <a:t>www.website.eu</a:t>
            </a:r>
            <a:endParaRPr lang="en-GB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174E8F0-C75C-37AE-D4AD-116B5873BFC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905745" y="318216"/>
            <a:ext cx="5884396" cy="41070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7" name="Picture 16" descr="A close-up of a logo&#10;&#10;AI-generated content may be incorrect.">
            <a:extLst>
              <a:ext uri="{FF2B5EF4-FFF2-40B4-BE49-F238E27FC236}">
                <a16:creationId xmlns:a16="http://schemas.microsoft.com/office/drawing/2014/main" id="{1639176D-74CB-2013-1FE1-D77E4F62D8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1515" y="454742"/>
            <a:ext cx="4382859" cy="1813597"/>
          </a:xfrm>
          <a:prstGeom prst="rect">
            <a:avLst/>
          </a:prstGeom>
        </p:spPr>
      </p:pic>
      <p:pic>
        <p:nvPicPr>
          <p:cNvPr id="18" name="Picture 17" descr="A blue flag with yellow stars&#10;&#10;AI-generated content may be incorrect.">
            <a:extLst>
              <a:ext uri="{FF2B5EF4-FFF2-40B4-BE49-F238E27FC236}">
                <a16:creationId xmlns:a16="http://schemas.microsoft.com/office/drawing/2014/main" id="{3C2EF720-BF10-584E-4FA3-397C3AB2EE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85814" y="5464960"/>
            <a:ext cx="4239467" cy="116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410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A460BEF3-61C2-4742-AAA9-8A775E25A8B1}"/>
              </a:ext>
            </a:extLst>
          </p:cNvPr>
          <p:cNvGrpSpPr/>
          <p:nvPr userDrawn="1"/>
        </p:nvGrpSpPr>
        <p:grpSpPr>
          <a:xfrm rot="5400000">
            <a:off x="1642620" y="-686627"/>
            <a:ext cx="4845505" cy="8130745"/>
            <a:chOff x="987424" y="0"/>
            <a:chExt cx="5584826" cy="566975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E93A69-EE97-8E46-B290-315304A87853}"/>
                </a:ext>
              </a:extLst>
            </p:cNvPr>
            <p:cNvSpPr/>
            <p:nvPr userDrawn="1"/>
          </p:nvSpPr>
          <p:spPr bwMode="auto">
            <a:xfrm>
              <a:off x="987424" y="215901"/>
              <a:ext cx="5584826" cy="5453856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45436" tIns="72717" rIns="145436" bIns="72717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sz="6926"/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9AF571A1-90AF-2040-A9E6-44B98CE9D84A}"/>
                </a:ext>
              </a:extLst>
            </p:cNvPr>
            <p:cNvSpPr/>
            <p:nvPr userDrawn="1"/>
          </p:nvSpPr>
          <p:spPr bwMode="auto">
            <a:xfrm>
              <a:off x="987424" y="0"/>
              <a:ext cx="5584826" cy="300434"/>
            </a:xfrm>
            <a:custGeom>
              <a:avLst/>
              <a:gdLst>
                <a:gd name="connsiteX0" fmla="*/ 0 w 10372477"/>
                <a:gd name="connsiteY0" fmla="*/ 0 h 4977432"/>
                <a:gd name="connsiteX1" fmla="*/ 10372477 w 10372477"/>
                <a:gd name="connsiteY1" fmla="*/ 0 h 4977432"/>
                <a:gd name="connsiteX2" fmla="*/ 10372477 w 10372477"/>
                <a:gd name="connsiteY2" fmla="*/ 4977432 h 4977432"/>
                <a:gd name="connsiteX3" fmla="*/ 0 w 10372477"/>
                <a:gd name="connsiteY3" fmla="*/ 4977432 h 4977432"/>
                <a:gd name="connsiteX4" fmla="*/ 0 w 10372477"/>
                <a:gd name="connsiteY4" fmla="*/ 0 h 4977432"/>
                <a:gd name="connsiteX0" fmla="*/ 0 w 10372477"/>
                <a:gd name="connsiteY0" fmla="*/ 0 h 4977432"/>
                <a:gd name="connsiteX1" fmla="*/ 10372477 w 10372477"/>
                <a:gd name="connsiteY1" fmla="*/ 0 h 4977432"/>
                <a:gd name="connsiteX2" fmla="*/ 10372477 w 10372477"/>
                <a:gd name="connsiteY2" fmla="*/ 4977432 h 4977432"/>
                <a:gd name="connsiteX3" fmla="*/ 0 w 10372477"/>
                <a:gd name="connsiteY3" fmla="*/ 4977432 h 4977432"/>
                <a:gd name="connsiteX4" fmla="*/ 0 w 10372477"/>
                <a:gd name="connsiteY4" fmla="*/ 0 h 49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72477" h="4977432">
                  <a:moveTo>
                    <a:pt x="0" y="0"/>
                  </a:moveTo>
                  <a:lnTo>
                    <a:pt x="10372477" y="0"/>
                  </a:lnTo>
                  <a:lnTo>
                    <a:pt x="10372477" y="4977432"/>
                  </a:lnTo>
                  <a:lnTo>
                    <a:pt x="0" y="497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8A22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45436" tIns="72717" rIns="145436" bIns="72717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sz="6926" dirty="0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3ABB9DF-1DB8-C14F-B6BD-AD6307C52AE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5801498 h 6858000"/>
              <a:gd name="connsiteX5" fmla="*/ 7699906 w 12192000"/>
              <a:gd name="connsiteY5" fmla="*/ 5801498 h 6858000"/>
              <a:gd name="connsiteX6" fmla="*/ 7821131 w 12192000"/>
              <a:gd name="connsiteY6" fmla="*/ 5801498 h 6858000"/>
              <a:gd name="connsiteX7" fmla="*/ 8130745 w 12192000"/>
              <a:gd name="connsiteY7" fmla="*/ 5801498 h 6858000"/>
              <a:gd name="connsiteX8" fmla="*/ 8130745 w 12192000"/>
              <a:gd name="connsiteY8" fmla="*/ 955993 h 6858000"/>
              <a:gd name="connsiteX9" fmla="*/ 7821131 w 12192000"/>
              <a:gd name="connsiteY9" fmla="*/ 955993 h 6858000"/>
              <a:gd name="connsiteX10" fmla="*/ 7699906 w 12192000"/>
              <a:gd name="connsiteY10" fmla="*/ 955993 h 6858000"/>
              <a:gd name="connsiteX11" fmla="*/ 0 w 12192000"/>
              <a:gd name="connsiteY11" fmla="*/ 95599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5801498"/>
                </a:lnTo>
                <a:lnTo>
                  <a:pt x="7699906" y="5801498"/>
                </a:lnTo>
                <a:lnTo>
                  <a:pt x="7821131" y="5801498"/>
                </a:lnTo>
                <a:lnTo>
                  <a:pt x="8130745" y="5801498"/>
                </a:lnTo>
                <a:lnTo>
                  <a:pt x="8130745" y="955993"/>
                </a:lnTo>
                <a:lnTo>
                  <a:pt x="7821131" y="955993"/>
                </a:lnTo>
                <a:lnTo>
                  <a:pt x="7699906" y="955993"/>
                </a:lnTo>
                <a:lnTo>
                  <a:pt x="0" y="95599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066AB797-8A89-1847-80D1-724FF49999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0956" y="1409888"/>
            <a:ext cx="6749339" cy="80809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26" name="Text Placeholder 32">
            <a:extLst>
              <a:ext uri="{FF2B5EF4-FFF2-40B4-BE49-F238E27FC236}">
                <a16:creationId xmlns:a16="http://schemas.microsoft.com/office/drawing/2014/main" id="{FEE3E3B2-D340-544F-9FCD-5AF1F67067B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953" y="2428508"/>
            <a:ext cx="6749339" cy="2965622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8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6AEC429-C7CB-E74A-9334-7837722EA79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8EB196D6-D69C-2F42-9841-B7A481B12B2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5260" y="401014"/>
            <a:ext cx="10644249" cy="4792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85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3BE49C4-98CB-9C45-BD57-28C8BFB0F07D}"/>
              </a:ext>
            </a:extLst>
          </p:cNvPr>
          <p:cNvSpPr/>
          <p:nvPr userDrawn="1"/>
        </p:nvSpPr>
        <p:spPr>
          <a:xfrm>
            <a:off x="0" y="224003"/>
            <a:ext cx="12192000" cy="4142935"/>
          </a:xfrm>
          <a:prstGeom prst="rect">
            <a:avLst/>
          </a:prstGeom>
          <a:solidFill>
            <a:srgbClr val="287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69" dirty="0">
              <a:latin typeface="Montserrat" panose="00000500000000000000" pitchFamily="50" charset="0"/>
            </a:endParaRPr>
          </a:p>
        </p:txBody>
      </p:sp>
      <p:sp>
        <p:nvSpPr>
          <p:cNvPr id="22" name="Text Placeholder 32">
            <a:extLst>
              <a:ext uri="{FF2B5EF4-FFF2-40B4-BE49-F238E27FC236}">
                <a16:creationId xmlns:a16="http://schemas.microsoft.com/office/drawing/2014/main" id="{EFAA2AC1-2BB2-C547-AF06-7C9874DC88F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6246" y="5087695"/>
            <a:ext cx="4403214" cy="13468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 spc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5D0ABF6D-9B7F-9841-95F1-1A05A28A9CF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779610" y="5087694"/>
            <a:ext cx="5726769" cy="1346831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0018A5E-BD0C-FB4B-BF50-C125A1DB39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02086" y="553828"/>
            <a:ext cx="6130153" cy="1964833"/>
          </a:xfrm>
          <a:custGeom>
            <a:avLst/>
            <a:gdLst>
              <a:gd name="connsiteX0" fmla="*/ 0 w 6130153"/>
              <a:gd name="connsiteY0" fmla="*/ 0 h 1964833"/>
              <a:gd name="connsiteX1" fmla="*/ 6130153 w 6130153"/>
              <a:gd name="connsiteY1" fmla="*/ 0 h 1964833"/>
              <a:gd name="connsiteX2" fmla="*/ 6130153 w 6130153"/>
              <a:gd name="connsiteY2" fmla="*/ 231958 h 1964833"/>
              <a:gd name="connsiteX3" fmla="*/ 5992823 w 6130153"/>
              <a:gd name="connsiteY3" fmla="*/ 231958 h 1964833"/>
              <a:gd name="connsiteX4" fmla="*/ 5992823 w 6130153"/>
              <a:gd name="connsiteY4" fmla="*/ 1671959 h 1964833"/>
              <a:gd name="connsiteX5" fmla="*/ 6130153 w 6130153"/>
              <a:gd name="connsiteY5" fmla="*/ 1671959 h 1964833"/>
              <a:gd name="connsiteX6" fmla="*/ 6130153 w 6130153"/>
              <a:gd name="connsiteY6" fmla="*/ 1964833 h 1964833"/>
              <a:gd name="connsiteX7" fmla="*/ 0 w 6130153"/>
              <a:gd name="connsiteY7" fmla="*/ 1964833 h 19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30153" h="1964833">
                <a:moveTo>
                  <a:pt x="0" y="0"/>
                </a:moveTo>
                <a:lnTo>
                  <a:pt x="6130153" y="0"/>
                </a:lnTo>
                <a:lnTo>
                  <a:pt x="6130153" y="231958"/>
                </a:lnTo>
                <a:lnTo>
                  <a:pt x="5992823" y="231958"/>
                </a:lnTo>
                <a:lnTo>
                  <a:pt x="5992823" y="1671959"/>
                </a:lnTo>
                <a:lnTo>
                  <a:pt x="6130153" y="1671959"/>
                </a:lnTo>
                <a:lnTo>
                  <a:pt x="6130153" y="1964833"/>
                </a:lnTo>
                <a:lnTo>
                  <a:pt x="0" y="19648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50EA441-1AA7-7946-82C6-35FEB2BA56F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30112" y="553828"/>
            <a:ext cx="4277880" cy="19476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A3EC1EBA-930B-364B-8FFD-A3A37D85E041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730112" y="2749084"/>
            <a:ext cx="6130153" cy="196483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72415A37-99DF-6D48-A82B-08B0B77A1BC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7154359" y="2749084"/>
            <a:ext cx="4277880" cy="19476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1615E72D-72E5-EB45-9D8E-D3EB772571BA}"/>
              </a:ext>
            </a:extLst>
          </p:cNvPr>
          <p:cNvSpPr/>
          <p:nvPr userDrawn="1"/>
        </p:nvSpPr>
        <p:spPr>
          <a:xfrm rot="16200000">
            <a:off x="10754910" y="1325787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44BDA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</p:spTree>
    <p:extLst>
      <p:ext uri="{BB962C8B-B14F-4D97-AF65-F5344CB8AC3E}">
        <p14:creationId xmlns:p14="http://schemas.microsoft.com/office/powerpoint/2010/main" val="2180976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2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x photo/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670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5AB41CE-F6BA-8449-B846-3526857402BA}"/>
              </a:ext>
            </a:extLst>
          </p:cNvPr>
          <p:cNvSpPr/>
          <p:nvPr userDrawn="1"/>
        </p:nvSpPr>
        <p:spPr>
          <a:xfrm>
            <a:off x="1" y="1723900"/>
            <a:ext cx="12191998" cy="4053499"/>
          </a:xfrm>
          <a:prstGeom prst="rect">
            <a:avLst/>
          </a:prstGeom>
          <a:solidFill>
            <a:srgbClr val="287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69"/>
          </a:p>
        </p:txBody>
      </p:sp>
      <p:sp>
        <p:nvSpPr>
          <p:cNvPr id="22" name="Text Placeholder 32">
            <a:extLst>
              <a:ext uri="{FF2B5EF4-FFF2-40B4-BE49-F238E27FC236}">
                <a16:creationId xmlns:a16="http://schemas.microsoft.com/office/drawing/2014/main" id="{1CFA480F-7E74-BF47-8D97-68745F852A4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73875" y="612133"/>
            <a:ext cx="10644249" cy="808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34A7C2CE-8B7D-0642-9F33-2728633924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73877" y="2527915"/>
            <a:ext cx="5322123" cy="2538354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211F0D-9051-024B-9DC9-CAAD6DD6F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429317" y="1659698"/>
            <a:ext cx="3693498" cy="5831867"/>
          </a:xfrm>
          <a:custGeom>
            <a:avLst/>
            <a:gdLst>
              <a:gd name="connsiteX0" fmla="*/ 0 w 3456000"/>
              <a:gd name="connsiteY0" fmla="*/ 0 h 4136571"/>
              <a:gd name="connsiteX1" fmla="*/ 3456000 w 3456000"/>
              <a:gd name="connsiteY1" fmla="*/ 0 h 4136571"/>
              <a:gd name="connsiteX2" fmla="*/ 3456000 w 3456000"/>
              <a:gd name="connsiteY2" fmla="*/ 4136571 h 4136571"/>
              <a:gd name="connsiteX3" fmla="*/ 0 w 3456000"/>
              <a:gd name="connsiteY3" fmla="*/ 4136571 h 413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6000" h="4136571">
                <a:moveTo>
                  <a:pt x="0" y="0"/>
                </a:moveTo>
                <a:lnTo>
                  <a:pt x="3456000" y="0"/>
                </a:lnTo>
                <a:lnTo>
                  <a:pt x="3456000" y="4136571"/>
                </a:lnTo>
                <a:lnTo>
                  <a:pt x="0" y="4136571"/>
                </a:lnTo>
                <a:close/>
              </a:path>
            </a:pathLst>
          </a:custGeom>
        </p:spPr>
      </p:pic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EDD9E2-AF44-6C49-9A06-EA7CD926F60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36587" y="3108173"/>
            <a:ext cx="4755412" cy="28793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E08122F-E767-A948-900A-223BD6B9F4BF}"/>
              </a:ext>
            </a:extLst>
          </p:cNvPr>
          <p:cNvSpPr/>
          <p:nvPr userDrawn="1"/>
        </p:nvSpPr>
        <p:spPr>
          <a:xfrm>
            <a:off x="9978124" y="1618626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EE8A22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</p:spTree>
    <p:extLst>
      <p:ext uri="{BB962C8B-B14F-4D97-AF65-F5344CB8AC3E}">
        <p14:creationId xmlns:p14="http://schemas.microsoft.com/office/powerpoint/2010/main" val="3191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2">
            <a:extLst>
              <a:ext uri="{FF2B5EF4-FFF2-40B4-BE49-F238E27FC236}">
                <a16:creationId xmlns:a16="http://schemas.microsoft.com/office/drawing/2014/main" id="{9C716BEC-845A-8B40-99E1-C9C8BEB7C84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04800" y="940920"/>
            <a:ext cx="10483431" cy="8042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AE20B737-C724-BC42-9305-29BFF3FA1BB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204802" y="1879793"/>
            <a:ext cx="10483429" cy="4439577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BF312F8-8327-43B0-FE1B-937B3337913C}"/>
              </a:ext>
            </a:extLst>
          </p:cNvPr>
          <p:cNvSpPr/>
          <p:nvPr userDrawn="1"/>
        </p:nvSpPr>
        <p:spPr>
          <a:xfrm>
            <a:off x="0" y="-2"/>
            <a:ext cx="1452787" cy="1452787"/>
          </a:xfrm>
          <a:custGeom>
            <a:avLst/>
            <a:gdLst>
              <a:gd name="connsiteX0" fmla="*/ 0 w 1452787"/>
              <a:gd name="connsiteY0" fmla="*/ 1452787 h 1452787"/>
              <a:gd name="connsiteX1" fmla="*/ 0 w 1452787"/>
              <a:gd name="connsiteY1" fmla="*/ 464457 h 1452787"/>
              <a:gd name="connsiteX2" fmla="*/ 0 w 1452787"/>
              <a:gd name="connsiteY2" fmla="*/ 0 h 1452787"/>
              <a:gd name="connsiteX3" fmla="*/ 464457 w 1452787"/>
              <a:gd name="connsiteY3" fmla="*/ 0 h 1452787"/>
              <a:gd name="connsiteX4" fmla="*/ 1452787 w 1452787"/>
              <a:gd name="connsiteY4" fmla="*/ 0 h 1452787"/>
              <a:gd name="connsiteX5" fmla="*/ 1452787 w 1452787"/>
              <a:gd name="connsiteY5" fmla="*/ 464457 h 1452787"/>
              <a:gd name="connsiteX6" fmla="*/ 464457 w 1452787"/>
              <a:gd name="connsiteY6" fmla="*/ 464457 h 1452787"/>
              <a:gd name="connsiteX7" fmla="*/ 464457 w 1452787"/>
              <a:gd name="connsiteY7" fmla="*/ 1452787 h 14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2787" h="1452787">
                <a:moveTo>
                  <a:pt x="0" y="1452787"/>
                </a:moveTo>
                <a:lnTo>
                  <a:pt x="0" y="464457"/>
                </a:lnTo>
                <a:lnTo>
                  <a:pt x="0" y="0"/>
                </a:lnTo>
                <a:lnTo>
                  <a:pt x="464457" y="0"/>
                </a:lnTo>
                <a:lnTo>
                  <a:pt x="1452787" y="0"/>
                </a:lnTo>
                <a:lnTo>
                  <a:pt x="1452787" y="464457"/>
                </a:lnTo>
                <a:lnTo>
                  <a:pt x="464457" y="464457"/>
                </a:lnTo>
                <a:lnTo>
                  <a:pt x="464457" y="1452787"/>
                </a:lnTo>
                <a:close/>
              </a:path>
            </a:pathLst>
          </a:custGeom>
          <a:solidFill>
            <a:srgbClr val="EE8A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11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2">
            <a:extLst>
              <a:ext uri="{FF2B5EF4-FFF2-40B4-BE49-F238E27FC236}">
                <a16:creationId xmlns:a16="http://schemas.microsoft.com/office/drawing/2014/main" id="{9C716BEC-845A-8B40-99E1-C9C8BEB7C84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04800" y="940920"/>
            <a:ext cx="10483431" cy="8042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AE20B737-C724-BC42-9305-29BFF3FA1BB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204802" y="1879793"/>
            <a:ext cx="10483429" cy="4439577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BF312F8-8327-43B0-FE1B-937B3337913C}"/>
              </a:ext>
            </a:extLst>
          </p:cNvPr>
          <p:cNvSpPr/>
          <p:nvPr userDrawn="1"/>
        </p:nvSpPr>
        <p:spPr>
          <a:xfrm>
            <a:off x="0" y="-2"/>
            <a:ext cx="1452787" cy="1452787"/>
          </a:xfrm>
          <a:custGeom>
            <a:avLst/>
            <a:gdLst>
              <a:gd name="connsiteX0" fmla="*/ 0 w 1452787"/>
              <a:gd name="connsiteY0" fmla="*/ 1452787 h 1452787"/>
              <a:gd name="connsiteX1" fmla="*/ 0 w 1452787"/>
              <a:gd name="connsiteY1" fmla="*/ 464457 h 1452787"/>
              <a:gd name="connsiteX2" fmla="*/ 0 w 1452787"/>
              <a:gd name="connsiteY2" fmla="*/ 0 h 1452787"/>
              <a:gd name="connsiteX3" fmla="*/ 464457 w 1452787"/>
              <a:gd name="connsiteY3" fmla="*/ 0 h 1452787"/>
              <a:gd name="connsiteX4" fmla="*/ 1452787 w 1452787"/>
              <a:gd name="connsiteY4" fmla="*/ 0 h 1452787"/>
              <a:gd name="connsiteX5" fmla="*/ 1452787 w 1452787"/>
              <a:gd name="connsiteY5" fmla="*/ 464457 h 1452787"/>
              <a:gd name="connsiteX6" fmla="*/ 464457 w 1452787"/>
              <a:gd name="connsiteY6" fmla="*/ 464457 h 1452787"/>
              <a:gd name="connsiteX7" fmla="*/ 464457 w 1452787"/>
              <a:gd name="connsiteY7" fmla="*/ 1452787 h 14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2787" h="1452787">
                <a:moveTo>
                  <a:pt x="0" y="1452787"/>
                </a:moveTo>
                <a:lnTo>
                  <a:pt x="0" y="464457"/>
                </a:lnTo>
                <a:lnTo>
                  <a:pt x="0" y="0"/>
                </a:lnTo>
                <a:lnTo>
                  <a:pt x="464457" y="0"/>
                </a:lnTo>
                <a:lnTo>
                  <a:pt x="1452787" y="0"/>
                </a:lnTo>
                <a:lnTo>
                  <a:pt x="1452787" y="464457"/>
                </a:lnTo>
                <a:lnTo>
                  <a:pt x="464457" y="464457"/>
                </a:lnTo>
                <a:lnTo>
                  <a:pt x="464457" y="1452787"/>
                </a:lnTo>
                <a:close/>
              </a:path>
            </a:pathLst>
          </a:custGeom>
          <a:solidFill>
            <a:srgbClr val="CF7B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63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2">
            <a:extLst>
              <a:ext uri="{FF2B5EF4-FFF2-40B4-BE49-F238E27FC236}">
                <a16:creationId xmlns:a16="http://schemas.microsoft.com/office/drawing/2014/main" id="{9C716BEC-845A-8B40-99E1-C9C8BEB7C84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04800" y="940920"/>
            <a:ext cx="10483431" cy="8042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AE20B737-C724-BC42-9305-29BFF3FA1BB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204802" y="1879793"/>
            <a:ext cx="10483429" cy="4439577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BF312F8-8327-43B0-FE1B-937B3337913C}"/>
              </a:ext>
            </a:extLst>
          </p:cNvPr>
          <p:cNvSpPr/>
          <p:nvPr userDrawn="1"/>
        </p:nvSpPr>
        <p:spPr>
          <a:xfrm>
            <a:off x="0" y="-2"/>
            <a:ext cx="1452787" cy="1452787"/>
          </a:xfrm>
          <a:custGeom>
            <a:avLst/>
            <a:gdLst>
              <a:gd name="connsiteX0" fmla="*/ 0 w 1452787"/>
              <a:gd name="connsiteY0" fmla="*/ 1452787 h 1452787"/>
              <a:gd name="connsiteX1" fmla="*/ 0 w 1452787"/>
              <a:gd name="connsiteY1" fmla="*/ 464457 h 1452787"/>
              <a:gd name="connsiteX2" fmla="*/ 0 w 1452787"/>
              <a:gd name="connsiteY2" fmla="*/ 0 h 1452787"/>
              <a:gd name="connsiteX3" fmla="*/ 464457 w 1452787"/>
              <a:gd name="connsiteY3" fmla="*/ 0 h 1452787"/>
              <a:gd name="connsiteX4" fmla="*/ 1452787 w 1452787"/>
              <a:gd name="connsiteY4" fmla="*/ 0 h 1452787"/>
              <a:gd name="connsiteX5" fmla="*/ 1452787 w 1452787"/>
              <a:gd name="connsiteY5" fmla="*/ 464457 h 1452787"/>
              <a:gd name="connsiteX6" fmla="*/ 464457 w 1452787"/>
              <a:gd name="connsiteY6" fmla="*/ 464457 h 1452787"/>
              <a:gd name="connsiteX7" fmla="*/ 464457 w 1452787"/>
              <a:gd name="connsiteY7" fmla="*/ 1452787 h 14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2787" h="1452787">
                <a:moveTo>
                  <a:pt x="0" y="1452787"/>
                </a:moveTo>
                <a:lnTo>
                  <a:pt x="0" y="464457"/>
                </a:lnTo>
                <a:lnTo>
                  <a:pt x="0" y="0"/>
                </a:lnTo>
                <a:lnTo>
                  <a:pt x="464457" y="0"/>
                </a:lnTo>
                <a:lnTo>
                  <a:pt x="1452787" y="0"/>
                </a:lnTo>
                <a:lnTo>
                  <a:pt x="1452787" y="464457"/>
                </a:lnTo>
                <a:lnTo>
                  <a:pt x="464457" y="464457"/>
                </a:lnTo>
                <a:lnTo>
                  <a:pt x="464457" y="1452787"/>
                </a:lnTo>
                <a:close/>
              </a:path>
            </a:pathLst>
          </a:custGeom>
          <a:solidFill>
            <a:srgbClr val="44BD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FB94A5AD-7070-5EA6-D605-21C00A1FD6FA}"/>
              </a:ext>
            </a:extLst>
          </p:cNvPr>
          <p:cNvSpPr/>
          <p:nvPr userDrawn="1"/>
        </p:nvSpPr>
        <p:spPr>
          <a:xfrm>
            <a:off x="0" y="2399495"/>
            <a:ext cx="12192000" cy="2853174"/>
          </a:xfrm>
          <a:custGeom>
            <a:avLst/>
            <a:gdLst>
              <a:gd name="connsiteX0" fmla="*/ 0 w 7600392"/>
              <a:gd name="connsiteY0" fmla="*/ 0 h 6806308"/>
              <a:gd name="connsiteX1" fmla="*/ 7600393 w 7600392"/>
              <a:gd name="connsiteY1" fmla="*/ 0 h 6806308"/>
              <a:gd name="connsiteX2" fmla="*/ 7600393 w 7600392"/>
              <a:gd name="connsiteY2" fmla="*/ 6806308 h 6806308"/>
              <a:gd name="connsiteX3" fmla="*/ 0 w 7600392"/>
              <a:gd name="connsiteY3" fmla="*/ 6806308 h 68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0392" h="6806308">
                <a:moveTo>
                  <a:pt x="0" y="0"/>
                </a:moveTo>
                <a:lnTo>
                  <a:pt x="7600393" y="0"/>
                </a:lnTo>
                <a:lnTo>
                  <a:pt x="7600393" y="6806308"/>
                </a:lnTo>
                <a:lnTo>
                  <a:pt x="0" y="6806308"/>
                </a:lnTo>
                <a:close/>
              </a:path>
            </a:pathLst>
          </a:custGeom>
          <a:solidFill>
            <a:srgbClr val="2874BB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  <p:sp>
        <p:nvSpPr>
          <p:cNvPr id="5" name="Text Placeholder 32">
            <a:extLst>
              <a:ext uri="{FF2B5EF4-FFF2-40B4-BE49-F238E27FC236}">
                <a16:creationId xmlns:a16="http://schemas.microsoft.com/office/drawing/2014/main" id="{6E6E8E29-9AA4-39F5-21E1-5093AB6E16A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1217" y="2843885"/>
            <a:ext cx="6041176" cy="100839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954"/>
              </a:lnSpc>
              <a:spcBef>
                <a:spcPts val="0"/>
              </a:spcBef>
              <a:buNone/>
              <a:defRPr sz="40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Follow our Journey</a:t>
            </a:r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93BBD2F-6DFD-36A1-53B4-03A89F3AFB17}"/>
              </a:ext>
            </a:extLst>
          </p:cNvPr>
          <p:cNvSpPr/>
          <p:nvPr userDrawn="1"/>
        </p:nvSpPr>
        <p:spPr>
          <a:xfrm>
            <a:off x="8065511" y="4874117"/>
            <a:ext cx="4126489" cy="756631"/>
          </a:xfrm>
          <a:custGeom>
            <a:avLst/>
            <a:gdLst>
              <a:gd name="connsiteX0" fmla="*/ 0 w 7600392"/>
              <a:gd name="connsiteY0" fmla="*/ 0 h 6806308"/>
              <a:gd name="connsiteX1" fmla="*/ 7600393 w 7600392"/>
              <a:gd name="connsiteY1" fmla="*/ 0 h 6806308"/>
              <a:gd name="connsiteX2" fmla="*/ 7600393 w 7600392"/>
              <a:gd name="connsiteY2" fmla="*/ 6806308 h 6806308"/>
              <a:gd name="connsiteX3" fmla="*/ 0 w 7600392"/>
              <a:gd name="connsiteY3" fmla="*/ 6806308 h 68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0392" h="6806308">
                <a:moveTo>
                  <a:pt x="0" y="0"/>
                </a:moveTo>
                <a:lnTo>
                  <a:pt x="7600393" y="0"/>
                </a:lnTo>
                <a:lnTo>
                  <a:pt x="7600393" y="6806308"/>
                </a:lnTo>
                <a:lnTo>
                  <a:pt x="0" y="6806308"/>
                </a:lnTo>
                <a:close/>
              </a:path>
            </a:pathLst>
          </a:custGeom>
          <a:solidFill>
            <a:srgbClr val="CF7BB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  <p:sp>
        <p:nvSpPr>
          <p:cNvPr id="8" name="Text Placeholder 32">
            <a:extLst>
              <a:ext uri="{FF2B5EF4-FFF2-40B4-BE49-F238E27FC236}">
                <a16:creationId xmlns:a16="http://schemas.microsoft.com/office/drawing/2014/main" id="{7BFC232D-3B4F-7C04-34BE-0093E37E7C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22590" y="5006785"/>
            <a:ext cx="3467551" cy="6220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 err="1"/>
              <a:t>www.website.eu</a:t>
            </a:r>
            <a:endParaRPr lang="en-GB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691D2F5-9A61-17A3-F6B7-D6EAD5C3BEAF}"/>
              </a:ext>
            </a:extLst>
          </p:cNvPr>
          <p:cNvSpPr/>
          <p:nvPr userDrawn="1"/>
        </p:nvSpPr>
        <p:spPr>
          <a:xfrm>
            <a:off x="0" y="2106261"/>
            <a:ext cx="1452787" cy="1452787"/>
          </a:xfrm>
          <a:custGeom>
            <a:avLst/>
            <a:gdLst>
              <a:gd name="connsiteX0" fmla="*/ 0 w 1452787"/>
              <a:gd name="connsiteY0" fmla="*/ 1452787 h 1452787"/>
              <a:gd name="connsiteX1" fmla="*/ 0 w 1452787"/>
              <a:gd name="connsiteY1" fmla="*/ 464457 h 1452787"/>
              <a:gd name="connsiteX2" fmla="*/ 0 w 1452787"/>
              <a:gd name="connsiteY2" fmla="*/ 0 h 1452787"/>
              <a:gd name="connsiteX3" fmla="*/ 464457 w 1452787"/>
              <a:gd name="connsiteY3" fmla="*/ 0 h 1452787"/>
              <a:gd name="connsiteX4" fmla="*/ 1452787 w 1452787"/>
              <a:gd name="connsiteY4" fmla="*/ 0 h 1452787"/>
              <a:gd name="connsiteX5" fmla="*/ 1452787 w 1452787"/>
              <a:gd name="connsiteY5" fmla="*/ 464457 h 1452787"/>
              <a:gd name="connsiteX6" fmla="*/ 464457 w 1452787"/>
              <a:gd name="connsiteY6" fmla="*/ 464457 h 1452787"/>
              <a:gd name="connsiteX7" fmla="*/ 464457 w 1452787"/>
              <a:gd name="connsiteY7" fmla="*/ 1452787 h 14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2787" h="1452787">
                <a:moveTo>
                  <a:pt x="0" y="1452787"/>
                </a:moveTo>
                <a:lnTo>
                  <a:pt x="0" y="464457"/>
                </a:lnTo>
                <a:lnTo>
                  <a:pt x="0" y="0"/>
                </a:lnTo>
                <a:lnTo>
                  <a:pt x="464457" y="0"/>
                </a:lnTo>
                <a:lnTo>
                  <a:pt x="1452787" y="0"/>
                </a:lnTo>
                <a:lnTo>
                  <a:pt x="1452787" y="464457"/>
                </a:lnTo>
                <a:lnTo>
                  <a:pt x="464457" y="464457"/>
                </a:lnTo>
                <a:lnTo>
                  <a:pt x="464457" y="1452787"/>
                </a:lnTo>
                <a:close/>
              </a:path>
            </a:pathLst>
          </a:custGeom>
          <a:solidFill>
            <a:srgbClr val="44BD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9" descr="A close-up of a logo&#10;&#10;AI-generated content may be incorrect.">
            <a:extLst>
              <a:ext uri="{FF2B5EF4-FFF2-40B4-BE49-F238E27FC236}">
                <a16:creationId xmlns:a16="http://schemas.microsoft.com/office/drawing/2014/main" id="{D90C4311-153D-E214-B8C9-50214909A3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07282" y="292664"/>
            <a:ext cx="4382859" cy="1813597"/>
          </a:xfrm>
          <a:prstGeom prst="rect">
            <a:avLst/>
          </a:prstGeom>
        </p:spPr>
      </p:pic>
      <p:pic>
        <p:nvPicPr>
          <p:cNvPr id="11" name="Picture 10" descr="A blue flag with yellow stars&#10;&#10;AI-generated content may be incorrect.">
            <a:extLst>
              <a:ext uri="{FF2B5EF4-FFF2-40B4-BE49-F238E27FC236}">
                <a16:creationId xmlns:a16="http://schemas.microsoft.com/office/drawing/2014/main" id="{31B222D1-90B6-8E40-67F8-51BC6358F7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887" y="5545903"/>
            <a:ext cx="4239467" cy="116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2973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09AAC4B9-FAEC-35E1-5896-153271A4EDD0}"/>
              </a:ext>
            </a:extLst>
          </p:cNvPr>
          <p:cNvSpPr/>
          <p:nvPr userDrawn="1"/>
        </p:nvSpPr>
        <p:spPr>
          <a:xfrm>
            <a:off x="-22365" y="2593909"/>
            <a:ext cx="12214365" cy="2841365"/>
          </a:xfrm>
          <a:custGeom>
            <a:avLst/>
            <a:gdLst>
              <a:gd name="connsiteX0" fmla="*/ 0 w 7600392"/>
              <a:gd name="connsiteY0" fmla="*/ 0 h 6806308"/>
              <a:gd name="connsiteX1" fmla="*/ 7600393 w 7600392"/>
              <a:gd name="connsiteY1" fmla="*/ 0 h 6806308"/>
              <a:gd name="connsiteX2" fmla="*/ 7600393 w 7600392"/>
              <a:gd name="connsiteY2" fmla="*/ 6806308 h 6806308"/>
              <a:gd name="connsiteX3" fmla="*/ 0 w 7600392"/>
              <a:gd name="connsiteY3" fmla="*/ 6806308 h 68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0392" h="6806308">
                <a:moveTo>
                  <a:pt x="0" y="0"/>
                </a:moveTo>
                <a:lnTo>
                  <a:pt x="7600393" y="0"/>
                </a:lnTo>
                <a:lnTo>
                  <a:pt x="7600393" y="6806308"/>
                </a:lnTo>
                <a:lnTo>
                  <a:pt x="0" y="6806308"/>
                </a:lnTo>
                <a:close/>
              </a:path>
            </a:pathLst>
          </a:custGeom>
          <a:solidFill>
            <a:srgbClr val="2874BB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 dirty="0"/>
          </a:p>
        </p:txBody>
      </p:sp>
      <p:sp>
        <p:nvSpPr>
          <p:cNvPr id="5" name="Text Placeholder 32">
            <a:extLst>
              <a:ext uri="{FF2B5EF4-FFF2-40B4-BE49-F238E27FC236}">
                <a16:creationId xmlns:a16="http://schemas.microsoft.com/office/drawing/2014/main" id="{F3EED69D-E3B2-D028-01C6-FE9625D900C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887" y="3853366"/>
            <a:ext cx="3354126" cy="100839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754"/>
              </a:lnSpc>
              <a:spcBef>
                <a:spcPts val="0"/>
              </a:spcBef>
              <a:buNone/>
              <a:defRPr sz="4000" b="1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RUN </a:t>
            </a:r>
            <a:r>
              <a:rPr lang="en-GB" dirty="0" err="1"/>
              <a:t>InnoBoost</a:t>
            </a:r>
            <a:endParaRPr lang="en-US" dirty="0"/>
          </a:p>
        </p:txBody>
      </p:sp>
      <p:sp>
        <p:nvSpPr>
          <p:cNvPr id="6" name="Text Placeholder 32">
            <a:extLst>
              <a:ext uri="{FF2B5EF4-FFF2-40B4-BE49-F238E27FC236}">
                <a16:creationId xmlns:a16="http://schemas.microsoft.com/office/drawing/2014/main" id="{0247EA3C-5CF1-A0D3-DAE6-05BC12ABC26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012" y="3162903"/>
            <a:ext cx="3311988" cy="533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 b="0" i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guide to 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3416AC3C-0B64-25FA-84F5-A20860E9E6C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6001" y="537882"/>
            <a:ext cx="5477987" cy="63201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D8538544-6799-60DA-8C40-38C1F3DEA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887" y="352341"/>
            <a:ext cx="4382859" cy="1813597"/>
          </a:xfrm>
          <a:prstGeom prst="rect">
            <a:avLst/>
          </a:prstGeom>
        </p:spPr>
      </p:pic>
      <p:pic>
        <p:nvPicPr>
          <p:cNvPr id="9" name="Picture 8" descr="A blue flag with yellow stars&#10;&#10;AI-generated content may be incorrect.">
            <a:extLst>
              <a:ext uri="{FF2B5EF4-FFF2-40B4-BE49-F238E27FC236}">
                <a16:creationId xmlns:a16="http://schemas.microsoft.com/office/drawing/2014/main" id="{0E640EFA-EA7C-1313-4A29-3268C8856F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887" y="5630748"/>
            <a:ext cx="4239467" cy="116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2938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 Placeholder 32">
            <a:extLst>
              <a:ext uri="{FF2B5EF4-FFF2-40B4-BE49-F238E27FC236}">
                <a16:creationId xmlns:a16="http://schemas.microsoft.com/office/drawing/2014/main" id="{E246BE9B-0F08-0141-BFBB-5CD2D858EA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79029" y="2070648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01</a:t>
            </a:r>
            <a:endParaRPr lang="en-US" dirty="0"/>
          </a:p>
        </p:txBody>
      </p:sp>
      <p:sp>
        <p:nvSpPr>
          <p:cNvPr id="144" name="Text Placeholder 32">
            <a:extLst>
              <a:ext uri="{FF2B5EF4-FFF2-40B4-BE49-F238E27FC236}">
                <a16:creationId xmlns:a16="http://schemas.microsoft.com/office/drawing/2014/main" id="{C9C54D80-1128-5642-AF19-023C1AFBB10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812737" y="2070648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145" name="Text Placeholder 32">
            <a:extLst>
              <a:ext uri="{FF2B5EF4-FFF2-40B4-BE49-F238E27FC236}">
                <a16:creationId xmlns:a16="http://schemas.microsoft.com/office/drawing/2014/main" id="{67A3DCF8-C8C1-A54D-B2A9-2AEDD386F8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79029" y="2532237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02</a:t>
            </a:r>
            <a:endParaRPr lang="en-US" dirty="0"/>
          </a:p>
        </p:txBody>
      </p:sp>
      <p:sp>
        <p:nvSpPr>
          <p:cNvPr id="146" name="Text Placeholder 32">
            <a:extLst>
              <a:ext uri="{FF2B5EF4-FFF2-40B4-BE49-F238E27FC236}">
                <a16:creationId xmlns:a16="http://schemas.microsoft.com/office/drawing/2014/main" id="{9FDD29A6-533C-7341-8E91-02079E2FE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2737" y="2532237"/>
            <a:ext cx="5715653" cy="22398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l" defTabSz="3343281" rtl="0" eaLnBrk="1" fontAlgn="auto" latinLnBrk="0" hangingPunct="1">
              <a:lnSpc>
                <a:spcPct val="100000"/>
              </a:lnSpc>
              <a:spcBef>
                <a:spcPts val="365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marL="0" marR="0" lvl="0" indent="0" algn="l" defTabSz="3343281" rtl="0" eaLnBrk="1" fontAlgn="auto" latinLnBrk="0" hangingPunct="1">
              <a:lnSpc>
                <a:spcPct val="100000"/>
              </a:lnSpc>
              <a:spcBef>
                <a:spcPts val="365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About us</a:t>
            </a:r>
            <a:endParaRPr lang="en-US" dirty="0"/>
          </a:p>
        </p:txBody>
      </p:sp>
      <p:sp>
        <p:nvSpPr>
          <p:cNvPr id="147" name="Text Placeholder 32">
            <a:extLst>
              <a:ext uri="{FF2B5EF4-FFF2-40B4-BE49-F238E27FC236}">
                <a16:creationId xmlns:a16="http://schemas.microsoft.com/office/drawing/2014/main" id="{57CE5420-826A-4046-981E-1B3B3695529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79029" y="2958181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03</a:t>
            </a:r>
            <a:endParaRPr lang="en-US" dirty="0"/>
          </a:p>
        </p:txBody>
      </p:sp>
      <p:sp>
        <p:nvSpPr>
          <p:cNvPr id="148" name="Text Placeholder 32">
            <a:extLst>
              <a:ext uri="{FF2B5EF4-FFF2-40B4-BE49-F238E27FC236}">
                <a16:creationId xmlns:a16="http://schemas.microsoft.com/office/drawing/2014/main" id="{3F6D97E9-C4D5-AC44-89B9-EABADCA7224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12737" y="2958181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The Project</a:t>
            </a:r>
            <a:endParaRPr lang="en-US" dirty="0"/>
          </a:p>
        </p:txBody>
      </p:sp>
      <p:sp>
        <p:nvSpPr>
          <p:cNvPr id="152" name="Text Placeholder 32">
            <a:extLst>
              <a:ext uri="{FF2B5EF4-FFF2-40B4-BE49-F238E27FC236}">
                <a16:creationId xmlns:a16="http://schemas.microsoft.com/office/drawing/2014/main" id="{1EDA7C9E-6821-614B-B581-5907A46DAE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79029" y="3370947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04</a:t>
            </a:r>
            <a:endParaRPr lang="en-US" dirty="0"/>
          </a:p>
        </p:txBody>
      </p:sp>
      <p:sp>
        <p:nvSpPr>
          <p:cNvPr id="156" name="Text Placeholder 32">
            <a:extLst>
              <a:ext uri="{FF2B5EF4-FFF2-40B4-BE49-F238E27FC236}">
                <a16:creationId xmlns:a16="http://schemas.microsoft.com/office/drawing/2014/main" id="{3EECCB46-72D7-5740-9CED-11684DF47D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12737" y="3370947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Gallery</a:t>
            </a:r>
            <a:endParaRPr lang="en-US" dirty="0"/>
          </a:p>
        </p:txBody>
      </p:sp>
      <p:sp>
        <p:nvSpPr>
          <p:cNvPr id="158" name="Text Placeholder 32">
            <a:extLst>
              <a:ext uri="{FF2B5EF4-FFF2-40B4-BE49-F238E27FC236}">
                <a16:creationId xmlns:a16="http://schemas.microsoft.com/office/drawing/2014/main" id="{2B4AC3CD-CBEF-5E4F-B4DD-BD4814C7F0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79029" y="3797309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05</a:t>
            </a:r>
            <a:endParaRPr lang="en-US" dirty="0"/>
          </a:p>
        </p:txBody>
      </p:sp>
      <p:sp>
        <p:nvSpPr>
          <p:cNvPr id="159" name="Text Placeholder 32">
            <a:extLst>
              <a:ext uri="{FF2B5EF4-FFF2-40B4-BE49-F238E27FC236}">
                <a16:creationId xmlns:a16="http://schemas.microsoft.com/office/drawing/2014/main" id="{F367CBF7-CF02-8943-9062-D02DDFD8E2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12737" y="3797309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Our Team</a:t>
            </a:r>
            <a:endParaRPr lang="en-US" dirty="0"/>
          </a:p>
        </p:txBody>
      </p:sp>
      <p:sp>
        <p:nvSpPr>
          <p:cNvPr id="161" name="Text Placeholder 32">
            <a:extLst>
              <a:ext uri="{FF2B5EF4-FFF2-40B4-BE49-F238E27FC236}">
                <a16:creationId xmlns:a16="http://schemas.microsoft.com/office/drawing/2014/main" id="{BA3A5A09-F937-7549-8085-E87DDB3C343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694576" y="4241250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06</a:t>
            </a:r>
            <a:endParaRPr lang="en-US" dirty="0"/>
          </a:p>
        </p:txBody>
      </p:sp>
      <p:sp>
        <p:nvSpPr>
          <p:cNvPr id="162" name="Text Placeholder 32">
            <a:extLst>
              <a:ext uri="{FF2B5EF4-FFF2-40B4-BE49-F238E27FC236}">
                <a16:creationId xmlns:a16="http://schemas.microsoft.com/office/drawing/2014/main" id="{3125800D-400A-CB4E-BB45-05A321F773E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828284" y="4241250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Question and Answers</a:t>
            </a:r>
            <a:endParaRPr lang="en-US" dirty="0"/>
          </a:p>
        </p:txBody>
      </p:sp>
      <p:sp>
        <p:nvSpPr>
          <p:cNvPr id="163" name="Text Placeholder 32">
            <a:extLst>
              <a:ext uri="{FF2B5EF4-FFF2-40B4-BE49-F238E27FC236}">
                <a16:creationId xmlns:a16="http://schemas.microsoft.com/office/drawing/2014/main" id="{8BE77D08-2226-F241-BD4C-C1EE8B229A9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94576" y="4725517"/>
            <a:ext cx="1045074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i="0">
                <a:solidFill>
                  <a:srgbClr val="EE8A22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07</a:t>
            </a:r>
            <a:endParaRPr lang="en-US" dirty="0"/>
          </a:p>
        </p:txBody>
      </p:sp>
      <p:sp>
        <p:nvSpPr>
          <p:cNvPr id="164" name="Text Placeholder 32">
            <a:extLst>
              <a:ext uri="{FF2B5EF4-FFF2-40B4-BE49-F238E27FC236}">
                <a16:creationId xmlns:a16="http://schemas.microsoft.com/office/drawing/2014/main" id="{32184336-7547-9A40-A148-9E9B78DCBBA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828284" y="4725517"/>
            <a:ext cx="5715653" cy="2234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Conclusion</a:t>
            </a:r>
            <a:endParaRPr lang="en-US" dirty="0"/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6A0AD0FB-DB78-8B4A-B00E-1C744896C494}"/>
              </a:ext>
            </a:extLst>
          </p:cNvPr>
          <p:cNvSpPr/>
          <p:nvPr userDrawn="1"/>
        </p:nvSpPr>
        <p:spPr bwMode="auto">
          <a:xfrm rot="5400000">
            <a:off x="-3140113" y="3141171"/>
            <a:ext cx="6856941" cy="576720"/>
          </a:xfrm>
          <a:custGeom>
            <a:avLst/>
            <a:gdLst>
              <a:gd name="connsiteX0" fmla="*/ 0 w 10372477"/>
              <a:gd name="connsiteY0" fmla="*/ 0 h 4977432"/>
              <a:gd name="connsiteX1" fmla="*/ 10372477 w 10372477"/>
              <a:gd name="connsiteY1" fmla="*/ 0 h 4977432"/>
              <a:gd name="connsiteX2" fmla="*/ 10372477 w 10372477"/>
              <a:gd name="connsiteY2" fmla="*/ 4977432 h 4977432"/>
              <a:gd name="connsiteX3" fmla="*/ 0 w 10372477"/>
              <a:gd name="connsiteY3" fmla="*/ 4977432 h 4977432"/>
              <a:gd name="connsiteX4" fmla="*/ 0 w 10372477"/>
              <a:gd name="connsiteY4" fmla="*/ 0 h 4977432"/>
              <a:gd name="connsiteX0" fmla="*/ 0 w 10372477"/>
              <a:gd name="connsiteY0" fmla="*/ 0 h 4977432"/>
              <a:gd name="connsiteX1" fmla="*/ 10372477 w 10372477"/>
              <a:gd name="connsiteY1" fmla="*/ 0 h 4977432"/>
              <a:gd name="connsiteX2" fmla="*/ 10372477 w 10372477"/>
              <a:gd name="connsiteY2" fmla="*/ 4977432 h 4977432"/>
              <a:gd name="connsiteX3" fmla="*/ 0 w 10372477"/>
              <a:gd name="connsiteY3" fmla="*/ 4977432 h 4977432"/>
              <a:gd name="connsiteX4" fmla="*/ 0 w 10372477"/>
              <a:gd name="connsiteY4" fmla="*/ 0 h 49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72477" h="4977432">
                <a:moveTo>
                  <a:pt x="0" y="0"/>
                </a:moveTo>
                <a:lnTo>
                  <a:pt x="10372477" y="0"/>
                </a:lnTo>
                <a:lnTo>
                  <a:pt x="10372477" y="4977432"/>
                </a:lnTo>
                <a:lnTo>
                  <a:pt x="0" y="4977432"/>
                </a:lnTo>
                <a:lnTo>
                  <a:pt x="0" y="0"/>
                </a:lnTo>
                <a:close/>
              </a:path>
            </a:pathLst>
          </a:custGeom>
          <a:solidFill>
            <a:srgbClr val="2874BB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234555" tIns="117276" rIns="234555" bIns="11727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 sz="6926"/>
          </a:p>
        </p:txBody>
      </p:sp>
      <p:sp>
        <p:nvSpPr>
          <p:cNvPr id="58" name="Text Placeholder 32">
            <a:extLst>
              <a:ext uri="{FF2B5EF4-FFF2-40B4-BE49-F238E27FC236}">
                <a16:creationId xmlns:a16="http://schemas.microsoft.com/office/drawing/2014/main" id="{A7E9440F-DDEC-434B-9346-8F02B164E9B2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2694576" y="991145"/>
            <a:ext cx="3692066" cy="5323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ts val="3590"/>
              </a:lnSpc>
              <a:spcBef>
                <a:spcPts val="0"/>
              </a:spcBef>
              <a:buNone/>
              <a:defRPr sz="3600" b="1" i="0" spc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21906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2pPr>
            <a:lvl3pPr marL="1243813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3pPr>
            <a:lvl4pPr marL="1865719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4pPr>
            <a:lvl5pPr marL="2487628" indent="0">
              <a:buNone/>
              <a:defRPr sz="5266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TABLE OF CONTENTS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5E9240-C10D-8849-BAE0-7C438EC081DC}"/>
              </a:ext>
            </a:extLst>
          </p:cNvPr>
          <p:cNvGrpSpPr/>
          <p:nvPr userDrawn="1"/>
        </p:nvGrpSpPr>
        <p:grpSpPr>
          <a:xfrm>
            <a:off x="2315424" y="2387814"/>
            <a:ext cx="7663872" cy="2650297"/>
            <a:chOff x="2315424" y="2387814"/>
            <a:chExt cx="7663872" cy="1942883"/>
          </a:xfrm>
          <a:solidFill>
            <a:srgbClr val="44BDA3"/>
          </a:solidFill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F0747C1-EB9A-C241-9511-DEA85DB5444C}"/>
                </a:ext>
              </a:extLst>
            </p:cNvPr>
            <p:cNvGrpSpPr/>
            <p:nvPr userDrawn="1"/>
          </p:nvGrpSpPr>
          <p:grpSpPr>
            <a:xfrm>
              <a:off x="2315424" y="2387814"/>
              <a:ext cx="7663872" cy="978369"/>
              <a:chOff x="1265109" y="2728756"/>
              <a:chExt cx="4752000" cy="1525304"/>
            </a:xfrm>
            <a:grpFill/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83CB224-BC37-A449-A879-B518A8300CF6}"/>
                  </a:ext>
                </a:extLst>
              </p:cNvPr>
              <p:cNvSpPr/>
              <p:nvPr userDrawn="1"/>
            </p:nvSpPr>
            <p:spPr>
              <a:xfrm>
                <a:off x="1265109" y="2728756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E0C682E-9999-0944-9853-BF0C05DDBEFD}"/>
                  </a:ext>
                </a:extLst>
              </p:cNvPr>
              <p:cNvSpPr/>
              <p:nvPr userDrawn="1"/>
            </p:nvSpPr>
            <p:spPr>
              <a:xfrm>
                <a:off x="1265109" y="3229991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CFBE4FB1-974E-C042-9FE7-2EC8CB8A2A56}"/>
                  </a:ext>
                </a:extLst>
              </p:cNvPr>
              <p:cNvSpPr/>
              <p:nvPr userDrawn="1"/>
            </p:nvSpPr>
            <p:spPr>
              <a:xfrm>
                <a:off x="1265109" y="3731226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95CE4C3-6683-AB4A-B2F4-EAA4EBA84200}"/>
                  </a:ext>
                </a:extLst>
              </p:cNvPr>
              <p:cNvSpPr/>
              <p:nvPr userDrawn="1"/>
            </p:nvSpPr>
            <p:spPr>
              <a:xfrm>
                <a:off x="1265109" y="4232460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ACA618A-FADD-A245-9DF6-634F7B8B10BB}"/>
                </a:ext>
              </a:extLst>
            </p:cNvPr>
            <p:cNvGrpSpPr/>
            <p:nvPr userDrawn="1"/>
          </p:nvGrpSpPr>
          <p:grpSpPr>
            <a:xfrm>
              <a:off x="2315424" y="3673833"/>
              <a:ext cx="7663872" cy="656864"/>
              <a:chOff x="1265109" y="3229991"/>
              <a:chExt cx="4752000" cy="1024069"/>
            </a:xfrm>
            <a:grpFill/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35748608-FDE9-4648-BB0B-46BD9D014EC5}"/>
                  </a:ext>
                </a:extLst>
              </p:cNvPr>
              <p:cNvSpPr/>
              <p:nvPr userDrawn="1"/>
            </p:nvSpPr>
            <p:spPr>
              <a:xfrm>
                <a:off x="1265109" y="3229991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EA326F4A-FE37-8649-AB33-C936A66D8C1B}"/>
                  </a:ext>
                </a:extLst>
              </p:cNvPr>
              <p:cNvSpPr/>
              <p:nvPr userDrawn="1"/>
            </p:nvSpPr>
            <p:spPr>
              <a:xfrm>
                <a:off x="1265109" y="3731226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3A4C318-6189-4F4F-B62C-B7A913454FBF}"/>
                  </a:ext>
                </a:extLst>
              </p:cNvPr>
              <p:cNvSpPr/>
              <p:nvPr userDrawn="1"/>
            </p:nvSpPr>
            <p:spPr>
              <a:xfrm>
                <a:off x="1265109" y="4232460"/>
                <a:ext cx="4752000" cy="21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258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7572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/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A844F8-FCB0-C045-A083-951082B6589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84606" y="0"/>
            <a:ext cx="4993772" cy="6858000"/>
          </a:xfrm>
          <a:custGeom>
            <a:avLst/>
            <a:gdLst>
              <a:gd name="connsiteX0" fmla="*/ 0 w 4993772"/>
              <a:gd name="connsiteY0" fmla="*/ 0 h 6858000"/>
              <a:gd name="connsiteX1" fmla="*/ 4993772 w 4993772"/>
              <a:gd name="connsiteY1" fmla="*/ 0 h 6858000"/>
              <a:gd name="connsiteX2" fmla="*/ 4993772 w 4993772"/>
              <a:gd name="connsiteY2" fmla="*/ 6858000 h 6858000"/>
              <a:gd name="connsiteX3" fmla="*/ 0 w 4993772"/>
              <a:gd name="connsiteY3" fmla="*/ 6858000 h 6858000"/>
              <a:gd name="connsiteX4" fmla="*/ 0 w 4993772"/>
              <a:gd name="connsiteY4" fmla="*/ 6301946 h 6858000"/>
              <a:gd name="connsiteX5" fmla="*/ 180000 w 4993772"/>
              <a:gd name="connsiteY5" fmla="*/ 6301946 h 6858000"/>
              <a:gd name="connsiteX6" fmla="*/ 180000 w 4993772"/>
              <a:gd name="connsiteY6" fmla="*/ 4861945 h 6858000"/>
              <a:gd name="connsiteX7" fmla="*/ 0 w 4993772"/>
              <a:gd name="connsiteY7" fmla="*/ 48619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93772" h="6858000">
                <a:moveTo>
                  <a:pt x="0" y="0"/>
                </a:moveTo>
                <a:lnTo>
                  <a:pt x="4993772" y="0"/>
                </a:lnTo>
                <a:lnTo>
                  <a:pt x="4993772" y="6858000"/>
                </a:lnTo>
                <a:lnTo>
                  <a:pt x="0" y="6858000"/>
                </a:lnTo>
                <a:lnTo>
                  <a:pt x="0" y="6301946"/>
                </a:lnTo>
                <a:lnTo>
                  <a:pt x="180000" y="6301946"/>
                </a:lnTo>
                <a:lnTo>
                  <a:pt x="180000" y="4861945"/>
                </a:lnTo>
                <a:lnTo>
                  <a:pt x="0" y="48619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AF944C7-C217-DB48-AC66-EC08BD9F2E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890795" y="738798"/>
            <a:ext cx="3796005" cy="842867"/>
          </a:xfrm>
          <a:prstGeom prst="rect">
            <a:avLst/>
          </a:prstGeom>
          <a:solidFill>
            <a:srgbClr val="44BDA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3600" b="1" i="0" spc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 YOUR HEADING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D1B8551-0063-BE4F-89AA-952EFED3A2B1}"/>
              </a:ext>
            </a:extLst>
          </p:cNvPr>
          <p:cNvSpPr/>
          <p:nvPr userDrawn="1"/>
        </p:nvSpPr>
        <p:spPr>
          <a:xfrm rot="16200000">
            <a:off x="164606" y="5401946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CF7BB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64ED5023-80E2-C04D-8620-99E5F464CE9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727723" y="2412091"/>
            <a:ext cx="4939670" cy="3889855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74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95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5" userDrawn="1">
          <p15:clr>
            <a:srgbClr val="FBAE40"/>
          </p15:clr>
        </p15:guide>
        <p15:guide id="2" pos="71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19260DE6-26E0-F749-A3D0-10A46E29D4EB}"/>
              </a:ext>
            </a:extLst>
          </p:cNvPr>
          <p:cNvSpPr/>
          <p:nvPr/>
        </p:nvSpPr>
        <p:spPr>
          <a:xfrm>
            <a:off x="1" y="2880243"/>
            <a:ext cx="12177950" cy="2983041"/>
          </a:xfrm>
          <a:custGeom>
            <a:avLst/>
            <a:gdLst>
              <a:gd name="connsiteX0" fmla="*/ 0 w 7686655"/>
              <a:gd name="connsiteY0" fmla="*/ 1 h 5787363"/>
              <a:gd name="connsiteX1" fmla="*/ 7686655 w 7686655"/>
              <a:gd name="connsiteY1" fmla="*/ 1 h 5787363"/>
              <a:gd name="connsiteX2" fmla="*/ 7686655 w 7686655"/>
              <a:gd name="connsiteY2" fmla="*/ 5787364 h 5787363"/>
              <a:gd name="connsiteX3" fmla="*/ -1 w 7686655"/>
              <a:gd name="connsiteY3" fmla="*/ 5787364 h 578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86655" h="5787363">
                <a:moveTo>
                  <a:pt x="0" y="1"/>
                </a:moveTo>
                <a:lnTo>
                  <a:pt x="7686655" y="1"/>
                </a:lnTo>
                <a:lnTo>
                  <a:pt x="7686655" y="5787364"/>
                </a:lnTo>
                <a:lnTo>
                  <a:pt x="-1" y="5787364"/>
                </a:lnTo>
                <a:close/>
              </a:path>
            </a:pathLst>
          </a:custGeom>
          <a:solidFill>
            <a:srgbClr val="2874BB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 dirty="0"/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72EE2CF0-D590-9D49-88CE-03DDDC527C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0708" y="683088"/>
            <a:ext cx="4279038" cy="757034"/>
          </a:xfrm>
          <a:prstGeom prst="rect">
            <a:avLst/>
          </a:prstGeom>
          <a:effectLst>
            <a:glow rad="127000">
              <a:srgbClr val="414141"/>
            </a:glow>
          </a:effectLst>
        </p:spPr>
        <p:txBody>
          <a:bodyPr>
            <a:noAutofit/>
          </a:bodyPr>
          <a:lstStyle>
            <a:lvl1pPr marL="0" indent="0" algn="r">
              <a:buNone/>
              <a:defRPr sz="13400" b="1">
                <a:solidFill>
                  <a:srgbClr val="CF7BB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dirty="0"/>
              <a:t>01</a:t>
            </a:r>
            <a:endParaRPr lang="en-US" dirty="0"/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00465339-4405-E44E-B523-7EB9A784C1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3143" y="4110228"/>
            <a:ext cx="5616603" cy="972741"/>
          </a:xfrm>
          <a:prstGeom prst="rect">
            <a:avLst/>
          </a:prstGeom>
          <a:effectLst>
            <a:glow rad="127000">
              <a:srgbClr val="414141"/>
            </a:glow>
          </a:effectLst>
        </p:spPr>
        <p:txBody>
          <a:bodyPr>
            <a:noAutofit/>
          </a:bodyPr>
          <a:lstStyle>
            <a:lvl1pPr marL="0" indent="0" algn="r">
              <a:buNone/>
              <a:defRPr sz="36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9B52FC5-EF20-2E4F-B459-ED992D478E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841657" y="0"/>
            <a:ext cx="5364392" cy="6325815"/>
          </a:xfrm>
          <a:custGeom>
            <a:avLst/>
            <a:gdLst>
              <a:gd name="connsiteX0" fmla="*/ 0 w 5364392"/>
              <a:gd name="connsiteY0" fmla="*/ 0 h 6325815"/>
              <a:gd name="connsiteX1" fmla="*/ 5364392 w 5364392"/>
              <a:gd name="connsiteY1" fmla="*/ 0 h 6325815"/>
              <a:gd name="connsiteX2" fmla="*/ 5364392 w 5364392"/>
              <a:gd name="connsiteY2" fmla="*/ 6325815 h 6325815"/>
              <a:gd name="connsiteX3" fmla="*/ 0 w 5364392"/>
              <a:gd name="connsiteY3" fmla="*/ 6325815 h 6325815"/>
              <a:gd name="connsiteX4" fmla="*/ 0 w 5364392"/>
              <a:gd name="connsiteY4" fmla="*/ 5127663 h 6325815"/>
              <a:gd name="connsiteX5" fmla="*/ 180000 w 5364392"/>
              <a:gd name="connsiteY5" fmla="*/ 5127663 h 6325815"/>
              <a:gd name="connsiteX6" fmla="*/ 180000 w 5364392"/>
              <a:gd name="connsiteY6" fmla="*/ 3687662 h 6325815"/>
              <a:gd name="connsiteX7" fmla="*/ 0 w 5364392"/>
              <a:gd name="connsiteY7" fmla="*/ 3687662 h 632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64392" h="6325815">
                <a:moveTo>
                  <a:pt x="0" y="0"/>
                </a:moveTo>
                <a:lnTo>
                  <a:pt x="5364392" y="0"/>
                </a:lnTo>
                <a:lnTo>
                  <a:pt x="5364392" y="6325815"/>
                </a:lnTo>
                <a:lnTo>
                  <a:pt x="0" y="6325815"/>
                </a:lnTo>
                <a:lnTo>
                  <a:pt x="0" y="5127663"/>
                </a:lnTo>
                <a:lnTo>
                  <a:pt x="180000" y="5127663"/>
                </a:lnTo>
                <a:lnTo>
                  <a:pt x="180000" y="3687662"/>
                </a:lnTo>
                <a:lnTo>
                  <a:pt x="0" y="36876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93A0930E-474C-8143-9EC1-2A82555CFDB6}"/>
              </a:ext>
            </a:extLst>
          </p:cNvPr>
          <p:cNvSpPr/>
          <p:nvPr userDrawn="1"/>
        </p:nvSpPr>
        <p:spPr>
          <a:xfrm rot="16200000">
            <a:off x="6121657" y="4227663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44BDA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</p:spTree>
    <p:extLst>
      <p:ext uri="{BB962C8B-B14F-4D97-AF65-F5344CB8AC3E}">
        <p14:creationId xmlns:p14="http://schemas.microsoft.com/office/powerpoint/2010/main" val="309403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294DD511-F818-3742-804D-F48935BFC77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674559" y="546533"/>
            <a:ext cx="5884396" cy="56400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84BE7BB-B86A-F14B-AAC9-4DF7A79CCB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73723" y="2843169"/>
            <a:ext cx="4654800" cy="3343370"/>
          </a:xfrm>
          <a:custGeom>
            <a:avLst/>
            <a:gdLst>
              <a:gd name="connsiteX0" fmla="*/ 0 w 4654800"/>
              <a:gd name="connsiteY0" fmla="*/ 0 h 3343370"/>
              <a:gd name="connsiteX1" fmla="*/ 4654800 w 4654800"/>
              <a:gd name="connsiteY1" fmla="*/ 0 h 3343370"/>
              <a:gd name="connsiteX2" fmla="*/ 4654800 w 4654800"/>
              <a:gd name="connsiteY2" fmla="*/ 3343370 h 3343370"/>
              <a:gd name="connsiteX3" fmla="*/ 0 w 4654800"/>
              <a:gd name="connsiteY3" fmla="*/ 3343370 h 3343370"/>
              <a:gd name="connsiteX4" fmla="*/ 0 w 4654800"/>
              <a:gd name="connsiteY4" fmla="*/ 2836855 h 3343370"/>
              <a:gd name="connsiteX5" fmla="*/ 245549 w 4654800"/>
              <a:gd name="connsiteY5" fmla="*/ 2836855 h 3343370"/>
              <a:gd name="connsiteX6" fmla="*/ 245549 w 4654800"/>
              <a:gd name="connsiteY6" fmla="*/ 1396854 h 3343370"/>
              <a:gd name="connsiteX7" fmla="*/ 0 w 4654800"/>
              <a:gd name="connsiteY7" fmla="*/ 1396854 h 334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4800" h="3343370">
                <a:moveTo>
                  <a:pt x="0" y="0"/>
                </a:moveTo>
                <a:lnTo>
                  <a:pt x="4654800" y="0"/>
                </a:lnTo>
                <a:lnTo>
                  <a:pt x="4654800" y="3343370"/>
                </a:lnTo>
                <a:lnTo>
                  <a:pt x="0" y="3343370"/>
                </a:lnTo>
                <a:lnTo>
                  <a:pt x="0" y="2836855"/>
                </a:lnTo>
                <a:lnTo>
                  <a:pt x="245549" y="2836855"/>
                </a:lnTo>
                <a:lnTo>
                  <a:pt x="245549" y="1396854"/>
                </a:lnTo>
                <a:lnTo>
                  <a:pt x="0" y="13968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B0BC1973-E64D-D942-9664-0F5CC3679F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73723" y="566733"/>
            <a:ext cx="4654800" cy="20522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D41FCB36-4109-4746-B7A1-33DECF5EDE94}"/>
              </a:ext>
            </a:extLst>
          </p:cNvPr>
          <p:cNvSpPr/>
          <p:nvPr userDrawn="1"/>
        </p:nvSpPr>
        <p:spPr>
          <a:xfrm rot="16200000">
            <a:off x="119272" y="4780024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EE8A22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</p:spTree>
    <p:extLst>
      <p:ext uri="{BB962C8B-B14F-4D97-AF65-F5344CB8AC3E}">
        <p14:creationId xmlns:p14="http://schemas.microsoft.com/office/powerpoint/2010/main" val="785774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2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FB69382-839E-D646-89C9-E5867CB9B0E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5875886" cy="6858000"/>
          </a:xfrm>
          <a:custGeom>
            <a:avLst/>
            <a:gdLst>
              <a:gd name="connsiteX0" fmla="*/ 0 w 5875886"/>
              <a:gd name="connsiteY0" fmla="*/ 0 h 6858000"/>
              <a:gd name="connsiteX1" fmla="*/ 5875886 w 5875886"/>
              <a:gd name="connsiteY1" fmla="*/ 0 h 6858000"/>
              <a:gd name="connsiteX2" fmla="*/ 5875886 w 5875886"/>
              <a:gd name="connsiteY2" fmla="*/ 737390 h 6858000"/>
              <a:gd name="connsiteX3" fmla="*/ 5688883 w 5875886"/>
              <a:gd name="connsiteY3" fmla="*/ 737390 h 6858000"/>
              <a:gd name="connsiteX4" fmla="*/ 5688883 w 5875886"/>
              <a:gd name="connsiteY4" fmla="*/ 2177391 h 6858000"/>
              <a:gd name="connsiteX5" fmla="*/ 5875886 w 5875886"/>
              <a:gd name="connsiteY5" fmla="*/ 2177391 h 6858000"/>
              <a:gd name="connsiteX6" fmla="*/ 5875886 w 5875886"/>
              <a:gd name="connsiteY6" fmla="*/ 6858000 h 6858000"/>
              <a:gd name="connsiteX7" fmla="*/ 0 w 587588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5886" h="6858000">
                <a:moveTo>
                  <a:pt x="0" y="0"/>
                </a:moveTo>
                <a:lnTo>
                  <a:pt x="5875886" y="0"/>
                </a:lnTo>
                <a:lnTo>
                  <a:pt x="5875886" y="737390"/>
                </a:lnTo>
                <a:lnTo>
                  <a:pt x="5688883" y="737390"/>
                </a:lnTo>
                <a:lnTo>
                  <a:pt x="5688883" y="2177391"/>
                </a:lnTo>
                <a:lnTo>
                  <a:pt x="5875886" y="2177391"/>
                </a:lnTo>
                <a:lnTo>
                  <a:pt x="587588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Text Placeholder 32">
            <a:extLst>
              <a:ext uri="{FF2B5EF4-FFF2-40B4-BE49-F238E27FC236}">
                <a16:creationId xmlns:a16="http://schemas.microsoft.com/office/drawing/2014/main" id="{D1327D4F-D423-AA4A-B02C-CB1BD40DADE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621429" y="1034821"/>
            <a:ext cx="4951851" cy="8451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 i="0">
                <a:solidFill>
                  <a:srgbClr val="CF7BB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0D0EC778-7AF1-8B42-A6E0-0E1E706BF8C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621429" y="2603039"/>
            <a:ext cx="4939670" cy="3466570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74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BD492FCF-3263-2845-8310-FBF1FA7259A3}"/>
              </a:ext>
            </a:extLst>
          </p:cNvPr>
          <p:cNvSpPr/>
          <p:nvPr userDrawn="1"/>
        </p:nvSpPr>
        <p:spPr>
          <a:xfrm rot="16200000">
            <a:off x="5148884" y="1277391"/>
            <a:ext cx="1440000" cy="360000"/>
          </a:xfrm>
          <a:custGeom>
            <a:avLst/>
            <a:gdLst>
              <a:gd name="connsiteX0" fmla="*/ 0 w 1620513"/>
              <a:gd name="connsiteY0" fmla="*/ -1 h 304760"/>
              <a:gd name="connsiteX1" fmla="*/ 1620514 w 1620513"/>
              <a:gd name="connsiteY1" fmla="*/ -1 h 304760"/>
              <a:gd name="connsiteX2" fmla="*/ 1620514 w 1620513"/>
              <a:gd name="connsiteY2" fmla="*/ 304760 h 304760"/>
              <a:gd name="connsiteX3" fmla="*/ 0 w 1620513"/>
              <a:gd name="connsiteY3" fmla="*/ 304760 h 30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513" h="304760">
                <a:moveTo>
                  <a:pt x="0" y="-1"/>
                </a:moveTo>
                <a:lnTo>
                  <a:pt x="1620514" y="-1"/>
                </a:lnTo>
                <a:lnTo>
                  <a:pt x="1620514" y="304760"/>
                </a:lnTo>
                <a:lnTo>
                  <a:pt x="0" y="304760"/>
                </a:lnTo>
                <a:close/>
              </a:path>
            </a:pathLst>
          </a:custGeom>
          <a:solidFill>
            <a:srgbClr val="CF7BB3"/>
          </a:solidFill>
          <a:ln w="308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069"/>
          </a:p>
        </p:txBody>
      </p:sp>
    </p:spTree>
    <p:extLst>
      <p:ext uri="{BB962C8B-B14F-4D97-AF65-F5344CB8AC3E}">
        <p14:creationId xmlns:p14="http://schemas.microsoft.com/office/powerpoint/2010/main" val="190029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587D0C7-C4F0-F44B-8FD9-25E71566265C}"/>
              </a:ext>
            </a:extLst>
          </p:cNvPr>
          <p:cNvGrpSpPr/>
          <p:nvPr userDrawn="1"/>
        </p:nvGrpSpPr>
        <p:grpSpPr>
          <a:xfrm>
            <a:off x="2031600" y="-4917"/>
            <a:ext cx="8128800" cy="4665503"/>
            <a:chOff x="987424" y="0"/>
            <a:chExt cx="5584826" cy="325414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FAD2C0-DBDF-CC43-8DF5-5E7DB4F84012}"/>
                </a:ext>
              </a:extLst>
            </p:cNvPr>
            <p:cNvSpPr/>
            <p:nvPr userDrawn="1"/>
          </p:nvSpPr>
          <p:spPr bwMode="auto">
            <a:xfrm>
              <a:off x="987424" y="215901"/>
              <a:ext cx="5584826" cy="303824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145436" tIns="72717" rIns="145436" bIns="72717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sz="6926"/>
            </a:p>
          </p:txBody>
        </p:sp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BB91B351-EDDA-B34A-B0F8-DBC4CBB99DAF}"/>
                </a:ext>
              </a:extLst>
            </p:cNvPr>
            <p:cNvSpPr/>
            <p:nvPr userDrawn="1"/>
          </p:nvSpPr>
          <p:spPr bwMode="auto">
            <a:xfrm>
              <a:off x="987424" y="0"/>
              <a:ext cx="5584826" cy="300434"/>
            </a:xfrm>
            <a:custGeom>
              <a:avLst/>
              <a:gdLst>
                <a:gd name="connsiteX0" fmla="*/ 0 w 10372477"/>
                <a:gd name="connsiteY0" fmla="*/ 0 h 4977432"/>
                <a:gd name="connsiteX1" fmla="*/ 10372477 w 10372477"/>
                <a:gd name="connsiteY1" fmla="*/ 0 h 4977432"/>
                <a:gd name="connsiteX2" fmla="*/ 10372477 w 10372477"/>
                <a:gd name="connsiteY2" fmla="*/ 4977432 h 4977432"/>
                <a:gd name="connsiteX3" fmla="*/ 0 w 10372477"/>
                <a:gd name="connsiteY3" fmla="*/ 4977432 h 4977432"/>
                <a:gd name="connsiteX4" fmla="*/ 0 w 10372477"/>
                <a:gd name="connsiteY4" fmla="*/ 0 h 4977432"/>
                <a:gd name="connsiteX0" fmla="*/ 0 w 10372477"/>
                <a:gd name="connsiteY0" fmla="*/ 0 h 4977432"/>
                <a:gd name="connsiteX1" fmla="*/ 10372477 w 10372477"/>
                <a:gd name="connsiteY1" fmla="*/ 0 h 4977432"/>
                <a:gd name="connsiteX2" fmla="*/ 10372477 w 10372477"/>
                <a:gd name="connsiteY2" fmla="*/ 4977432 h 4977432"/>
                <a:gd name="connsiteX3" fmla="*/ 0 w 10372477"/>
                <a:gd name="connsiteY3" fmla="*/ 4977432 h 4977432"/>
                <a:gd name="connsiteX4" fmla="*/ 0 w 10372477"/>
                <a:gd name="connsiteY4" fmla="*/ 0 h 49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72477" h="4977432">
                  <a:moveTo>
                    <a:pt x="0" y="0"/>
                  </a:moveTo>
                  <a:lnTo>
                    <a:pt x="10372477" y="0"/>
                  </a:lnTo>
                  <a:lnTo>
                    <a:pt x="10372477" y="4977432"/>
                  </a:lnTo>
                  <a:lnTo>
                    <a:pt x="0" y="4977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BDA3"/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45436" tIns="72717" rIns="145436" bIns="72717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sz="6926"/>
            </a:p>
          </p:txBody>
        </p:sp>
      </p:grp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3F020C69-ED5E-F94A-97D2-8608828E755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3461" y="676344"/>
            <a:ext cx="7465079" cy="7233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600" b="1" i="0">
                <a:solidFill>
                  <a:srgbClr val="44BDA3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HEADING</a:t>
            </a:r>
            <a:endParaRPr lang="en-US" dirty="0"/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507FF297-8125-B740-A6B3-F1766B3775B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363461" y="1694964"/>
            <a:ext cx="7465079" cy="2654613"/>
          </a:xfrm>
          <a:prstGeom prst="rect">
            <a:avLst/>
          </a:prstGeom>
        </p:spPr>
        <p:txBody>
          <a:bodyPr numCol="1" spcCol="2880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404040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09593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2pPr>
            <a:lvl3pPr marL="1219185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3pPr>
            <a:lvl4pPr marL="1828778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4pPr>
            <a:lvl5pPr marL="2438374" indent="0">
              <a:buNone/>
              <a:defRPr sz="5161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8B9D3D8F-588C-89A8-21E1-7A9F89B3B4F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2031600 w 12192000"/>
              <a:gd name="connsiteY1" fmla="*/ 0 h 6858000"/>
              <a:gd name="connsiteX2" fmla="*/ 2031600 w 12192000"/>
              <a:gd name="connsiteY2" fmla="*/ 304623 h 6858000"/>
              <a:gd name="connsiteX3" fmla="*/ 2031600 w 12192000"/>
              <a:gd name="connsiteY3" fmla="*/ 425819 h 6858000"/>
              <a:gd name="connsiteX4" fmla="*/ 2031600 w 12192000"/>
              <a:gd name="connsiteY4" fmla="*/ 4660586 h 6858000"/>
              <a:gd name="connsiteX5" fmla="*/ 10160400 w 12192000"/>
              <a:gd name="connsiteY5" fmla="*/ 4660586 h 6858000"/>
              <a:gd name="connsiteX6" fmla="*/ 10160400 w 12192000"/>
              <a:gd name="connsiteY6" fmla="*/ 425819 h 6858000"/>
              <a:gd name="connsiteX7" fmla="*/ 10160400 w 12192000"/>
              <a:gd name="connsiteY7" fmla="*/ 304623 h 6858000"/>
              <a:gd name="connsiteX8" fmla="*/ 10160400 w 12192000"/>
              <a:gd name="connsiteY8" fmla="*/ 0 h 6858000"/>
              <a:gd name="connsiteX9" fmla="*/ 12192000 w 12192000"/>
              <a:gd name="connsiteY9" fmla="*/ 0 h 6858000"/>
              <a:gd name="connsiteX10" fmla="*/ 12192000 w 12192000"/>
              <a:gd name="connsiteY10" fmla="*/ 6858000 h 6858000"/>
              <a:gd name="connsiteX11" fmla="*/ 0 w 12192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031600" y="0"/>
                </a:lnTo>
                <a:lnTo>
                  <a:pt x="2031600" y="304623"/>
                </a:lnTo>
                <a:lnTo>
                  <a:pt x="2031600" y="425819"/>
                </a:lnTo>
                <a:lnTo>
                  <a:pt x="2031600" y="4660586"/>
                </a:lnTo>
                <a:lnTo>
                  <a:pt x="10160400" y="4660586"/>
                </a:lnTo>
                <a:lnTo>
                  <a:pt x="10160400" y="425819"/>
                </a:lnTo>
                <a:lnTo>
                  <a:pt x="10160400" y="304623"/>
                </a:lnTo>
                <a:lnTo>
                  <a:pt x="10160400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37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76536472-A79B-CEF0-5DD0-D870FF2DF19D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 l="14005" t="79666" r="15196" b="6257"/>
          <a:stretch/>
        </p:blipFill>
        <p:spPr>
          <a:xfrm>
            <a:off x="9377680" y="6501415"/>
            <a:ext cx="2377440" cy="20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5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37" r:id="rId2"/>
    <p:sldLayoutId id="2147483736" r:id="rId3"/>
    <p:sldLayoutId id="2147483683" r:id="rId4"/>
    <p:sldLayoutId id="2147483697" r:id="rId5"/>
    <p:sldLayoutId id="2147483703" r:id="rId6"/>
    <p:sldLayoutId id="2147483700" r:id="rId7"/>
    <p:sldLayoutId id="2147483723" r:id="rId8"/>
    <p:sldLayoutId id="2147483698" r:id="rId9"/>
    <p:sldLayoutId id="2147483695" r:id="rId10"/>
    <p:sldLayoutId id="2147483702" r:id="rId11"/>
    <p:sldLayoutId id="2147483735" r:id="rId12"/>
    <p:sldLayoutId id="2147483734" r:id="rId13"/>
    <p:sldLayoutId id="2147483708" r:id="rId14"/>
    <p:sldLayoutId id="2147483733" r:id="rId15"/>
    <p:sldLayoutId id="2147483738" r:id="rId16"/>
    <p:sldLayoutId id="2147483739" r:id="rId17"/>
  </p:sldLayoutIdLst>
  <p:hf hdr="0"/>
  <p:txStyles>
    <p:titleStyle>
      <a:lvl1pPr algn="l" defTabSz="3343281" rtl="0" eaLnBrk="1" latinLnBrk="0" hangingPunct="1">
        <a:lnSpc>
          <a:spcPct val="90000"/>
        </a:lnSpc>
        <a:spcBef>
          <a:spcPct val="0"/>
        </a:spcBef>
        <a:buNone/>
        <a:defRPr sz="3870" kern="1200">
          <a:solidFill>
            <a:srgbClr val="011E3B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835822" indent="-835822" algn="l" defTabSz="3343281" rtl="0" eaLnBrk="1" latinLnBrk="0" hangingPunct="1">
        <a:lnSpc>
          <a:spcPct val="100000"/>
        </a:lnSpc>
        <a:spcBef>
          <a:spcPts val="3657"/>
        </a:spcBef>
        <a:buFont typeface="Arial" panose="020B0604020202020204" pitchFamily="34" charset="0"/>
        <a:buChar char="•"/>
        <a:defRPr sz="3870" kern="1200">
          <a:solidFill>
            <a:srgbClr val="011E3B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2507462" indent="-835822" algn="l" defTabSz="3343281" rtl="0" eaLnBrk="1" latinLnBrk="0" hangingPunct="1">
        <a:lnSpc>
          <a:spcPct val="100000"/>
        </a:lnSpc>
        <a:spcBef>
          <a:spcPts val="1828"/>
        </a:spcBef>
        <a:buFont typeface="Arial" panose="020B0604020202020204" pitchFamily="34" charset="0"/>
        <a:buChar char="•"/>
        <a:defRPr sz="3870" kern="1200">
          <a:solidFill>
            <a:srgbClr val="011E3B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4179101" indent="-835822" algn="l" defTabSz="3343281" rtl="0" eaLnBrk="1" latinLnBrk="0" hangingPunct="1">
        <a:lnSpc>
          <a:spcPct val="100000"/>
        </a:lnSpc>
        <a:spcBef>
          <a:spcPts val="1828"/>
        </a:spcBef>
        <a:buFont typeface="Arial" panose="020B0604020202020204" pitchFamily="34" charset="0"/>
        <a:buChar char="•"/>
        <a:defRPr sz="3870" kern="1200">
          <a:solidFill>
            <a:srgbClr val="011E3B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5850740" indent="-835822" algn="l" defTabSz="3343281" rtl="0" eaLnBrk="1" latinLnBrk="0" hangingPunct="1">
        <a:lnSpc>
          <a:spcPct val="100000"/>
        </a:lnSpc>
        <a:spcBef>
          <a:spcPts val="1828"/>
        </a:spcBef>
        <a:buFont typeface="Arial" panose="020B0604020202020204" pitchFamily="34" charset="0"/>
        <a:buChar char="•"/>
        <a:defRPr sz="3870" kern="1200">
          <a:solidFill>
            <a:srgbClr val="011E3B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7522384" indent="-835822" algn="l" defTabSz="3343281" rtl="0" eaLnBrk="1" latinLnBrk="0" hangingPunct="1">
        <a:lnSpc>
          <a:spcPct val="100000"/>
        </a:lnSpc>
        <a:spcBef>
          <a:spcPts val="1828"/>
        </a:spcBef>
        <a:buFont typeface="Arial" panose="020B0604020202020204" pitchFamily="34" charset="0"/>
        <a:buChar char="•"/>
        <a:defRPr sz="3870" kern="1200">
          <a:solidFill>
            <a:srgbClr val="011E3B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9194022" indent="-835822" algn="l" defTabSz="3343281" rtl="0" eaLnBrk="1" latinLnBrk="0" hangingPunct="1">
        <a:lnSpc>
          <a:spcPct val="90000"/>
        </a:lnSpc>
        <a:spcBef>
          <a:spcPts val="1828"/>
        </a:spcBef>
        <a:buFont typeface="Arial" panose="020B0604020202020204" pitchFamily="34" charset="0"/>
        <a:buChar char="•"/>
        <a:defRPr sz="6580" kern="1200">
          <a:solidFill>
            <a:schemeClr val="tx1"/>
          </a:solidFill>
          <a:latin typeface="+mn-lt"/>
          <a:ea typeface="+mn-ea"/>
          <a:cs typeface="+mn-cs"/>
        </a:defRPr>
      </a:lvl6pPr>
      <a:lvl7pPr marL="10865665" indent="-835822" algn="l" defTabSz="3343281" rtl="0" eaLnBrk="1" latinLnBrk="0" hangingPunct="1">
        <a:lnSpc>
          <a:spcPct val="90000"/>
        </a:lnSpc>
        <a:spcBef>
          <a:spcPts val="1828"/>
        </a:spcBef>
        <a:buFont typeface="Arial" panose="020B0604020202020204" pitchFamily="34" charset="0"/>
        <a:buChar char="•"/>
        <a:defRPr sz="6580" kern="1200">
          <a:solidFill>
            <a:schemeClr val="tx1"/>
          </a:solidFill>
          <a:latin typeface="+mn-lt"/>
          <a:ea typeface="+mn-ea"/>
          <a:cs typeface="+mn-cs"/>
        </a:defRPr>
      </a:lvl7pPr>
      <a:lvl8pPr marL="12537303" indent="-835822" algn="l" defTabSz="3343281" rtl="0" eaLnBrk="1" latinLnBrk="0" hangingPunct="1">
        <a:lnSpc>
          <a:spcPct val="90000"/>
        </a:lnSpc>
        <a:spcBef>
          <a:spcPts val="1828"/>
        </a:spcBef>
        <a:buFont typeface="Arial" panose="020B0604020202020204" pitchFamily="34" charset="0"/>
        <a:buChar char="•"/>
        <a:defRPr sz="6580" kern="1200">
          <a:solidFill>
            <a:schemeClr val="tx1"/>
          </a:solidFill>
          <a:latin typeface="+mn-lt"/>
          <a:ea typeface="+mn-ea"/>
          <a:cs typeface="+mn-cs"/>
        </a:defRPr>
      </a:lvl8pPr>
      <a:lvl9pPr marL="14208947" indent="-835822" algn="l" defTabSz="3343281" rtl="0" eaLnBrk="1" latinLnBrk="0" hangingPunct="1">
        <a:lnSpc>
          <a:spcPct val="90000"/>
        </a:lnSpc>
        <a:spcBef>
          <a:spcPts val="1828"/>
        </a:spcBef>
        <a:buFont typeface="Arial" panose="020B0604020202020204" pitchFamily="34" charset="0"/>
        <a:buChar char="•"/>
        <a:defRPr sz="65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39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2pPr>
      <a:lvl3pPr marL="3343281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3pPr>
      <a:lvl4pPr marL="5014923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4pPr>
      <a:lvl5pPr marL="6686564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5pPr>
      <a:lvl6pPr marL="8358202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41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7pPr>
      <a:lvl8pPr marL="11701485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8pPr>
      <a:lvl9pPr marL="13373124" algn="l" defTabSz="3343281" rtl="0" eaLnBrk="1" latinLnBrk="0" hangingPunct="1">
        <a:defRPr sz="65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Relationship Id="rId4" Type="http://schemas.openxmlformats.org/officeDocument/2006/relationships/comments" Target="../comments/commen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wipo.int/technology-transfer/en/ip-policies.html#:~:text=Institutional%20IP%20policies%20are%20policies,relevant%20national%20policies%20and%20strategies" TargetMode="Externa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wipo.int/technology-transfer/en/ip-policies.html#:~:text=Institutional%20IP%20policies%20are%20policies,relevant%20national%20policies%20and%20strategies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2AFE743-6C40-DB4C-8CF5-092E621573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1361" y="3584645"/>
            <a:ext cx="5929856" cy="1008397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Intellectual Property &amp; Grant Aid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C8E6E1-EEDA-FF4C-23E3-0A3F1729A5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Your guide to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76528DC-283F-4400-01DD-56A32F2904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Peadar.casey@tus.ie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51DB12-F7FD-5442-9AD5-321562BAB2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15738" y="11444288"/>
            <a:ext cx="576262" cy="430212"/>
          </a:xfrm>
          <a:prstGeom prst="rect">
            <a:avLst/>
          </a:prstGeom>
        </p:spPr>
        <p:txBody>
          <a:bodyPr/>
          <a:lstStyle/>
          <a:p>
            <a:fld id="{CB2079F2-58AF-ED44-82D7-E04B2F6FD68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2BB4D61-1175-449D-625D-F6B26A9164C1}"/>
              </a:ext>
            </a:extLst>
          </p:cNvPr>
          <p:cNvSpPr/>
          <p:nvPr/>
        </p:nvSpPr>
        <p:spPr>
          <a:xfrm rot="5400000">
            <a:off x="10375174" y="290753"/>
            <a:ext cx="1452787" cy="1452787"/>
          </a:xfrm>
          <a:custGeom>
            <a:avLst/>
            <a:gdLst>
              <a:gd name="connsiteX0" fmla="*/ 0 w 1452787"/>
              <a:gd name="connsiteY0" fmla="*/ 1452787 h 1452787"/>
              <a:gd name="connsiteX1" fmla="*/ 0 w 1452787"/>
              <a:gd name="connsiteY1" fmla="*/ 464457 h 1452787"/>
              <a:gd name="connsiteX2" fmla="*/ 0 w 1452787"/>
              <a:gd name="connsiteY2" fmla="*/ 0 h 1452787"/>
              <a:gd name="connsiteX3" fmla="*/ 464457 w 1452787"/>
              <a:gd name="connsiteY3" fmla="*/ 0 h 1452787"/>
              <a:gd name="connsiteX4" fmla="*/ 1452787 w 1452787"/>
              <a:gd name="connsiteY4" fmla="*/ 0 h 1452787"/>
              <a:gd name="connsiteX5" fmla="*/ 1452787 w 1452787"/>
              <a:gd name="connsiteY5" fmla="*/ 464457 h 1452787"/>
              <a:gd name="connsiteX6" fmla="*/ 464457 w 1452787"/>
              <a:gd name="connsiteY6" fmla="*/ 464457 h 1452787"/>
              <a:gd name="connsiteX7" fmla="*/ 464457 w 1452787"/>
              <a:gd name="connsiteY7" fmla="*/ 1452787 h 145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2787" h="1452787">
                <a:moveTo>
                  <a:pt x="0" y="1452787"/>
                </a:moveTo>
                <a:lnTo>
                  <a:pt x="0" y="464457"/>
                </a:lnTo>
                <a:lnTo>
                  <a:pt x="0" y="0"/>
                </a:lnTo>
                <a:lnTo>
                  <a:pt x="464457" y="0"/>
                </a:lnTo>
                <a:lnTo>
                  <a:pt x="1452787" y="0"/>
                </a:lnTo>
                <a:lnTo>
                  <a:pt x="1452787" y="464457"/>
                </a:lnTo>
                <a:lnTo>
                  <a:pt x="464457" y="464457"/>
                </a:lnTo>
                <a:lnTo>
                  <a:pt x="464457" y="1452787"/>
                </a:lnTo>
                <a:close/>
              </a:path>
            </a:pathLst>
          </a:custGeom>
          <a:solidFill>
            <a:srgbClr val="44BD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0E6306-E7BC-D75E-3DF6-263AEC102635}"/>
              </a:ext>
            </a:extLst>
          </p:cNvPr>
          <p:cNvGrpSpPr/>
          <p:nvPr/>
        </p:nvGrpSpPr>
        <p:grpSpPr>
          <a:xfrm>
            <a:off x="9262647" y="1887827"/>
            <a:ext cx="3051169" cy="3393636"/>
            <a:chOff x="478390" y="664401"/>
            <a:chExt cx="2601067" cy="2893014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1A5E2F7-C034-FC82-9038-2088EFEEA244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AC4B5B0-FB23-3FB7-F9C9-ECA82D239E6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5FA32AAE-A253-69BA-4CD8-C8E4D1B411B0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sp>
        <p:nvSpPr>
          <p:cNvPr id="12" name="AutoShape 2" descr="https://euc-powerpoint.officeapps.live.com/pods/GetClipboardImage.ashx?Id=f579b689-cdce-45cb-a65c-3db3bbeb1dcd&amp;DC=GEU3&amp;pkey=e55e84ce-1ec7-4e31-b055-2e3a0bc48020&amp;wdwaccluster=GEU3">
            <a:extLst>
              <a:ext uri="{FF2B5EF4-FFF2-40B4-BE49-F238E27FC236}">
                <a16:creationId xmlns:a16="http://schemas.microsoft.com/office/drawing/2014/main" id="{EFE3339C-C14D-42E5-B4EE-9A12879FCA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2050" name="Picture 2" descr="New Sim Card Ejector Tool Sim Card Tray Eject Pin Key Tool For Phone ...">
            <a:extLst>
              <a:ext uri="{FF2B5EF4-FFF2-40B4-BE49-F238E27FC236}">
                <a16:creationId xmlns:a16="http://schemas.microsoft.com/office/drawing/2014/main" id="{38B45647-0590-9BA4-DAF5-0513A3C929EA}"/>
              </a:ext>
            </a:extLst>
          </p:cNvPr>
          <p:cNvPicPr>
            <a:picLocks noGrp="1" noChangeAspect="1" noChangeArrowheads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3" b="15093"/>
          <a:stretch>
            <a:fillRect/>
          </a:stretch>
        </p:blipFill>
        <p:spPr bwMode="auto">
          <a:xfrm>
            <a:off x="6727920" y="975692"/>
            <a:ext cx="4572000" cy="319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906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24108" y="435560"/>
            <a:ext cx="11164124" cy="15935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/>
              <a:t>Why protect IP?</a:t>
            </a:r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career growth and the broader impact </a:t>
            </a:r>
            <a:endParaRPr lang="en-IE" kern="3000" spc="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1064A98-C22E-46CB-8164-9ACDEF4625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00B552-71D6-4620-B822-754761F06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6D1486-1529-4941-A8AC-823308D3D5DF}"/>
              </a:ext>
            </a:extLst>
          </p:cNvPr>
          <p:cNvSpPr txBox="1"/>
          <p:nvPr/>
        </p:nvSpPr>
        <p:spPr>
          <a:xfrm>
            <a:off x="367990" y="2105260"/>
            <a:ext cx="11474605" cy="422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Recognition and Career Advancement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Enhances academic recognition and promotion prospects.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Funding Opportunities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Attracts additional research funding and industry partnerships.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Revenue &amp; Financial Rewards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Potential revenue through royalties, equity in start-ups, &amp; licensing.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Technology Transfer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Facilitates the commercialization of research, translation of your Research to Real-world Applications.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Leveraging IP for Further Research and Development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Increased Opportunities for Further Research &amp; Reinvesting Licensing Revenue: </a:t>
            </a:r>
          </a:p>
          <a:p>
            <a:pPr lvl="0"/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 Protection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Safeguards against unauthorized use and strengthens research integrity.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Support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Access to legal, commercial, and marketing assistance through the Knowledge transfer &amp; Commercialisation office (KTCO).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Strategic Advantage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Prevents competitors from patenting similar innovations and enhances competitiveness in the field.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53721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217D6-4AA2-CB4D-9D63-D41980307D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55887" y="640002"/>
            <a:ext cx="10483431" cy="804265"/>
          </a:xfrm>
        </p:spPr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Different Forms of IP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B90495-F444-9513-1025-F3F6E69A58D8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7475CE-B9AE-DA3F-D465-69B9AE03D027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CD3150-C9BA-A69D-AB08-24C5ADEF865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6FD85D6-C094-02C7-05BA-CAD29820D0E7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D808E219-01C4-4E63-9F0F-13CDB4C7D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6403BD3-F29F-4713-800A-38FA421E2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12013"/>
              </p:ext>
            </p:extLst>
          </p:nvPr>
        </p:nvGraphicFramePr>
        <p:xfrm>
          <a:off x="793329" y="1342710"/>
          <a:ext cx="7816517" cy="46038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8228">
                  <a:extLst>
                    <a:ext uri="{9D8B030D-6E8A-4147-A177-3AD203B41FA5}">
                      <a16:colId xmlns:a16="http://schemas.microsoft.com/office/drawing/2014/main" val="1872221588"/>
                    </a:ext>
                  </a:extLst>
                </a:gridCol>
                <a:gridCol w="1745212">
                  <a:extLst>
                    <a:ext uri="{9D8B030D-6E8A-4147-A177-3AD203B41FA5}">
                      <a16:colId xmlns:a16="http://schemas.microsoft.com/office/drawing/2014/main" val="48382798"/>
                    </a:ext>
                  </a:extLst>
                </a:gridCol>
                <a:gridCol w="1897249">
                  <a:extLst>
                    <a:ext uri="{9D8B030D-6E8A-4147-A177-3AD203B41FA5}">
                      <a16:colId xmlns:a16="http://schemas.microsoft.com/office/drawing/2014/main" val="1768668672"/>
                    </a:ext>
                  </a:extLst>
                </a:gridCol>
                <a:gridCol w="2655828">
                  <a:extLst>
                    <a:ext uri="{9D8B030D-6E8A-4147-A177-3AD203B41FA5}">
                      <a16:colId xmlns:a16="http://schemas.microsoft.com/office/drawing/2014/main" val="2693144607"/>
                    </a:ext>
                  </a:extLst>
                </a:gridCol>
              </a:tblGrid>
              <a:tr h="250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b="1" dirty="0">
                          <a:effectLst/>
                        </a:rPr>
                        <a:t>IPR</a:t>
                      </a:r>
                      <a:endParaRPr lang="en-IE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b="1" dirty="0">
                          <a:effectLst/>
                        </a:rPr>
                        <a:t>For What</a:t>
                      </a:r>
                      <a:endParaRPr lang="en-IE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b="1" dirty="0">
                          <a:effectLst/>
                        </a:rPr>
                        <a:t>How</a:t>
                      </a:r>
                      <a:endParaRPr lang="en-IE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b="1" dirty="0">
                          <a:effectLst/>
                        </a:rPr>
                        <a:t>Length</a:t>
                      </a:r>
                      <a:endParaRPr lang="en-IE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267544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Patent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New Inventions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Application and Examination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20 years </a:t>
                      </a:r>
                      <a:endParaRPr lang="en-IE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+5 for some medical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24066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Copyright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Original Creative or Artistic forms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>
                          <a:effectLst/>
                        </a:rPr>
                        <a:t>Exists Automatically</a:t>
                      </a:r>
                      <a:endParaRPr lang="en-IE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Life + 70 years</a:t>
                      </a:r>
                      <a:endParaRPr lang="en-IE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(variations in different jurisdictions)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2656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>
                          <a:effectLst/>
                        </a:rPr>
                        <a:t>Trademark</a:t>
                      </a:r>
                      <a:endParaRPr lang="en-IE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Distinctive Identification of  Products or Services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Use and/or</a:t>
                      </a:r>
                      <a:r>
                        <a:rPr lang="en-IE" sz="1200" baseline="0" dirty="0">
                          <a:effectLst/>
                        </a:rPr>
                        <a:t> </a:t>
                      </a:r>
                      <a:r>
                        <a:rPr lang="en-IE" sz="1800" dirty="0">
                          <a:effectLst/>
                        </a:rPr>
                        <a:t>Registration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Indefinitely</a:t>
                      </a:r>
                      <a:endParaRPr lang="en-IE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(Until a period of 5 years without use)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495747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>
                          <a:effectLst/>
                        </a:rPr>
                        <a:t>Registered Design</a:t>
                      </a:r>
                      <a:endParaRPr lang="en-IE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>
                          <a:effectLst/>
                        </a:rPr>
                        <a:t>External Appearance</a:t>
                      </a:r>
                      <a:endParaRPr lang="en-IE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Registration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Max 25 years </a:t>
                      </a:r>
                      <a:endParaRPr lang="en-IE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(renewed every 5 years)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697735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Trade Secret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Manufacturing methods, source code, others…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Employee Contracts/</a:t>
                      </a:r>
                      <a:endParaRPr lang="en-IE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Confidentiality Agreements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800" dirty="0">
                          <a:effectLst/>
                        </a:rPr>
                        <a:t>Until it is no longer secret</a:t>
                      </a:r>
                      <a:endParaRPr lang="en-IE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85477"/>
                  </a:ext>
                </a:extLst>
              </a:tr>
            </a:tbl>
          </a:graphicData>
        </a:graphic>
      </p:graphicFrame>
      <p:pic>
        <p:nvPicPr>
          <p:cNvPr id="11" name="Picture 2">
            <a:extLst>
              <a:ext uri="{FF2B5EF4-FFF2-40B4-BE49-F238E27FC236}">
                <a16:creationId xmlns:a16="http://schemas.microsoft.com/office/drawing/2014/main" id="{710BDA3C-D9D9-446B-B3AA-3EC373528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1204" y="2649286"/>
            <a:ext cx="1484095" cy="1343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244375AB-542C-40D7-8B04-8A53C71B8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45839" y="3470374"/>
            <a:ext cx="1425575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5" descr="Coca Cola bottle">
            <a:extLst>
              <a:ext uri="{FF2B5EF4-FFF2-40B4-BE49-F238E27FC236}">
                <a16:creationId xmlns:a16="http://schemas.microsoft.com/office/drawing/2014/main" id="{39ECEA4C-BD50-45B9-BAC8-8C5F59F1F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12543" y="4769459"/>
            <a:ext cx="412726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855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13946-8B1A-2599-CB2D-9658F0FBF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19CE0-77E4-A2C0-8286-F63AD83ABB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Different Forms of IP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4FD67-D3FA-0EE8-8B26-11D88AA48A1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204803" y="1879793"/>
            <a:ext cx="7985380" cy="4439577"/>
          </a:xfrm>
        </p:spPr>
        <p:txBody>
          <a:bodyPr/>
          <a:lstStyle/>
          <a:p>
            <a:endParaRPr lang="en-US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64B7C0-8EAD-D45C-5D31-D45C1D3C522F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2BA729D-41C2-3228-FEF5-C1F91411A52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4FB3782-7B13-E1AA-8DBB-D8E460F2458A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E429E9A-9898-FB83-C622-E37890F21EC2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E2F6BB9-1D0B-4301-91DA-FB66FECA25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C08682-026C-40E2-9C79-4D943CB37A9E}"/>
              </a:ext>
            </a:extLst>
          </p:cNvPr>
          <p:cNvSpPr txBox="1"/>
          <p:nvPr/>
        </p:nvSpPr>
        <p:spPr>
          <a:xfrm>
            <a:off x="3776344" y="2163778"/>
            <a:ext cx="2579189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charset="0"/>
              </a:rPr>
              <a:t>One product - many IP rights</a:t>
            </a:r>
            <a:endParaRPr lang="en-IE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DB5B0D2-20EA-4726-B367-BB9BD68C2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30" y="3091457"/>
            <a:ext cx="247491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611631-0D9F-40C8-8A0C-9541EBEF5EC3}"/>
              </a:ext>
            </a:extLst>
          </p:cNvPr>
          <p:cNvSpPr txBox="1"/>
          <p:nvPr/>
        </p:nvSpPr>
        <p:spPr>
          <a:xfrm>
            <a:off x="2055776" y="2943753"/>
            <a:ext cx="1627241" cy="2461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Trade marks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NOKIA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Product "208"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Start-up tone</a:t>
            </a:r>
          </a:p>
          <a:p>
            <a:pPr marL="182563" indent="-182563">
              <a:buFont typeface="Wingdings" pitchFamily="2" charset="2"/>
              <a:buChar char="§"/>
            </a:pPr>
            <a:endParaRPr lang="en-US" dirty="0"/>
          </a:p>
          <a:p>
            <a:pPr marL="182563" indent="-182563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Copyright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Software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User manuals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Ringtones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Start-up tone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 Images</a:t>
            </a:r>
          </a:p>
          <a:p>
            <a:pPr marL="182563" indent="-182563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D25C82-A60F-457A-947A-7035BAA4D383}"/>
              </a:ext>
            </a:extLst>
          </p:cNvPr>
          <p:cNvSpPr txBox="1"/>
          <p:nvPr/>
        </p:nvSpPr>
        <p:spPr>
          <a:xfrm>
            <a:off x="6694187" y="2453537"/>
            <a:ext cx="2227151" cy="423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Patents and utility models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Data-processing methods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Operating system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Operation of user interface</a:t>
            </a:r>
          </a:p>
          <a:p>
            <a:pPr marL="182563" indent="-182563">
              <a:buFont typeface="Wingdings" pitchFamily="2" charset="2"/>
              <a:buChar char="§"/>
            </a:pPr>
            <a:endParaRPr lang="en-US" dirty="0"/>
          </a:p>
          <a:p>
            <a:pPr marL="182563" indent="-182563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Designs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Form of overall phone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Arrangement and shape of buttons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dirty="0"/>
              <a:t>Position and shape of screen</a:t>
            </a:r>
          </a:p>
          <a:p>
            <a:pPr marL="182563" indent="-182563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Trade secrets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GB" dirty="0"/>
              <a:t>Some technical know-how kept </a:t>
            </a:r>
            <a:br>
              <a:rPr lang="en-GB" dirty="0"/>
            </a:br>
            <a:r>
              <a:rPr lang="en-GB" dirty="0"/>
              <a:t>"in-house" and not published </a:t>
            </a:r>
            <a:endParaRPr lang="en-US" dirty="0"/>
          </a:p>
          <a:p>
            <a:pPr marL="182563" indent="-182563">
              <a:buFont typeface="Wingdings" pitchFamily="2" charset="2"/>
              <a:buChar char="§"/>
            </a:pPr>
            <a:endParaRPr lang="en-US" dirty="0"/>
          </a:p>
          <a:p>
            <a:pPr marL="182563" indent="-182563"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84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GB" dirty="0"/>
              <a:t>Why protect IP?</a:t>
            </a:r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 - - career growth and the broader impact </a:t>
            </a:r>
            <a:endParaRPr lang="en-IE" kern="3000" spc="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1064A98-C22E-46CB-8164-9ACDEF4625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00B552-71D6-4620-B822-754761F06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6D1486-1529-4941-A8AC-823308D3D5DF}"/>
              </a:ext>
            </a:extLst>
          </p:cNvPr>
          <p:cNvSpPr txBox="1"/>
          <p:nvPr/>
        </p:nvSpPr>
        <p:spPr>
          <a:xfrm>
            <a:off x="1165392" y="1922656"/>
            <a:ext cx="8012317" cy="4475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Recognition and Career Advancement</a:t>
            </a:r>
            <a:r>
              <a:rPr lang="en-GB" sz="1600" dirty="0"/>
              <a:t>: Enhances academic recognition and promotion prospects.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Funding Opportunities</a:t>
            </a:r>
            <a:r>
              <a:rPr lang="en-GB" sz="1600" dirty="0"/>
              <a:t>: Attracts additional research funding and industry partnerships.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Revenue &amp; Financial Rewards</a:t>
            </a:r>
            <a:r>
              <a:rPr lang="en-GB" sz="1600" dirty="0"/>
              <a:t>: Potential revenue through royalties, equity in start-ups, &amp; licensing.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Technology Transfer</a:t>
            </a:r>
            <a:r>
              <a:rPr lang="en-GB" sz="1600" dirty="0"/>
              <a:t>: Facilitates the commercialization of research, translation of your Research to Real-world Applications.</a:t>
            </a:r>
            <a:r>
              <a:rPr lang="en-GB" sz="1600" b="1" dirty="0"/>
              <a:t> </a:t>
            </a:r>
          </a:p>
          <a:p>
            <a:pPr lvl="0"/>
            <a:r>
              <a:rPr lang="en-GB" sz="1600" b="1" dirty="0"/>
              <a:t>Leveraging IP for Further Research and Development</a:t>
            </a:r>
            <a:r>
              <a:rPr lang="en-GB" sz="1600" dirty="0"/>
              <a:t>: Increased Opportunities for Further Research &amp; Reinvesting Licensing Revenue: </a:t>
            </a:r>
          </a:p>
          <a:p>
            <a:r>
              <a:rPr lang="en-GB" sz="1600" b="1" dirty="0"/>
              <a:t>IP Protection</a:t>
            </a:r>
            <a:r>
              <a:rPr lang="en-GB" sz="1600" dirty="0"/>
              <a:t>: Safeguards against unauthorized use and strengthens research integrity.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University Support</a:t>
            </a:r>
            <a:r>
              <a:rPr lang="en-GB" sz="1600" dirty="0"/>
              <a:t>: Access to legal, commercial, and marketing assistance through the Knowledge transfer &amp; Commercialisation office (KTCO).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b="1" dirty="0"/>
              <a:t>Strategic Advantage</a:t>
            </a:r>
            <a:r>
              <a:rPr lang="en-GB" sz="1600" dirty="0"/>
              <a:t>: Prevents competitors from patenting similar innovations and enhances competitiveness in the field.</a:t>
            </a:r>
            <a:endParaRPr lang="en-GB" sz="1600" dirty="0">
              <a:ea typeface="Calibri"/>
              <a:cs typeface="Calibri"/>
            </a:endParaRPr>
          </a:p>
          <a:p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D40473-6049-45D4-B587-21DF094150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325" r="23089" b="-2"/>
          <a:stretch/>
        </p:blipFill>
        <p:spPr>
          <a:xfrm rot="416451">
            <a:off x="8997291" y="2711454"/>
            <a:ext cx="2554308" cy="268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99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1064A98-C22E-46CB-8164-9ACDEF4625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00B552-71D6-4620-B822-754761F06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A564B75-1A59-4779-BDC9-79AACB4B480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04913" y="941388"/>
            <a:ext cx="10483850" cy="80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IE" sz="2400" b="1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Licensing v Spin-out?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8F4E9B-16EC-4488-903E-15AAA6DCD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47" y="1802963"/>
            <a:ext cx="1998773" cy="14723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D5BF5A-EB83-4B34-AA0C-8FBB64B509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729" y="1991653"/>
            <a:ext cx="1368354" cy="14373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9B9DF1-AD7F-4304-B415-881EC861E540}"/>
              </a:ext>
            </a:extLst>
          </p:cNvPr>
          <p:cNvSpPr txBox="1"/>
          <p:nvPr/>
        </p:nvSpPr>
        <p:spPr>
          <a:xfrm>
            <a:off x="942247" y="3014077"/>
            <a:ext cx="3910410" cy="3305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3400" b="1" dirty="0">
                <a:solidFill>
                  <a:srgbClr val="00B050"/>
                </a:solidFill>
              </a:rPr>
              <a:t>Licence</a:t>
            </a:r>
          </a:p>
          <a:p>
            <a:pPr lvl="1"/>
            <a:r>
              <a:rPr lang="en-GB" sz="1800" dirty="0"/>
              <a:t>Relatively low investment required</a:t>
            </a:r>
          </a:p>
          <a:p>
            <a:pPr lvl="1"/>
            <a:r>
              <a:rPr lang="en-GB" sz="1800" dirty="0"/>
              <a:t>Lower risk, but lower returns</a:t>
            </a:r>
          </a:p>
          <a:p>
            <a:pPr lvl="1"/>
            <a:r>
              <a:rPr lang="en-GB" sz="1800" dirty="0"/>
              <a:t>Income more certain and quicker to arrive</a:t>
            </a:r>
          </a:p>
          <a:p>
            <a:pPr lvl="2"/>
            <a:r>
              <a:rPr lang="en-GB" sz="1800" dirty="0"/>
              <a:t>Can be quick to first customer</a:t>
            </a:r>
          </a:p>
          <a:p>
            <a:pPr lvl="2"/>
            <a:r>
              <a:rPr lang="en-GB" sz="1800" dirty="0"/>
              <a:t>Can be quicker/easier to scale</a:t>
            </a:r>
          </a:p>
          <a:p>
            <a:endParaRPr lang="en-I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2C224A-4B28-4D2B-809A-0135509A5C59}"/>
              </a:ext>
            </a:extLst>
          </p:cNvPr>
          <p:cNvSpPr txBox="1"/>
          <p:nvPr/>
        </p:nvSpPr>
        <p:spPr>
          <a:xfrm>
            <a:off x="5794904" y="3300266"/>
            <a:ext cx="3910410" cy="296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IE" sz="1800" b="1" dirty="0">
                <a:solidFill>
                  <a:srgbClr val="00B050"/>
                </a:solidFill>
              </a:rPr>
              <a:t>Spin-out</a:t>
            </a:r>
          </a:p>
          <a:p>
            <a:pPr lvl="1"/>
            <a:r>
              <a:rPr lang="en-GB" sz="2600" dirty="0"/>
              <a:t>Slower, more complex, higher risk</a:t>
            </a:r>
          </a:p>
          <a:p>
            <a:pPr lvl="1"/>
            <a:r>
              <a:rPr lang="en-GB" sz="2600" dirty="0"/>
              <a:t>But returns are high if successful</a:t>
            </a:r>
          </a:p>
          <a:p>
            <a:pPr lvl="1"/>
            <a:r>
              <a:rPr lang="en-GB" sz="2600" dirty="0"/>
              <a:t>Significant capital gains possible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45114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13946-8B1A-2599-CB2D-9658F0FBF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19CE0-77E4-A2C0-8286-F63AD83ABB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dirty="0"/>
              <a:t>University Spin-out Process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4FD67-D3FA-0EE8-8B26-11D88AA48A1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204803" y="1879793"/>
            <a:ext cx="7985380" cy="4439577"/>
          </a:xfrm>
        </p:spPr>
        <p:txBody>
          <a:bodyPr/>
          <a:lstStyle/>
          <a:p>
            <a:r>
              <a:rPr lang="en-GB" sz="2000" dirty="0"/>
              <a:t>According to the </a:t>
            </a:r>
            <a:r>
              <a:rPr lang="en-GB" sz="2000" dirty="0">
                <a:hlinkClick r:id="rId2"/>
              </a:rPr>
              <a:t>World Intellectual Property Organization</a:t>
            </a:r>
            <a:r>
              <a:rPr lang="en-GB" sz="2000" dirty="0"/>
              <a:t>, the primary goals for a university to implement an IP policy include: </a:t>
            </a:r>
          </a:p>
          <a:p>
            <a:pPr marL="449263" indent="-268288"/>
            <a:r>
              <a:rPr lang="en-GB" sz="2000" dirty="0"/>
              <a:t>Provide legal certainty.</a:t>
            </a:r>
          </a:p>
          <a:p>
            <a:pPr marL="449263" indent="-268288"/>
            <a:r>
              <a:rPr lang="en-GB" sz="2000" dirty="0"/>
              <a:t>Promote scientific research and technological development.</a:t>
            </a:r>
          </a:p>
          <a:p>
            <a:pPr marL="449263" indent="-268288"/>
            <a:r>
              <a:rPr lang="en-GB" sz="2000" dirty="0"/>
              <a:t>Encourage researchers to consider the possible opportunities for exploiting an invention so as to increase the potential flow of benefits to society.</a:t>
            </a:r>
          </a:p>
          <a:p>
            <a:pPr marL="449263" indent="-268288"/>
            <a:r>
              <a:rPr lang="en-GB" sz="2000" dirty="0"/>
              <a:t>Provide an environment that supports and encourages innovation and development.</a:t>
            </a:r>
          </a:p>
          <a:p>
            <a:pPr marL="449263" indent="-268288"/>
            <a:r>
              <a:rPr lang="en-GB" sz="2000" dirty="0"/>
              <a:t>Balance the various conflicting interests of universities, industry and society.</a:t>
            </a:r>
          </a:p>
          <a:p>
            <a:pPr marL="449263" indent="-268288"/>
            <a:r>
              <a:rPr lang="en-GB" sz="2000" dirty="0"/>
              <a:t>Ensure compliance with applicable national laws and regulations.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64B7C0-8EAD-D45C-5D31-D45C1D3C522F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2BA729D-41C2-3228-FEF5-C1F91411A52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4FB3782-7B13-E1AA-8DBB-D8E460F2458A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E429E9A-9898-FB83-C622-E37890F21EC2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E2F6BB9-1D0B-4301-91DA-FB66FECA25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857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61D92-48AE-D3A9-30FA-CEB3CCF7A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FB2DE82-991B-4164-07BD-32D1C98EE896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42DEB13-B2B7-E50F-4670-221CE3EB393E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C229763-C3E9-39CE-7379-6FBD30DBDB3F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76AF7EA-3A70-1BEE-5A17-3C1AB531B8F5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CDAAB07E-A17C-692C-C370-5B18E483CB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E6E6244-4F73-CC15-651B-500BFCF30C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339A35-94D4-0B65-B780-1AEE0886B32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What is the value of IP ?</a:t>
            </a:r>
            <a:endParaRPr lang="en-GB" dirty="0"/>
          </a:p>
        </p:txBody>
      </p:sp>
      <p:pic>
        <p:nvPicPr>
          <p:cNvPr id="1026" name="Picture 2" descr="Nike Logo, symbol, meaning, history, PNG, brand">
            <a:extLst>
              <a:ext uri="{FF2B5EF4-FFF2-40B4-BE49-F238E27FC236}">
                <a16:creationId xmlns:a16="http://schemas.microsoft.com/office/drawing/2014/main" id="{39526644-7875-55B5-67A5-B570ED366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775" y="1897585"/>
            <a:ext cx="6949440" cy="390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888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577B4-18D4-617C-C8E7-15579AC84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FF257F-4B45-8B5F-CA9E-736FC2E2925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a Grant?</a:t>
            </a:r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72B19DF-F44C-0135-20C3-F81E28F8E948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5C2357C-08DF-35F9-055A-355CA005818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9D40BFE-77AD-39D7-F51E-E81D9989695F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38EE028-9510-BD13-24BC-351D86656665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6B504C6-524E-FBFE-08C4-E7A3E5975D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34CA337-BEF3-6350-B3BC-CACCA1B97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891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2C0F4-15D2-5497-36D3-E2370896F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CC5165-C335-69A2-FB5F-06595F8FCCB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04800" y="511760"/>
            <a:ext cx="10483431" cy="804265"/>
          </a:xfrm>
        </p:spPr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a Grant?</a:t>
            </a:r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26883C-D435-C8EB-8488-798BF202B0C9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8AC5145-48DC-2C9F-FB98-213F5F8B953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9552F7B-2D47-43B3-5A1C-218F845EAE3F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B1EDF1E-3E48-1EE6-D879-00F39FC61698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6A28D830-C6B5-22CC-A42E-3A7B5D7C22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06F0D5B7-FA02-C604-90C7-9EC5C33C6D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F53AF9-D689-128F-E8EC-0EACE39D3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662" y="1541873"/>
            <a:ext cx="8359735" cy="49259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A68A8E-4762-D7C3-88A4-3321E193C8F4}"/>
              </a:ext>
            </a:extLst>
          </p:cNvPr>
          <p:cNvSpPr txBox="1"/>
          <p:nvPr/>
        </p:nvSpPr>
        <p:spPr>
          <a:xfrm>
            <a:off x="9137533" y="5710766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Cambridge Dictionary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39540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217D6-4AA2-CB4D-9D63-D41980307D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dirty="0"/>
              <a:t>What is Grant Funding?</a:t>
            </a:r>
            <a:br>
              <a:rPr lang="en-IE" dirty="0"/>
            </a:br>
            <a:r>
              <a:rPr lang="en-IE" dirty="0"/>
              <a:t> </a:t>
            </a:r>
            <a:r>
              <a:rPr lang="en-IE" sz="3200" dirty="0">
                <a:solidFill>
                  <a:schemeClr val="accent1">
                    <a:lumMod val="50000"/>
                  </a:schemeClr>
                </a:solidFill>
              </a:rPr>
              <a:t>Other people’s money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C186C-5DE3-6542-A610-70101C6B0F9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204800" y="2366145"/>
            <a:ext cx="9422312" cy="3436431"/>
          </a:xfrm>
        </p:spPr>
        <p:txBody>
          <a:bodyPr/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800" dirty="0"/>
              <a:t>A Financial Gift / Intervention (non repayable) to support business activity.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800" dirty="0"/>
              <a:t>Grant Funding is a fund given by entity – often a public body or a </a:t>
            </a:r>
            <a:r>
              <a:rPr lang="en-US" sz="1800" dirty="0" err="1"/>
              <a:t>specialised</a:t>
            </a:r>
            <a:r>
              <a:rPr lang="en-US" sz="1800" dirty="0"/>
              <a:t> grant-making institution – to an individual or another entity usually, a company, sometimes a non-profit </a:t>
            </a:r>
            <a:r>
              <a:rPr lang="en-US" sz="1800" dirty="0" err="1"/>
              <a:t>organisation</a:t>
            </a:r>
            <a:r>
              <a:rPr lang="en-US" sz="1800" dirty="0"/>
              <a:t>) for a specific purpose linked to deliverables.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IE" sz="1800" dirty="0"/>
              <a:t>Funding rates for grants typically run from 30% to 100%. Match funding is usually a component.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en-US" sz="1800" dirty="0"/>
              <a:t>Generally given for </a:t>
            </a:r>
            <a:r>
              <a:rPr lang="en-US" sz="1800" b="1" dirty="0">
                <a:solidFill>
                  <a:srgbClr val="FF0000"/>
                </a:solidFill>
              </a:rPr>
              <a:t>projects, programs, people and prime infrastructure </a:t>
            </a:r>
            <a:r>
              <a:rPr lang="en-US" sz="1800" dirty="0"/>
              <a:t>not for your core funding – wages, administration costs, etc. are almost always excluded unless these are part of the project or program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B90495-F444-9513-1025-F3F6E69A58D8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7475CE-B9AE-DA3F-D465-69B9AE03D027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CD3150-C9BA-A69D-AB08-24C5ADEF865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6FD85D6-C094-02C7-05BA-CAD29820D0E7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D808E219-01C4-4E63-9F0F-13CDB4C7D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29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Intellectual Property</a:t>
            </a:r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1064A98-C22E-46CB-8164-9ACDEF4625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00B552-71D6-4620-B822-754761F06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789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What Grant funding is not</a:t>
            </a:r>
            <a:endParaRPr lang="en-US" dirty="0">
              <a:solidFill>
                <a:srgbClr val="44BDA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B8617-34F6-B164-FB78-7650C4497B1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Free Money: </a:t>
            </a:r>
            <a:r>
              <a:rPr lang="en-US" dirty="0"/>
              <a:t>the planning and development of a grant proposal takes time and therefore resources away from the central business activities. And there’s the match cost…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Float: </a:t>
            </a:r>
            <a:r>
              <a:rPr lang="en-US" dirty="0"/>
              <a:t>many companies exist from grant to grant which is never a good strategy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Easy: </a:t>
            </a:r>
            <a:r>
              <a:rPr lang="en-US" dirty="0"/>
              <a:t>success rates are typically low: EIC Accelerator ~1% and every application you make must be tailored to the particular program and funder you are applying to.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Fast: </a:t>
            </a:r>
            <a:r>
              <a:rPr lang="en-US" dirty="0"/>
              <a:t>Anywhere from 6 months-2 years in advance (small caveat)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0ADB9461-BE84-4544-8646-AED706233E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544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217D6-4AA2-CB4D-9D63-D41980307D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to get started – Sample Template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B90495-F444-9513-1025-F3F6E69A58D8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7475CE-B9AE-DA3F-D465-69B9AE03D027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CD3150-C9BA-A69D-AB08-24C5ADEF865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6FD85D6-C094-02C7-05BA-CAD29820D0E7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D808E219-01C4-4E63-9F0F-13CDB4C7D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A64284-0824-4D68-8AF4-71DE01C38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16" y="1604809"/>
            <a:ext cx="8939508" cy="472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50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13946-8B1A-2599-CB2D-9658F0FBF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B64B7C0-8EAD-D45C-5D31-D45C1D3C522F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2BA729D-41C2-3228-FEF5-C1F91411A52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4FB3782-7B13-E1AA-8DBB-D8E460F2458A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E429E9A-9898-FB83-C622-E37890F21EC2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947BE5AA-398D-4150-A062-B4F754DB67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7976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E2AF08E-846A-4B35-9C8F-07F12BFB25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04913" y="941388"/>
            <a:ext cx="10483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IE" sz="2400" dirty="0">
                <a:solidFill>
                  <a:srgbClr val="FF0000"/>
                </a:solidFill>
              </a:rPr>
              <a:t>Identify Funding Sources: </a:t>
            </a:r>
            <a:r>
              <a:rPr lang="en-IE" sz="2400" dirty="0"/>
              <a:t>Align the best scheme to your needs, research, reading and analysis</a:t>
            </a:r>
            <a:endParaRPr lang="en-IE" sz="2400" b="1" kern="3000" spc="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00555F-2A89-4702-83F8-74FD2BC0DB39}"/>
              </a:ext>
            </a:extLst>
          </p:cNvPr>
          <p:cNvSpPr txBox="1"/>
          <p:nvPr/>
        </p:nvSpPr>
        <p:spPr>
          <a:xfrm>
            <a:off x="778598" y="1883121"/>
            <a:ext cx="4291343" cy="2803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en-IE" sz="2800" dirty="0">
                <a:solidFill>
                  <a:srgbClr val="2FA3EE">
                    <a:lumMod val="50000"/>
                  </a:srgbClr>
                </a:solidFill>
                <a:latin typeface="Tw Cen MT" panose="020B0602020104020603"/>
              </a:rPr>
              <a:t>Funding Bodies: Ireland</a:t>
            </a:r>
          </a:p>
          <a:p>
            <a:pPr lvl="0" defTabSz="457200">
              <a:defRPr/>
            </a:pPr>
            <a:endParaRPr lang="en-IE" sz="1200" dirty="0">
              <a:solidFill>
                <a:srgbClr val="2FA3EE">
                  <a:lumMod val="50000"/>
                </a:srgbClr>
              </a:solidFill>
              <a:latin typeface="Tw Cen MT" panose="020B0602020104020603"/>
            </a:endParaRPr>
          </a:p>
          <a:p>
            <a:r>
              <a:rPr lang="en-IE" sz="1800" dirty="0">
                <a:solidFill>
                  <a:srgbClr val="202124"/>
                </a:solidFill>
                <a:latin typeface="arial" panose="020B0604020202020204" pitchFamily="34" charset="0"/>
              </a:rPr>
              <a:t>Enterprise Ireland</a:t>
            </a:r>
          </a:p>
          <a:p>
            <a:r>
              <a:rPr lang="en-IE" sz="1800" dirty="0">
                <a:solidFill>
                  <a:srgbClr val="202124"/>
                </a:solidFill>
                <a:latin typeface="arial" panose="020B0604020202020204" pitchFamily="34" charset="0"/>
              </a:rPr>
              <a:t>Research Ireland</a:t>
            </a:r>
          </a:p>
          <a:p>
            <a:r>
              <a:rPr lang="en-IE" sz="1800" dirty="0">
                <a:solidFill>
                  <a:srgbClr val="202124"/>
                </a:solidFill>
                <a:latin typeface="arial" panose="020B0604020202020204" pitchFamily="34" charset="0"/>
              </a:rPr>
              <a:t>Various Gov Departments</a:t>
            </a:r>
          </a:p>
          <a:p>
            <a:pPr lvl="1"/>
            <a:r>
              <a:rPr lang="en-IE" dirty="0">
                <a:solidFill>
                  <a:srgbClr val="202124"/>
                </a:solidFill>
                <a:latin typeface="arial" panose="020B0604020202020204" pitchFamily="34" charset="0"/>
              </a:rPr>
              <a:t>DAFM</a:t>
            </a:r>
          </a:p>
          <a:p>
            <a:pPr lvl="1"/>
            <a:r>
              <a:rPr lang="en-IE" dirty="0">
                <a:solidFill>
                  <a:srgbClr val="202124"/>
                </a:solidFill>
                <a:latin typeface="arial" panose="020B0604020202020204" pitchFamily="34" charset="0"/>
              </a:rPr>
              <a:t>DETE</a:t>
            </a:r>
          </a:p>
          <a:p>
            <a:r>
              <a:rPr lang="en-IE" sz="1800" dirty="0">
                <a:solidFill>
                  <a:srgbClr val="202124"/>
                </a:solidFill>
                <a:latin typeface="arial" panose="020B0604020202020204" pitchFamily="34" charset="0"/>
              </a:rPr>
              <a:t>Semi States: </a:t>
            </a:r>
          </a:p>
          <a:p>
            <a:pPr lvl="1"/>
            <a:r>
              <a:rPr lang="en-IE" dirty="0" err="1">
                <a:solidFill>
                  <a:srgbClr val="202124"/>
                </a:solidFill>
                <a:latin typeface="arial" panose="020B0604020202020204" pitchFamily="34" charset="0"/>
              </a:rPr>
              <a:t>Teagasc</a:t>
            </a:r>
            <a:endParaRPr lang="en-IE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lvl="1"/>
            <a:r>
              <a:rPr lang="en-IE" dirty="0">
                <a:solidFill>
                  <a:srgbClr val="202124"/>
                </a:solidFill>
                <a:latin typeface="arial" panose="020B0604020202020204" pitchFamily="34" charset="0"/>
              </a:rPr>
              <a:t>EPA</a:t>
            </a:r>
          </a:p>
          <a:p>
            <a:endParaRPr lang="en-I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FF9C1-C333-4798-BF47-DA1A6D1865A8}"/>
              </a:ext>
            </a:extLst>
          </p:cNvPr>
          <p:cNvSpPr txBox="1"/>
          <p:nvPr/>
        </p:nvSpPr>
        <p:spPr>
          <a:xfrm>
            <a:off x="5866646" y="1883121"/>
            <a:ext cx="4572000" cy="5108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>
                <a:solidFill>
                  <a:srgbClr val="2FA3EE">
                    <a:lumMod val="50000"/>
                  </a:srgbClr>
                </a:solidFill>
                <a:latin typeface="Tw Cen MT" panose="020B0602020104020603"/>
              </a:rPr>
              <a:t>Funding Bodies: Europe</a:t>
            </a:r>
          </a:p>
          <a:p>
            <a:endParaRPr lang="en-IE" sz="14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Horizon Europe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INTERREG: NWE, AA, NPA, VA (PEACEPLUS)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Erasmus +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Asylum, Migration and Integration Fund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Just Transition Fund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SESAR (Clean Sky) 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Clean Hydrogen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Circular </a:t>
            </a:r>
            <a:r>
              <a:rPr lang="en-US" dirty="0" err="1">
                <a:solidFill>
                  <a:srgbClr val="202124"/>
                </a:solidFill>
                <a:latin typeface="arial" panose="020B0604020202020204" pitchFamily="34" charset="0"/>
              </a:rPr>
              <a:t>Bioeconomy</a:t>
            </a:r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 Joint Undertaking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EIT: Pathfinder, Transition and Accelerator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WHO /UN</a:t>
            </a:r>
          </a:p>
          <a:p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EBRD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EUROPEAN SOCIAL FUND.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EUROPEAN REGIONAL DEVELOPMENT FUND. 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EUROPEAN MARITIME &amp; FISHERIES FUND. 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EUROPEAN GLOBALISATION ADJUSTMENT FUND FOR DISPLACED WORKERS.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EUROPEAN AGRICULTURAL FUND FOR RURAL DEVELOPMENT. </a:t>
            </a:r>
          </a:p>
          <a:p>
            <a:r>
              <a:rPr lang="en-US" sz="1400" dirty="0">
                <a:solidFill>
                  <a:srgbClr val="202124"/>
                </a:solidFill>
                <a:latin typeface="arial" panose="020B0604020202020204" pitchFamily="34" charset="0"/>
              </a:rPr>
              <a:t>FUND FOR EUROPEAN AID FOR THE MOST DEPRIVED. ...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25065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F97C4-479E-B210-C09D-5EBE6F6B8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33890B-CF43-4AB4-1EA1-CD0FA2C103C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Key Take Away</a:t>
            </a:r>
            <a:endParaRPr lang="en-US" dirty="0">
              <a:solidFill>
                <a:srgbClr val="44BDA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44131-F46A-8395-7DC3-C96D0B39D46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ea typeface="Calibri" panose="020F0502020204030204" pitchFamily="34" charset="0"/>
              </a:rPr>
              <a:t>Intellectual Property</a:t>
            </a:r>
          </a:p>
          <a:p>
            <a:pPr marL="952493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A system to record original thinking</a:t>
            </a:r>
          </a:p>
          <a:p>
            <a:pPr marL="952493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Record and Release to generate Revenue</a:t>
            </a:r>
          </a:p>
          <a:p>
            <a:pPr marL="952493" lvl="1" indent="-342900">
              <a:buFont typeface="Wingdings" panose="05000000000000000000" pitchFamily="2" charset="2"/>
              <a:buChar char="Ø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52493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Grant Aid </a:t>
            </a:r>
          </a:p>
          <a:p>
            <a:pPr marL="1562085" lvl="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Primarily Public Sector Interventions</a:t>
            </a:r>
          </a:p>
          <a:p>
            <a:pPr marL="1562085" lvl="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Support Policy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00" dirty="0">
                <a:ea typeface="Calibri" panose="020F0502020204030204" pitchFamily="34" charset="0"/>
              </a:rPr>
              <a:t>Grant Aid</a:t>
            </a:r>
          </a:p>
          <a:p>
            <a:pPr marL="952493" lvl="1" indent="-342900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00" dirty="0"/>
              <a:t>Gra</a:t>
            </a:r>
          </a:p>
          <a:p>
            <a:pPr marL="952493" lvl="1" indent="-342900">
              <a:buFontTx/>
              <a:buChar char="-"/>
            </a:pPr>
            <a:endParaRPr lang="en-US" sz="2400" dirty="0"/>
          </a:p>
          <a:p>
            <a:endParaRPr lang="en-US" sz="1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4AA4A32-6CEC-5BC9-B973-BABC9620A729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134F247-83E0-98FA-3D6A-5B46170D372A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6C6AEB2-BEF6-33FE-66DD-562CF13E6EA2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B4971AD-EFFE-A86A-DC6D-56515A46D04E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47069124-8BCD-97C5-5647-4A8AC2534F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4B791809-E7F5-FEE9-E731-FEAE5FAD51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254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1485E6-4AE7-4B92-9837-E8FC4F00B9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39238" y="2537064"/>
            <a:ext cx="10113524" cy="2726312"/>
          </a:xfrm>
        </p:spPr>
        <p:txBody>
          <a:bodyPr/>
          <a:lstStyle/>
          <a:p>
            <a:r>
              <a:rPr lang="en-IE" dirty="0"/>
              <a:t>Intellectual Property </a:t>
            </a:r>
          </a:p>
          <a:p>
            <a:r>
              <a:rPr lang="en-IE" dirty="0"/>
              <a:t>&amp; Grant Aid </a:t>
            </a:r>
          </a:p>
          <a:p>
            <a:endParaRPr lang="en-IE" dirty="0"/>
          </a:p>
          <a:p>
            <a:r>
              <a:rPr lang="en-IE" dirty="0"/>
              <a:t>Support Systems to Shape and Scale your Ideas into Income generating ventures</a:t>
            </a:r>
          </a:p>
          <a:p>
            <a:endParaRPr lang="en-I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B98AF-59BD-493E-9954-C6B2F8D05CE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9567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EFAD4-5855-25D3-8111-C6D3E744C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4005BC-A140-C765-68DB-E1F015C0B4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Intellectual Property</a:t>
            </a:r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0AEB4D-D1A9-E728-5C6B-3F8F964EE68E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13ACA6A5-738B-2BE7-86DB-C1D36C41479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9E72C07-EDF1-5E4A-03B5-4F69C060B9D9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AA002AF-AD3A-6215-EC49-D4709E135C46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26E2BC35-AB2F-ED81-004B-E7E7DF9E73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0967D98-AF28-7BAD-4A51-CDE4A88CC6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702883-8DC4-9403-FBE4-F55B8A22D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45" y="2674890"/>
            <a:ext cx="9951680" cy="29474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1124A2-A8DD-CE39-0324-94B179AD5937}"/>
              </a:ext>
            </a:extLst>
          </p:cNvPr>
          <p:cNvSpPr txBox="1"/>
          <p:nvPr/>
        </p:nvSpPr>
        <p:spPr>
          <a:xfrm>
            <a:off x="6333893" y="5642598"/>
            <a:ext cx="459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World Intellectual Property </a:t>
            </a:r>
            <a:r>
              <a:rPr lang="en-US" sz="1800" dirty="0" err="1"/>
              <a:t>Organisation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109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dirty="0"/>
              <a:t>What is Intellectual Property (IP)?</a:t>
            </a:r>
            <a:endParaRPr lang="en-US" dirty="0">
              <a:solidFill>
                <a:srgbClr val="44BDA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B8617-34F6-B164-FB78-7650C4497B1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IE" dirty="0"/>
              <a:t>• Patents: Protect inventions (20 </a:t>
            </a:r>
            <a:r>
              <a:rPr lang="en-IE" dirty="0" err="1"/>
              <a:t>yrs</a:t>
            </a:r>
            <a:r>
              <a:rPr lang="en-IE" dirty="0"/>
              <a:t>).</a:t>
            </a:r>
          </a:p>
          <a:p>
            <a:r>
              <a:rPr lang="en-IE" dirty="0"/>
              <a:t>• Trademarks: Protect brand names, logos.</a:t>
            </a:r>
          </a:p>
          <a:p>
            <a:r>
              <a:rPr lang="en-IE" dirty="0"/>
              <a:t>• Copyrights: Protect creative works (life + 70 </a:t>
            </a:r>
            <a:r>
              <a:rPr lang="en-IE" dirty="0" err="1"/>
              <a:t>yrs</a:t>
            </a:r>
            <a:r>
              <a:rPr lang="en-IE" dirty="0"/>
              <a:t>).</a:t>
            </a:r>
          </a:p>
          <a:p>
            <a:r>
              <a:rPr lang="en-IE" dirty="0"/>
              <a:t>• Designs: Protect product appearance.</a:t>
            </a:r>
          </a:p>
          <a:p>
            <a:r>
              <a:rPr lang="en-IE" dirty="0"/>
              <a:t>• Trade Secrets: Confidential know-how.</a:t>
            </a:r>
          </a:p>
          <a:p>
            <a:endParaRPr lang="en-I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69850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FA9EB-6403-D39E-0597-F6B265C2B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8C92A3-435A-C9CE-D4C8-ABCDF7EE6CC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Innovation</a:t>
            </a:r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F9105E-8ADA-9E1B-2EAF-BCE34438C843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ACBB175-710D-0D8D-F138-B2E4AEC25F24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BBD618F-43B1-9F8B-F8CE-4A9F4CCBA123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B7B2A35-7158-D84E-6CD3-C1021B9C32EC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65BE8F95-5949-439F-E2A1-C265705BA0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54980D05-3EBD-6482-D3AF-8214DAF147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9500A0-FF07-F1D6-C4BD-D625DAC878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648" y="2000816"/>
            <a:ext cx="6446533" cy="42775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4A8E5CF-7146-1E18-D27F-5F79690EFD06}"/>
              </a:ext>
            </a:extLst>
          </p:cNvPr>
          <p:cNvSpPr txBox="1"/>
          <p:nvPr/>
        </p:nvSpPr>
        <p:spPr>
          <a:xfrm>
            <a:off x="7421374" y="3011407"/>
            <a:ext cx="193823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800" i="1" dirty="0"/>
              <a:t>……Innovation  transforms knowledge into money”</a:t>
            </a:r>
          </a:p>
          <a:p>
            <a:pPr lvl="0"/>
            <a:endParaRPr lang="en-IE" sz="1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341A33-FA21-5537-09BE-E409E0785A80}"/>
              </a:ext>
            </a:extLst>
          </p:cNvPr>
          <p:cNvSpPr txBox="1"/>
          <p:nvPr/>
        </p:nvSpPr>
        <p:spPr>
          <a:xfrm>
            <a:off x="1357200" y="3031402"/>
            <a:ext cx="16832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1800" i="1" dirty="0"/>
              <a:t>Research transforms funding into knowledge and ideas….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F06E3-2CFE-424F-0BBD-F63EF357FD5D}"/>
              </a:ext>
            </a:extLst>
          </p:cNvPr>
          <p:cNvSpPr txBox="1"/>
          <p:nvPr/>
        </p:nvSpPr>
        <p:spPr>
          <a:xfrm>
            <a:off x="7052650" y="5405350"/>
            <a:ext cx="1765425" cy="72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>
                <a:solidFill>
                  <a:srgbClr val="0070C0"/>
                </a:solidFill>
              </a:rPr>
              <a:t>Geoffrey Nicholson</a:t>
            </a:r>
          </a:p>
          <a:p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9CE6A0-AF63-E868-A0BE-432F156BFE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70" y="5535071"/>
            <a:ext cx="601251" cy="31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13946-8B1A-2599-CB2D-9658F0FBF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4FD67-D3FA-0EE8-8B26-11D88AA48A1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204803" y="1879793"/>
            <a:ext cx="4960608" cy="4439577"/>
          </a:xfrm>
        </p:spPr>
        <p:txBody>
          <a:bodyPr/>
          <a:lstStyle/>
          <a:p>
            <a:r>
              <a:rPr lang="en-GB" b="1" dirty="0"/>
              <a:t>Invention - </a:t>
            </a:r>
            <a:r>
              <a:rPr lang="en-GB" dirty="0"/>
              <a:t>“creation of a product or introduction of a process for the first time”</a:t>
            </a:r>
          </a:p>
          <a:p>
            <a:endParaRPr lang="en-GB" dirty="0"/>
          </a:p>
          <a:p>
            <a:r>
              <a:rPr lang="en-GB" b="1" dirty="0"/>
              <a:t>Innovation</a:t>
            </a:r>
            <a:r>
              <a:rPr lang="en-GB" dirty="0"/>
              <a:t> – “improves or makes a significant contribution” to something that has already been invented</a:t>
            </a:r>
          </a:p>
          <a:p>
            <a:endParaRPr lang="en-I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64B7C0-8EAD-D45C-5D31-D45C1D3C522F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2BA729D-41C2-3228-FEF5-C1F91411A521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4FB3782-7B13-E1AA-8DBB-D8E460F2458A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E429E9A-9898-FB83-C622-E37890F21EC2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947BE5AA-398D-4150-A062-B4F754DB67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7976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E2AF08E-846A-4B35-9C8F-07F12BFB25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04913" y="941388"/>
            <a:ext cx="10483850" cy="80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IE" sz="2400" b="1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What is Innovation?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AAEAE8-1902-4595-8B4C-0359D36EF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33797"/>
            <a:ext cx="4456828" cy="355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8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217D6-4AA2-CB4D-9D63-D41980307D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Innovation process cycle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C186C-5DE3-6542-A610-70101C6B0F9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520982" y="2136617"/>
            <a:ext cx="10167249" cy="4182753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B90495-F444-9513-1025-F3F6E69A58D8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7475CE-B9AE-DA3F-D465-69B9AE03D027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CD3150-C9BA-A69D-AB08-24C5ADEF865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6FD85D6-C094-02C7-05BA-CAD29820D0E7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D808E219-01C4-4E63-9F0F-13CDB4C7D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E15C3E-505B-4E86-B94C-D0C8C3DD5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339" y="1604809"/>
            <a:ext cx="8467179" cy="44042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5F3E3B-FCA7-4F4C-84A1-FA6F06924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078" y="5555208"/>
            <a:ext cx="5059680" cy="7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17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F66A2-D672-D9AF-B658-4B39FFB8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82E989-C526-68D1-D43A-566C1DE3D2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IE" kern="3000" spc="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Knowledge Transfer</a:t>
            </a:r>
          </a:p>
          <a:p>
            <a:endParaRPr lang="en-US" dirty="0">
              <a:solidFill>
                <a:srgbClr val="44BDA3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22AC9A-7E05-B9ED-B35F-BA23A2277C0B}"/>
              </a:ext>
            </a:extLst>
          </p:cNvPr>
          <p:cNvGrpSpPr/>
          <p:nvPr/>
        </p:nvGrpSpPr>
        <p:grpSpPr>
          <a:xfrm flipH="1">
            <a:off x="9641019" y="-1000152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9283C04-9E46-78BC-42A7-6F92BA163CFF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AA8E4CF-10CB-196B-F65D-5F15BF296FFE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451B3A4-0394-B803-8EEE-72FF3F834B0D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81064A98-C22E-46CB-8164-9ACDEF4625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00B552-71D6-4620-B822-754761F06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783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83B979-6130-4143-A508-15654B1BA4B7}"/>
              </a:ext>
            </a:extLst>
          </p:cNvPr>
          <p:cNvSpPr txBox="1"/>
          <p:nvPr/>
        </p:nvSpPr>
        <p:spPr>
          <a:xfrm>
            <a:off x="2344848" y="2281473"/>
            <a:ext cx="4753069" cy="10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800" i="1" dirty="0"/>
              <a:t>From invention to innovation to the market</a:t>
            </a:r>
          </a:p>
          <a:p>
            <a:endParaRPr lang="en-GB" sz="1800" dirty="0">
              <a:latin typeface="Maiandra GD" panose="020E0502030308020204" pitchFamily="34" charset="0"/>
            </a:endParaRPr>
          </a:p>
          <a:p>
            <a:endParaRPr lang="en-IE" sz="1050" dirty="0">
              <a:latin typeface="Maiandra GD" panose="020E0502030308020204" pitchFamily="34" charset="0"/>
            </a:endParaRPr>
          </a:p>
          <a:p>
            <a:endParaRPr lang="en-I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6AFC7B-E370-4D5A-BA2C-4DB9C8D228AF}"/>
              </a:ext>
            </a:extLst>
          </p:cNvPr>
          <p:cNvSpPr txBox="1"/>
          <p:nvPr/>
        </p:nvSpPr>
        <p:spPr>
          <a:xfrm>
            <a:off x="430211" y="2688997"/>
            <a:ext cx="9703990" cy="84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800" dirty="0"/>
              <a:t>Out of the labs…                                                                                     …into the markets</a:t>
            </a:r>
          </a:p>
          <a:p>
            <a:endParaRPr lang="en-IE" sz="1800" b="1" u="sng" dirty="0">
              <a:latin typeface="Maiandra GD" panose="020E0502030308020204" pitchFamily="34" charset="0"/>
            </a:endParaRPr>
          </a:p>
          <a:p>
            <a:endParaRPr lang="en-I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C8A6C1D-CE6C-42CF-AA59-95A47AFD656F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47" y="3814588"/>
            <a:ext cx="2482636" cy="1865026"/>
          </a:xfrm>
          <a:prstGeom prst="rect">
            <a:avLst/>
          </a:prstGeom>
        </p:spPr>
      </p:pic>
      <p:pic>
        <p:nvPicPr>
          <p:cNvPr id="17" name="Picture 2" descr="fc691ada-5ce6-4973-adf2-89160f7ac314">
            <a:extLst>
              <a:ext uri="{FF2B5EF4-FFF2-40B4-BE49-F238E27FC236}">
                <a16:creationId xmlns:a16="http://schemas.microsoft.com/office/drawing/2014/main" id="{92391131-0507-4EA6-8C67-9DFC55C6C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048" y="3130550"/>
            <a:ext cx="3613869" cy="357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E006897-728F-4B15-BAE4-8A491863D7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390" y="4046588"/>
            <a:ext cx="2701360" cy="182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75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A217D6-4AA2-CB4D-9D63-D41980307D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GB" dirty="0"/>
              <a:t>What researchers Should Know About Their University IP Policy</a:t>
            </a:r>
          </a:p>
          <a:p>
            <a:endParaRPr lang="en-GB" dirty="0">
              <a:latin typeface="Arial Black" panose="020B0A04020102020204" pitchFamily="34" charset="0"/>
            </a:endParaRP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C186C-5DE3-6542-A610-70101C6B0F9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204802" y="1879793"/>
            <a:ext cx="10483429" cy="4774504"/>
          </a:xfrm>
        </p:spPr>
        <p:txBody>
          <a:bodyPr/>
          <a:lstStyle/>
          <a:p>
            <a:endParaRPr lang="en-GB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GB" dirty="0"/>
              <a:t>According to the </a:t>
            </a:r>
            <a:r>
              <a:rPr lang="en-GB" dirty="0">
                <a:hlinkClick r:id="rId2"/>
              </a:rPr>
              <a:t>World Intellectual Property Organization</a:t>
            </a:r>
            <a:r>
              <a:rPr lang="en-GB" dirty="0"/>
              <a:t>, the primary goals for a university to implement an IP policy include: </a:t>
            </a:r>
          </a:p>
          <a:p>
            <a:pPr marL="449263" indent="-268288"/>
            <a:r>
              <a:rPr lang="en-GB" dirty="0"/>
              <a:t>Provide legal certainty.</a:t>
            </a:r>
          </a:p>
          <a:p>
            <a:pPr marL="449263" indent="-268288"/>
            <a:r>
              <a:rPr lang="en-GB" dirty="0"/>
              <a:t>Promote scientific research and technological development.</a:t>
            </a:r>
          </a:p>
          <a:p>
            <a:pPr marL="449263" indent="-268288"/>
            <a:r>
              <a:rPr lang="en-GB" dirty="0"/>
              <a:t>Encourage researchers to consider the possible opportunities for exploiting an invention so as to increase the potential flow of benefits to society.</a:t>
            </a:r>
          </a:p>
          <a:p>
            <a:pPr marL="449263" indent="-268288"/>
            <a:r>
              <a:rPr lang="en-GB" dirty="0"/>
              <a:t>Provide an environment that supports and encourages innovation and development.</a:t>
            </a:r>
          </a:p>
          <a:p>
            <a:pPr marL="449263" indent="-268288"/>
            <a:r>
              <a:rPr lang="en-GB" dirty="0"/>
              <a:t>Balance the various conflicting interests of universities, industry and society.</a:t>
            </a:r>
          </a:p>
          <a:p>
            <a:pPr marL="449263" indent="-268288"/>
            <a:r>
              <a:rPr lang="en-GB" dirty="0"/>
              <a:t>Ensure compliance with applicable national laws and regulations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B90495-F444-9513-1025-F3F6E69A58D8}"/>
              </a:ext>
            </a:extLst>
          </p:cNvPr>
          <p:cNvGrpSpPr/>
          <p:nvPr/>
        </p:nvGrpSpPr>
        <p:grpSpPr>
          <a:xfrm>
            <a:off x="9818748" y="-353766"/>
            <a:ext cx="3051169" cy="3393636"/>
            <a:chOff x="478390" y="664401"/>
            <a:chExt cx="2601067" cy="2893014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CA7475CE-B9AE-DA3F-D465-69B9AE03D027}"/>
                </a:ext>
              </a:extLst>
            </p:cNvPr>
            <p:cNvSpPr/>
            <p:nvPr/>
          </p:nvSpPr>
          <p:spPr>
            <a:xfrm rot="18583653">
              <a:off x="572425" y="664401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44BDA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CD3150-C9BA-A69D-AB08-24C5ADEF8658}"/>
                </a:ext>
              </a:extLst>
            </p:cNvPr>
            <p:cNvSpPr/>
            <p:nvPr/>
          </p:nvSpPr>
          <p:spPr>
            <a:xfrm rot="13983720">
              <a:off x="478390" y="2068054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EE8A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6FD85D6-C094-02C7-05BA-CAD29820D0E7}"/>
                </a:ext>
              </a:extLst>
            </p:cNvPr>
            <p:cNvSpPr/>
            <p:nvPr/>
          </p:nvSpPr>
          <p:spPr>
            <a:xfrm rot="7073941">
              <a:off x="1715215" y="2193173"/>
              <a:ext cx="1364242" cy="1364242"/>
            </a:xfrm>
            <a:custGeom>
              <a:avLst/>
              <a:gdLst>
                <a:gd name="connsiteX0" fmla="*/ 0 w 1452787"/>
                <a:gd name="connsiteY0" fmla="*/ 1452787 h 1452787"/>
                <a:gd name="connsiteX1" fmla="*/ 0 w 1452787"/>
                <a:gd name="connsiteY1" fmla="*/ 464457 h 1452787"/>
                <a:gd name="connsiteX2" fmla="*/ 0 w 1452787"/>
                <a:gd name="connsiteY2" fmla="*/ 0 h 1452787"/>
                <a:gd name="connsiteX3" fmla="*/ 464457 w 1452787"/>
                <a:gd name="connsiteY3" fmla="*/ 0 h 1452787"/>
                <a:gd name="connsiteX4" fmla="*/ 1452787 w 1452787"/>
                <a:gd name="connsiteY4" fmla="*/ 0 h 1452787"/>
                <a:gd name="connsiteX5" fmla="*/ 1452787 w 1452787"/>
                <a:gd name="connsiteY5" fmla="*/ 464457 h 1452787"/>
                <a:gd name="connsiteX6" fmla="*/ 464457 w 1452787"/>
                <a:gd name="connsiteY6" fmla="*/ 464457 h 1452787"/>
                <a:gd name="connsiteX7" fmla="*/ 464457 w 1452787"/>
                <a:gd name="connsiteY7" fmla="*/ 1452787 h 145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787" h="1452787">
                  <a:moveTo>
                    <a:pt x="0" y="1452787"/>
                  </a:moveTo>
                  <a:lnTo>
                    <a:pt x="0" y="464457"/>
                  </a:lnTo>
                  <a:lnTo>
                    <a:pt x="0" y="0"/>
                  </a:lnTo>
                  <a:lnTo>
                    <a:pt x="464457" y="0"/>
                  </a:lnTo>
                  <a:lnTo>
                    <a:pt x="1452787" y="0"/>
                  </a:lnTo>
                  <a:lnTo>
                    <a:pt x="1452787" y="464457"/>
                  </a:lnTo>
                  <a:lnTo>
                    <a:pt x="464457" y="464457"/>
                  </a:lnTo>
                  <a:lnTo>
                    <a:pt x="464457" y="1452787"/>
                  </a:lnTo>
                  <a:close/>
                </a:path>
              </a:pathLst>
            </a:custGeom>
            <a:noFill/>
            <a:ln w="28575">
              <a:solidFill>
                <a:srgbClr val="CF7BB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en-GB"/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D808E219-01C4-4E63-9F0F-13CDB4C7DF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5997"/>
            <a:ext cx="1884495" cy="73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416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gazine Layout 01 - AE_CA_v4" id="{F9D5F4D5-9454-45C5-AFC0-38A7887A0E87}" vid="{A7535069-094F-4B33-8094-ED35EDC7CF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54C1F0F2303ACE4995C8E2F2C429113B" ma:contentTypeVersion="11" ma:contentTypeDescription="Luo uusi asiakirja." ma:contentTypeScope="" ma:versionID="9ca67eb6b29ea45570817b5e4ce55538">
  <xsd:schema xmlns:xsd="http://www.w3.org/2001/XMLSchema" xmlns:xs="http://www.w3.org/2001/XMLSchema" xmlns:p="http://schemas.microsoft.com/office/2006/metadata/properties" xmlns:ns2="2599df58-5f44-4f3f-80f0-83dd5e09c28f" xmlns:ns3="5ad0ff3d-18f4-4398-b988-cbd9e7e27cfa" targetNamespace="http://schemas.microsoft.com/office/2006/metadata/properties" ma:root="true" ma:fieldsID="4eed02f44f9a5b2b317be548ff6677fc" ns2:_="" ns3:_="">
    <xsd:import namespace="2599df58-5f44-4f3f-80f0-83dd5e09c28f"/>
    <xsd:import namespace="5ad0ff3d-18f4-4398-b988-cbd9e7e27c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9df58-5f44-4f3f-80f0-83dd5e09c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e1c13e40-b2b1-49b8-8663-ef592bdcc8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ff3d-18f4-4398-b988-cbd9e7e27cf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2bd941c-df5e-4965-893a-e4f31941a618}" ma:internalName="TaxCatchAll" ma:showField="CatchAllData" ma:web="5ad0ff3d-18f4-4398-b988-cbd9e7e27c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99df58-5f44-4f3f-80f0-83dd5e09c28f">
      <Terms xmlns="http://schemas.microsoft.com/office/infopath/2007/PartnerControls"/>
    </lcf76f155ced4ddcb4097134ff3c332f>
    <TaxCatchAll xmlns="5ad0ff3d-18f4-4398-b988-cbd9e7e27cf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B544F3-E53D-434C-B37F-AEF8CD0D1A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99df58-5f44-4f3f-80f0-83dd5e09c28f"/>
    <ds:schemaRef ds:uri="5ad0ff3d-18f4-4398-b988-cbd9e7e27c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9AD2B3-D789-4FC7-A14D-89ADA76B73A8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5ad0ff3d-18f4-4398-b988-cbd9e7e27cfa"/>
    <ds:schemaRef ds:uri="2599df58-5f44-4f3f-80f0-83dd5e09c28f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39800E7-4362-4A70-9B48-B5AE1C9F47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Magazine layout</Template>
  <TotalTime>8665</TotalTime>
  <Words>1255</Words>
  <Application>Microsoft Office PowerPoint</Application>
  <PresentationFormat>Widescreen</PresentationFormat>
  <Paragraphs>198</Paragraphs>
  <Slides>24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Arial</vt:lpstr>
      <vt:lpstr>Arial Black</vt:lpstr>
      <vt:lpstr>Calibri</vt:lpstr>
      <vt:lpstr>Gill Sans MT</vt:lpstr>
      <vt:lpstr>Maiandra GD</vt:lpstr>
      <vt:lpstr>Montserrat</vt:lpstr>
      <vt:lpstr>Tahoma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cover</dc:title>
  <dc:creator>Samantha Carty</dc:creator>
  <cp:lastModifiedBy>Peadar Casey</cp:lastModifiedBy>
  <cp:revision>424</cp:revision>
  <dcterms:created xsi:type="dcterms:W3CDTF">2021-06-15T11:45:52Z</dcterms:created>
  <dcterms:modified xsi:type="dcterms:W3CDTF">2025-10-03T09:36:22Z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0x01010054C1F0F2303ACE4995C8E2F2C429113B</vt:lpwstr>
  </property>
  <property fmtid="{D5CDD505-2E9C-101B-9397-08002B2CF9AE}" pid="3" name="MediaServiceImageTags">
    <vt:lpwstr/>
  </property>
</Properties>
</file>