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diagrams/data1.xml" ContentType="application/vnd.openxmlformats-officedocument.drawingml.diagramData+xml"/>
  <Override PartName="/ppt/slideMasters/slideMaster1.xml" ContentType="application/vnd.openxmlformats-officedocument.presentationml.slideMaster+xml"/>
  <Override PartName="/ppt/notesSlides/notesSlide2.xml" ContentType="application/vnd.openxmlformats-officedocument.presentationml.notesSlid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72" r:id="rId1"/>
  </p:sldMasterIdLst>
  <p:notesMasterIdLst>
    <p:notesMasterId r:id="rId36"/>
  </p:notesMasterIdLst>
  <p:sldIdLst>
    <p:sldId id="681" r:id="rId2"/>
    <p:sldId id="287" r:id="rId3"/>
    <p:sldId id="260" r:id="rId4"/>
    <p:sldId id="268" r:id="rId5"/>
    <p:sldId id="266" r:id="rId6"/>
    <p:sldId id="267" r:id="rId7"/>
    <p:sldId id="284" r:id="rId8"/>
    <p:sldId id="264" r:id="rId9"/>
    <p:sldId id="265" r:id="rId10"/>
    <p:sldId id="269" r:id="rId11"/>
    <p:sldId id="285" r:id="rId12"/>
    <p:sldId id="286" r:id="rId13"/>
    <p:sldId id="270" r:id="rId14"/>
    <p:sldId id="288" r:id="rId15"/>
    <p:sldId id="271" r:id="rId16"/>
    <p:sldId id="289" r:id="rId17"/>
    <p:sldId id="274" r:id="rId18"/>
    <p:sldId id="261" r:id="rId19"/>
    <p:sldId id="263" r:id="rId20"/>
    <p:sldId id="297" r:id="rId21"/>
    <p:sldId id="282" r:id="rId22"/>
    <p:sldId id="296" r:id="rId23"/>
    <p:sldId id="273" r:id="rId24"/>
    <p:sldId id="277" r:id="rId25"/>
    <p:sldId id="280" r:id="rId26"/>
    <p:sldId id="283" r:id="rId27"/>
    <p:sldId id="290" r:id="rId28"/>
    <p:sldId id="298" r:id="rId29"/>
    <p:sldId id="291" r:id="rId30"/>
    <p:sldId id="294" r:id="rId31"/>
    <p:sldId id="293" r:id="rId32"/>
    <p:sldId id="299" r:id="rId33"/>
    <p:sldId id="301" r:id="rId34"/>
    <p:sldId id="300" r:id="rId35"/>
  </p:sldIdLst>
  <p:sldSz cx="12192000" cy="6858000"/>
  <p:notesSz cx="7099300" cy="102346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5AB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70" d="100"/>
          <a:sy n="70" d="100"/>
        </p:scale>
        <p:origin x="536" y="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customXml" Target="../customXml/item2.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customXml" Target="../customXml/item3.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s>
</file>

<file path=ppt/diagrams/_rels/data1.xml.rels><?xml version="1.0" encoding="UTF-8" standalone="yes"?>
<Relationships xmlns="http://schemas.openxmlformats.org/package/2006/relationships"><Relationship Id="rId8" Type="http://schemas.openxmlformats.org/officeDocument/2006/relationships/image" Target="../media/image26.sv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image" Target="../media/image20.svg"/><Relationship Id="rId1" Type="http://schemas.openxmlformats.org/officeDocument/2006/relationships/image" Target="../media/image19.png"/><Relationship Id="rId6" Type="http://schemas.openxmlformats.org/officeDocument/2006/relationships/image" Target="../media/image24.svg"/><Relationship Id="rId5" Type="http://schemas.openxmlformats.org/officeDocument/2006/relationships/image" Target="../media/image23.png"/><Relationship Id="rId10" Type="http://schemas.openxmlformats.org/officeDocument/2006/relationships/image" Target="../media/image28.svg"/><Relationship Id="rId4" Type="http://schemas.openxmlformats.org/officeDocument/2006/relationships/image" Target="../media/image22.svg"/><Relationship Id="rId9" Type="http://schemas.openxmlformats.org/officeDocument/2006/relationships/image" Target="../media/image27.png"/></Relationships>
</file>

<file path=ppt/diagrams/_rels/drawing1.xml.rels><?xml version="1.0" encoding="UTF-8" standalone="yes"?>
<Relationships xmlns="http://schemas.openxmlformats.org/package/2006/relationships"><Relationship Id="rId8" Type="http://schemas.openxmlformats.org/officeDocument/2006/relationships/image" Target="../media/image26.sv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image" Target="../media/image20.svg"/><Relationship Id="rId1" Type="http://schemas.openxmlformats.org/officeDocument/2006/relationships/image" Target="../media/image19.png"/><Relationship Id="rId6" Type="http://schemas.openxmlformats.org/officeDocument/2006/relationships/image" Target="../media/image24.svg"/><Relationship Id="rId5" Type="http://schemas.openxmlformats.org/officeDocument/2006/relationships/image" Target="../media/image23.png"/><Relationship Id="rId10" Type="http://schemas.openxmlformats.org/officeDocument/2006/relationships/image" Target="../media/image28.svg"/><Relationship Id="rId4" Type="http://schemas.openxmlformats.org/officeDocument/2006/relationships/image" Target="../media/image22.svg"/><Relationship Id="rId9" Type="http://schemas.openxmlformats.org/officeDocument/2006/relationships/image" Target="../media/image27.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CB5A89C-6E18-4A81-B67E-8793EC1E6D06}"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3FDB2984-077D-4397-B562-F7A26711FABC}">
      <dgm:prSet/>
      <dgm:spPr/>
      <dgm:t>
        <a:bodyPr/>
        <a:lstStyle/>
        <a:p>
          <a:pPr>
            <a:lnSpc>
              <a:spcPct val="100000"/>
            </a:lnSpc>
          </a:pPr>
          <a:r>
            <a:rPr lang="en-GB" dirty="0"/>
            <a:t>Double-down on Reflection across all years: clear criteria, time-boxed prompts, coached debriefs, portfolio synthesis so learning travels to Ability.</a:t>
          </a:r>
          <a:endParaRPr lang="en-US" dirty="0"/>
        </a:p>
      </dgm:t>
    </dgm:pt>
    <dgm:pt modelId="{DC65BD9A-EE2A-4A1E-8FF0-EB67CA7D0791}" type="parTrans" cxnId="{E213CF77-14E3-44CB-881C-807131A097BB}">
      <dgm:prSet/>
      <dgm:spPr/>
      <dgm:t>
        <a:bodyPr/>
        <a:lstStyle/>
        <a:p>
          <a:endParaRPr lang="en-US"/>
        </a:p>
      </dgm:t>
    </dgm:pt>
    <dgm:pt modelId="{F0AE70EF-A065-4813-A30F-23BA34A12323}" type="sibTrans" cxnId="{E213CF77-14E3-44CB-881C-807131A097BB}">
      <dgm:prSet/>
      <dgm:spPr/>
      <dgm:t>
        <a:bodyPr/>
        <a:lstStyle/>
        <a:p>
          <a:endParaRPr lang="en-US"/>
        </a:p>
      </dgm:t>
    </dgm:pt>
    <dgm:pt modelId="{87F72273-001A-4712-9E48-E550AE477D85}">
      <dgm:prSet/>
      <dgm:spPr/>
      <dgm:t>
        <a:bodyPr/>
        <a:lstStyle/>
        <a:p>
          <a:pPr>
            <a:lnSpc>
              <a:spcPct val="100000"/>
            </a:lnSpc>
          </a:pPr>
          <a:r>
            <a:rPr lang="en-GB" dirty="0"/>
            <a:t>Aim Collaboration where it works (Y1 &amp; Y3): team roles, capability-building tasks, explicit Ability evidence (build–measure–learn, resource mobilization).</a:t>
          </a:r>
          <a:endParaRPr lang="en-US" dirty="0"/>
        </a:p>
      </dgm:t>
    </dgm:pt>
    <dgm:pt modelId="{1C715E48-2020-45BF-B19E-503D60DB15F2}" type="parTrans" cxnId="{FC68DF7E-155D-425D-B6B6-CC85A438B2DC}">
      <dgm:prSet/>
      <dgm:spPr/>
      <dgm:t>
        <a:bodyPr/>
        <a:lstStyle/>
        <a:p>
          <a:endParaRPr lang="en-US"/>
        </a:p>
      </dgm:t>
    </dgm:pt>
    <dgm:pt modelId="{158423C6-AF8D-46C2-AC82-CE144A03D5CF}" type="sibTrans" cxnId="{FC68DF7E-155D-425D-B6B6-CC85A438B2DC}">
      <dgm:prSet/>
      <dgm:spPr/>
      <dgm:t>
        <a:bodyPr/>
        <a:lstStyle/>
        <a:p>
          <a:endParaRPr lang="en-US"/>
        </a:p>
      </dgm:t>
    </dgm:pt>
    <dgm:pt modelId="{FA3A7B64-238B-46CD-823C-A28EBF626518}">
      <dgm:prSet/>
      <dgm:spPr/>
      <dgm:t>
        <a:bodyPr/>
        <a:lstStyle/>
        <a:p>
          <a:pPr>
            <a:lnSpc>
              <a:spcPct val="100000"/>
            </a:lnSpc>
          </a:pPr>
          <a:r>
            <a:rPr lang="en-GB" dirty="0"/>
            <a:t>Re-tune Authenticity so consequences match scaffolding &amp; assessment (stakes + feedback + criteria) to convert context into EM/TPB movement</a:t>
          </a:r>
          <a:endParaRPr lang="en-US" dirty="0"/>
        </a:p>
      </dgm:t>
    </dgm:pt>
    <dgm:pt modelId="{5234CD99-2365-4DD0-9FA5-FC2A6AEBABAA}" type="parTrans" cxnId="{30A3E668-B3B7-4BCA-A1F6-D444CC03A3EA}">
      <dgm:prSet/>
      <dgm:spPr/>
      <dgm:t>
        <a:bodyPr/>
        <a:lstStyle/>
        <a:p>
          <a:endParaRPr lang="en-US"/>
        </a:p>
      </dgm:t>
    </dgm:pt>
    <dgm:pt modelId="{1B15325E-AFCE-4757-B177-1964964ACD59}" type="sibTrans" cxnId="{30A3E668-B3B7-4BCA-A1F6-D444CC03A3EA}">
      <dgm:prSet/>
      <dgm:spPr/>
      <dgm:t>
        <a:bodyPr/>
        <a:lstStyle/>
        <a:p>
          <a:endParaRPr lang="en-US"/>
        </a:p>
      </dgm:t>
    </dgm:pt>
    <dgm:pt modelId="{BE60DA80-3CEA-4150-B24D-A27EDB629323}">
      <dgm:prSet/>
      <dgm:spPr/>
      <dgm:t>
        <a:bodyPr/>
        <a:lstStyle/>
        <a:p>
          <a:pPr>
            <a:lnSpc>
              <a:spcPct val="100000"/>
            </a:lnSpc>
          </a:pPr>
          <a:r>
            <a:rPr lang="en-GB" dirty="0"/>
            <a:t>Addressing Authenticity Levels→ shared rubrics, briefing packs, moderation meetings. Partner volatility → backup briefs, mid-block  protocol, minimum feedback . Prevent student overload → sequencing grid (busy weeks), micro-deadlines, feedback within 5–7 days.</a:t>
          </a:r>
          <a:endParaRPr lang="en-US" dirty="0"/>
        </a:p>
      </dgm:t>
    </dgm:pt>
    <dgm:pt modelId="{D8FADC2B-BF93-4E25-B0B4-54408A937430}" type="parTrans" cxnId="{636309A7-CF91-4338-AC59-09772802F782}">
      <dgm:prSet/>
      <dgm:spPr/>
      <dgm:t>
        <a:bodyPr/>
        <a:lstStyle/>
        <a:p>
          <a:endParaRPr lang="en-US"/>
        </a:p>
      </dgm:t>
    </dgm:pt>
    <dgm:pt modelId="{7865EA39-2979-4BD1-83E2-C554AD055A8A}" type="sibTrans" cxnId="{636309A7-CF91-4338-AC59-09772802F782}">
      <dgm:prSet/>
      <dgm:spPr/>
      <dgm:t>
        <a:bodyPr/>
        <a:lstStyle/>
        <a:p>
          <a:endParaRPr lang="en-US"/>
        </a:p>
      </dgm:t>
    </dgm:pt>
    <dgm:pt modelId="{76E317E2-3255-435C-8701-605A69A3DBF8}">
      <dgm:prSet/>
      <dgm:spPr/>
      <dgm:t>
        <a:bodyPr/>
        <a:lstStyle/>
        <a:p>
          <a:pPr>
            <a:lnSpc>
              <a:spcPct val="100000"/>
            </a:lnSpc>
          </a:pPr>
          <a:r>
            <a:rPr lang="en-GB" dirty="0"/>
            <a:t>In this sample, </a:t>
          </a:r>
          <a:r>
            <a:rPr lang="en-GB" b="1" dirty="0"/>
            <a:t>Attitude and Intentions are </a:t>
          </a:r>
          <a:r>
            <a:rPr lang="en-GB" b="1"/>
            <a:t>empirically indistinguishable</a:t>
          </a:r>
          <a:endParaRPr lang="en-US" dirty="0"/>
        </a:p>
      </dgm:t>
    </dgm:pt>
    <dgm:pt modelId="{63B779FE-5F26-476A-8A75-8DA0A974C280}" type="parTrans" cxnId="{AAAF14A2-E859-47DF-8BD9-6A4E35B567F5}">
      <dgm:prSet/>
      <dgm:spPr/>
      <dgm:t>
        <a:bodyPr/>
        <a:lstStyle/>
        <a:p>
          <a:endParaRPr lang="en-US"/>
        </a:p>
      </dgm:t>
    </dgm:pt>
    <dgm:pt modelId="{46282496-D6B7-41A9-AA4D-DDF34115EE2C}" type="sibTrans" cxnId="{AAAF14A2-E859-47DF-8BD9-6A4E35B567F5}">
      <dgm:prSet/>
      <dgm:spPr/>
      <dgm:t>
        <a:bodyPr/>
        <a:lstStyle/>
        <a:p>
          <a:endParaRPr lang="en-US"/>
        </a:p>
      </dgm:t>
    </dgm:pt>
    <dgm:pt modelId="{85CDD3C6-1D81-437E-80E2-3E7F7A58E27D}" type="pres">
      <dgm:prSet presAssocID="{FCB5A89C-6E18-4A81-B67E-8793EC1E6D06}" presName="root" presStyleCnt="0">
        <dgm:presLayoutVars>
          <dgm:dir/>
          <dgm:resizeHandles val="exact"/>
        </dgm:presLayoutVars>
      </dgm:prSet>
      <dgm:spPr/>
    </dgm:pt>
    <dgm:pt modelId="{84F76179-5890-42E5-BC3D-18A936B82E6E}" type="pres">
      <dgm:prSet presAssocID="{3FDB2984-077D-4397-B562-F7A26711FABC}" presName="compNode" presStyleCnt="0"/>
      <dgm:spPr/>
    </dgm:pt>
    <dgm:pt modelId="{3ECDC56D-B170-4C05-ADBF-3BA459A54338}" type="pres">
      <dgm:prSet presAssocID="{3FDB2984-077D-4397-B562-F7A26711FABC}" presName="bgRect" presStyleLbl="bgShp" presStyleIdx="0" presStyleCnt="5" custLinFactNeighborX="219" custLinFactNeighborY="-470"/>
      <dgm:spPr/>
    </dgm:pt>
    <dgm:pt modelId="{CF560E38-EFE6-469A-8BA0-5508A6271A53}" type="pres">
      <dgm:prSet presAssocID="{3FDB2984-077D-4397-B562-F7A26711FABC}" presName="iconRect" presStyleLbl="node1" presStyleIdx="0" presStyleCnt="5"/>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Filter"/>
        </a:ext>
      </dgm:extLst>
    </dgm:pt>
    <dgm:pt modelId="{56C5FEE4-B75F-40A0-B45F-9DCA58B58B75}" type="pres">
      <dgm:prSet presAssocID="{3FDB2984-077D-4397-B562-F7A26711FABC}" presName="spaceRect" presStyleCnt="0"/>
      <dgm:spPr/>
    </dgm:pt>
    <dgm:pt modelId="{3D228A7E-8BF8-4F24-A3D9-41D2D0D80414}" type="pres">
      <dgm:prSet presAssocID="{3FDB2984-077D-4397-B562-F7A26711FABC}" presName="parTx" presStyleLbl="revTx" presStyleIdx="0" presStyleCnt="5">
        <dgm:presLayoutVars>
          <dgm:chMax val="0"/>
          <dgm:chPref val="0"/>
        </dgm:presLayoutVars>
      </dgm:prSet>
      <dgm:spPr/>
    </dgm:pt>
    <dgm:pt modelId="{F076AFEA-E2BF-44E9-9894-2B2AF672B0E7}" type="pres">
      <dgm:prSet presAssocID="{F0AE70EF-A065-4813-A30F-23BA34A12323}" presName="sibTrans" presStyleCnt="0"/>
      <dgm:spPr/>
    </dgm:pt>
    <dgm:pt modelId="{8D2472EF-6B51-47AB-9588-926D2E611C73}" type="pres">
      <dgm:prSet presAssocID="{87F72273-001A-4712-9E48-E550AE477D85}" presName="compNode" presStyleCnt="0"/>
      <dgm:spPr/>
    </dgm:pt>
    <dgm:pt modelId="{E3E49D9A-1DB2-4850-B4E9-056C84F009DB}" type="pres">
      <dgm:prSet presAssocID="{87F72273-001A-4712-9E48-E550AE477D85}" presName="bgRect" presStyleLbl="bgShp" presStyleIdx="1" presStyleCnt="5" custLinFactNeighborX="-328" custLinFactNeighborY="-1893"/>
      <dgm:spPr/>
    </dgm:pt>
    <dgm:pt modelId="{F6B95926-DB7E-45D3-A976-5E437B9BF80E}" type="pres">
      <dgm:prSet presAssocID="{87F72273-001A-4712-9E48-E550AE477D85}" presName="iconRect" presStyleLbl="node1" presStyleIdx="1" presStyleCnt="5"/>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Hierarchy"/>
        </a:ext>
      </dgm:extLst>
    </dgm:pt>
    <dgm:pt modelId="{57DD553F-6183-4B94-B472-F8433A6C3869}" type="pres">
      <dgm:prSet presAssocID="{87F72273-001A-4712-9E48-E550AE477D85}" presName="spaceRect" presStyleCnt="0"/>
      <dgm:spPr/>
    </dgm:pt>
    <dgm:pt modelId="{C28C89ED-1FC3-41D9-B280-35483E6D2333}" type="pres">
      <dgm:prSet presAssocID="{87F72273-001A-4712-9E48-E550AE477D85}" presName="parTx" presStyleLbl="revTx" presStyleIdx="1" presStyleCnt="5">
        <dgm:presLayoutVars>
          <dgm:chMax val="0"/>
          <dgm:chPref val="0"/>
        </dgm:presLayoutVars>
      </dgm:prSet>
      <dgm:spPr/>
    </dgm:pt>
    <dgm:pt modelId="{68D61491-B0DB-47AB-A083-335981CA1A6D}" type="pres">
      <dgm:prSet presAssocID="{158423C6-AF8D-46C2-AC82-CE144A03D5CF}" presName="sibTrans" presStyleCnt="0"/>
      <dgm:spPr/>
    </dgm:pt>
    <dgm:pt modelId="{0F0152C5-605C-4186-A327-166684583F59}" type="pres">
      <dgm:prSet presAssocID="{FA3A7B64-238B-46CD-823C-A28EBF626518}" presName="compNode" presStyleCnt="0"/>
      <dgm:spPr/>
    </dgm:pt>
    <dgm:pt modelId="{9A42E4C2-3EE1-46E7-9FF1-2ED81A7B399E}" type="pres">
      <dgm:prSet presAssocID="{FA3A7B64-238B-46CD-823C-A28EBF626518}" presName="bgRect" presStyleLbl="bgShp" presStyleIdx="2" presStyleCnt="5"/>
      <dgm:spPr/>
    </dgm:pt>
    <dgm:pt modelId="{D250EA8A-0410-421C-8115-9EAD2999B373}" type="pres">
      <dgm:prSet presAssocID="{FA3A7B64-238B-46CD-823C-A28EBF626518}" presName="iconRect" presStyleLbl="node1" presStyleIdx="2" presStyleCnt="5"/>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Checkmark"/>
        </a:ext>
      </dgm:extLst>
    </dgm:pt>
    <dgm:pt modelId="{D658D1AA-F087-4092-8791-79E5DECC2A3A}" type="pres">
      <dgm:prSet presAssocID="{FA3A7B64-238B-46CD-823C-A28EBF626518}" presName="spaceRect" presStyleCnt="0"/>
      <dgm:spPr/>
    </dgm:pt>
    <dgm:pt modelId="{42E76AAB-EFC6-430D-9280-3F14A3281D22}" type="pres">
      <dgm:prSet presAssocID="{FA3A7B64-238B-46CD-823C-A28EBF626518}" presName="parTx" presStyleLbl="revTx" presStyleIdx="2" presStyleCnt="5">
        <dgm:presLayoutVars>
          <dgm:chMax val="0"/>
          <dgm:chPref val="0"/>
        </dgm:presLayoutVars>
      </dgm:prSet>
      <dgm:spPr/>
    </dgm:pt>
    <dgm:pt modelId="{71C7E981-11B2-4C95-B242-F990FCA055A9}" type="pres">
      <dgm:prSet presAssocID="{1B15325E-AFCE-4757-B177-1964964ACD59}" presName="sibTrans" presStyleCnt="0"/>
      <dgm:spPr/>
    </dgm:pt>
    <dgm:pt modelId="{9287DBDF-EB52-4EA5-BFBB-4757B2C26A3D}" type="pres">
      <dgm:prSet presAssocID="{BE60DA80-3CEA-4150-B24D-A27EDB629323}" presName="compNode" presStyleCnt="0"/>
      <dgm:spPr/>
    </dgm:pt>
    <dgm:pt modelId="{4334ED7C-90D1-46A3-9A26-766618C3B04D}" type="pres">
      <dgm:prSet presAssocID="{BE60DA80-3CEA-4150-B24D-A27EDB629323}" presName="bgRect" presStyleLbl="bgShp" presStyleIdx="3" presStyleCnt="5"/>
      <dgm:spPr/>
    </dgm:pt>
    <dgm:pt modelId="{BDB4A4DB-9067-4BF9-8E91-8E44C478583D}" type="pres">
      <dgm:prSet presAssocID="{BE60DA80-3CEA-4150-B24D-A27EDB629323}" presName="iconRect" presStyleLbl="node1" presStyleIdx="3" presStyleCnt="5"/>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dgm:spPr>
      <dgm:extLst>
        <a:ext uri="{E40237B7-FDA0-4F09-8148-C483321AD2D9}">
          <dgm14:cNvPr xmlns:dgm14="http://schemas.microsoft.com/office/drawing/2010/diagram" id="0" name="" descr="Meeting"/>
        </a:ext>
      </dgm:extLst>
    </dgm:pt>
    <dgm:pt modelId="{7CEA59E2-79D5-4CF4-9ADB-E3AE6497669B}" type="pres">
      <dgm:prSet presAssocID="{BE60DA80-3CEA-4150-B24D-A27EDB629323}" presName="spaceRect" presStyleCnt="0"/>
      <dgm:spPr/>
    </dgm:pt>
    <dgm:pt modelId="{F23CB843-9663-4992-B2B6-4DB483F448D6}" type="pres">
      <dgm:prSet presAssocID="{BE60DA80-3CEA-4150-B24D-A27EDB629323}" presName="parTx" presStyleLbl="revTx" presStyleIdx="3" presStyleCnt="5">
        <dgm:presLayoutVars>
          <dgm:chMax val="0"/>
          <dgm:chPref val="0"/>
        </dgm:presLayoutVars>
      </dgm:prSet>
      <dgm:spPr/>
    </dgm:pt>
    <dgm:pt modelId="{B0F58400-8B09-4714-AE42-1182B55E9B1A}" type="pres">
      <dgm:prSet presAssocID="{7865EA39-2979-4BD1-83E2-C554AD055A8A}" presName="sibTrans" presStyleCnt="0"/>
      <dgm:spPr/>
    </dgm:pt>
    <dgm:pt modelId="{A253BF33-D092-4A66-B7F2-01194E80C479}" type="pres">
      <dgm:prSet presAssocID="{76E317E2-3255-435C-8701-605A69A3DBF8}" presName="compNode" presStyleCnt="0"/>
      <dgm:spPr/>
    </dgm:pt>
    <dgm:pt modelId="{B5105CF3-4B9D-4A47-BD98-226D854A7AFB}" type="pres">
      <dgm:prSet presAssocID="{76E317E2-3255-435C-8701-605A69A3DBF8}" presName="bgRect" presStyleLbl="bgShp" presStyleIdx="4" presStyleCnt="5"/>
      <dgm:spPr/>
    </dgm:pt>
    <dgm:pt modelId="{51CA3E31-9734-4ABB-B4EB-D76EF9C986F9}" type="pres">
      <dgm:prSet presAssocID="{76E317E2-3255-435C-8701-605A69A3DBF8}" presName="iconRect" presStyleLbl="node1" presStyleIdx="4" presStyleCnt="5"/>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dgm:spPr>
      <dgm:extLst>
        <a:ext uri="{E40237B7-FDA0-4F09-8148-C483321AD2D9}">
          <dgm14:cNvPr xmlns:dgm14="http://schemas.microsoft.com/office/drawing/2010/diagram" id="0" name="" descr="Irritant"/>
        </a:ext>
      </dgm:extLst>
    </dgm:pt>
    <dgm:pt modelId="{68F68F69-14ED-4E14-B728-210CECEF2B5C}" type="pres">
      <dgm:prSet presAssocID="{76E317E2-3255-435C-8701-605A69A3DBF8}" presName="spaceRect" presStyleCnt="0"/>
      <dgm:spPr/>
    </dgm:pt>
    <dgm:pt modelId="{54757F89-A110-4ABB-8714-A5F09F6566AF}" type="pres">
      <dgm:prSet presAssocID="{76E317E2-3255-435C-8701-605A69A3DBF8}" presName="parTx" presStyleLbl="revTx" presStyleIdx="4" presStyleCnt="5">
        <dgm:presLayoutVars>
          <dgm:chMax val="0"/>
          <dgm:chPref val="0"/>
        </dgm:presLayoutVars>
      </dgm:prSet>
      <dgm:spPr/>
    </dgm:pt>
  </dgm:ptLst>
  <dgm:cxnLst>
    <dgm:cxn modelId="{1951873D-3A06-4900-BBC8-4FEEEA0CEFA2}" type="presOf" srcId="{FA3A7B64-238B-46CD-823C-A28EBF626518}" destId="{42E76AAB-EFC6-430D-9280-3F14A3281D22}" srcOrd="0" destOrd="0" presId="urn:microsoft.com/office/officeart/2018/2/layout/IconVerticalSolidList"/>
    <dgm:cxn modelId="{30A3E668-B3B7-4BCA-A1F6-D444CC03A3EA}" srcId="{FCB5A89C-6E18-4A81-B67E-8793EC1E6D06}" destId="{FA3A7B64-238B-46CD-823C-A28EBF626518}" srcOrd="2" destOrd="0" parTransId="{5234CD99-2365-4DD0-9FA5-FC2A6AEBABAA}" sibTransId="{1B15325E-AFCE-4757-B177-1964964ACD59}"/>
    <dgm:cxn modelId="{E213CF77-14E3-44CB-881C-807131A097BB}" srcId="{FCB5A89C-6E18-4A81-B67E-8793EC1E6D06}" destId="{3FDB2984-077D-4397-B562-F7A26711FABC}" srcOrd="0" destOrd="0" parTransId="{DC65BD9A-EE2A-4A1E-8FF0-EB67CA7D0791}" sibTransId="{F0AE70EF-A065-4813-A30F-23BA34A12323}"/>
    <dgm:cxn modelId="{FC68DF7E-155D-425D-B6B6-CC85A438B2DC}" srcId="{FCB5A89C-6E18-4A81-B67E-8793EC1E6D06}" destId="{87F72273-001A-4712-9E48-E550AE477D85}" srcOrd="1" destOrd="0" parTransId="{1C715E48-2020-45BF-B19E-503D60DB15F2}" sibTransId="{158423C6-AF8D-46C2-AC82-CE144A03D5CF}"/>
    <dgm:cxn modelId="{AAAF14A2-E859-47DF-8BD9-6A4E35B567F5}" srcId="{FCB5A89C-6E18-4A81-B67E-8793EC1E6D06}" destId="{76E317E2-3255-435C-8701-605A69A3DBF8}" srcOrd="4" destOrd="0" parTransId="{63B779FE-5F26-476A-8A75-8DA0A974C280}" sibTransId="{46282496-D6B7-41A9-AA4D-DDF34115EE2C}"/>
    <dgm:cxn modelId="{EB3567A6-BA34-43A7-8E6D-9670847FC326}" type="presOf" srcId="{BE60DA80-3CEA-4150-B24D-A27EDB629323}" destId="{F23CB843-9663-4992-B2B6-4DB483F448D6}" srcOrd="0" destOrd="0" presId="urn:microsoft.com/office/officeart/2018/2/layout/IconVerticalSolidList"/>
    <dgm:cxn modelId="{636309A7-CF91-4338-AC59-09772802F782}" srcId="{FCB5A89C-6E18-4A81-B67E-8793EC1E6D06}" destId="{BE60DA80-3CEA-4150-B24D-A27EDB629323}" srcOrd="3" destOrd="0" parTransId="{D8FADC2B-BF93-4E25-B0B4-54408A937430}" sibTransId="{7865EA39-2979-4BD1-83E2-C554AD055A8A}"/>
    <dgm:cxn modelId="{C56F13AE-F4B3-44A7-8E45-7B17C4544B6D}" type="presOf" srcId="{FCB5A89C-6E18-4A81-B67E-8793EC1E6D06}" destId="{85CDD3C6-1D81-437E-80E2-3E7F7A58E27D}" srcOrd="0" destOrd="0" presId="urn:microsoft.com/office/officeart/2018/2/layout/IconVerticalSolidList"/>
    <dgm:cxn modelId="{C24BA3C5-669D-4155-8DB0-458142ADEDEA}" type="presOf" srcId="{76E317E2-3255-435C-8701-605A69A3DBF8}" destId="{54757F89-A110-4ABB-8714-A5F09F6566AF}" srcOrd="0" destOrd="0" presId="urn:microsoft.com/office/officeart/2018/2/layout/IconVerticalSolidList"/>
    <dgm:cxn modelId="{1D16FFC5-0468-418E-96AF-ACF581EE00D3}" type="presOf" srcId="{87F72273-001A-4712-9E48-E550AE477D85}" destId="{C28C89ED-1FC3-41D9-B280-35483E6D2333}" srcOrd="0" destOrd="0" presId="urn:microsoft.com/office/officeart/2018/2/layout/IconVerticalSolidList"/>
    <dgm:cxn modelId="{2171D9F4-7865-4939-A591-40D8EDEC0609}" type="presOf" srcId="{3FDB2984-077D-4397-B562-F7A26711FABC}" destId="{3D228A7E-8BF8-4F24-A3D9-41D2D0D80414}" srcOrd="0" destOrd="0" presId="urn:microsoft.com/office/officeart/2018/2/layout/IconVerticalSolidList"/>
    <dgm:cxn modelId="{73F9C773-95E5-4DA0-850A-078516929C93}" type="presParOf" srcId="{85CDD3C6-1D81-437E-80E2-3E7F7A58E27D}" destId="{84F76179-5890-42E5-BC3D-18A936B82E6E}" srcOrd="0" destOrd="0" presId="urn:microsoft.com/office/officeart/2018/2/layout/IconVerticalSolidList"/>
    <dgm:cxn modelId="{01AAA023-704C-45BA-A691-6B40DDFD17EF}" type="presParOf" srcId="{84F76179-5890-42E5-BC3D-18A936B82E6E}" destId="{3ECDC56D-B170-4C05-ADBF-3BA459A54338}" srcOrd="0" destOrd="0" presId="urn:microsoft.com/office/officeart/2018/2/layout/IconVerticalSolidList"/>
    <dgm:cxn modelId="{A825173A-107E-473D-AECC-F683DD00630C}" type="presParOf" srcId="{84F76179-5890-42E5-BC3D-18A936B82E6E}" destId="{CF560E38-EFE6-469A-8BA0-5508A6271A53}" srcOrd="1" destOrd="0" presId="urn:microsoft.com/office/officeart/2018/2/layout/IconVerticalSolidList"/>
    <dgm:cxn modelId="{11307786-3AEB-470B-A7D1-49705F6B74BC}" type="presParOf" srcId="{84F76179-5890-42E5-BC3D-18A936B82E6E}" destId="{56C5FEE4-B75F-40A0-B45F-9DCA58B58B75}" srcOrd="2" destOrd="0" presId="urn:microsoft.com/office/officeart/2018/2/layout/IconVerticalSolidList"/>
    <dgm:cxn modelId="{1BFFE7E0-631B-4B4A-8940-C595D7B3ECBA}" type="presParOf" srcId="{84F76179-5890-42E5-BC3D-18A936B82E6E}" destId="{3D228A7E-8BF8-4F24-A3D9-41D2D0D80414}" srcOrd="3" destOrd="0" presId="urn:microsoft.com/office/officeart/2018/2/layout/IconVerticalSolidList"/>
    <dgm:cxn modelId="{4DCAED36-C5D4-42A0-972C-C4140AEADC46}" type="presParOf" srcId="{85CDD3C6-1D81-437E-80E2-3E7F7A58E27D}" destId="{F076AFEA-E2BF-44E9-9894-2B2AF672B0E7}" srcOrd="1" destOrd="0" presId="urn:microsoft.com/office/officeart/2018/2/layout/IconVerticalSolidList"/>
    <dgm:cxn modelId="{90B4A36A-817C-48EC-80E7-C1FBE687D468}" type="presParOf" srcId="{85CDD3C6-1D81-437E-80E2-3E7F7A58E27D}" destId="{8D2472EF-6B51-47AB-9588-926D2E611C73}" srcOrd="2" destOrd="0" presId="urn:microsoft.com/office/officeart/2018/2/layout/IconVerticalSolidList"/>
    <dgm:cxn modelId="{2E07BC95-32B8-49C6-8D1B-E66709B6A915}" type="presParOf" srcId="{8D2472EF-6B51-47AB-9588-926D2E611C73}" destId="{E3E49D9A-1DB2-4850-B4E9-056C84F009DB}" srcOrd="0" destOrd="0" presId="urn:microsoft.com/office/officeart/2018/2/layout/IconVerticalSolidList"/>
    <dgm:cxn modelId="{BC4E641D-B293-4466-B892-A570D65E7478}" type="presParOf" srcId="{8D2472EF-6B51-47AB-9588-926D2E611C73}" destId="{F6B95926-DB7E-45D3-A976-5E437B9BF80E}" srcOrd="1" destOrd="0" presId="urn:microsoft.com/office/officeart/2018/2/layout/IconVerticalSolidList"/>
    <dgm:cxn modelId="{2CE0DD87-0B65-4F9A-8290-EB909E09DBAE}" type="presParOf" srcId="{8D2472EF-6B51-47AB-9588-926D2E611C73}" destId="{57DD553F-6183-4B94-B472-F8433A6C3869}" srcOrd="2" destOrd="0" presId="urn:microsoft.com/office/officeart/2018/2/layout/IconVerticalSolidList"/>
    <dgm:cxn modelId="{F6364A54-40A8-4825-B8F1-5B572C2CB767}" type="presParOf" srcId="{8D2472EF-6B51-47AB-9588-926D2E611C73}" destId="{C28C89ED-1FC3-41D9-B280-35483E6D2333}" srcOrd="3" destOrd="0" presId="urn:microsoft.com/office/officeart/2018/2/layout/IconVerticalSolidList"/>
    <dgm:cxn modelId="{93EEA282-C2F1-45D6-9AA5-84D1FB0B33FD}" type="presParOf" srcId="{85CDD3C6-1D81-437E-80E2-3E7F7A58E27D}" destId="{68D61491-B0DB-47AB-A083-335981CA1A6D}" srcOrd="3" destOrd="0" presId="urn:microsoft.com/office/officeart/2018/2/layout/IconVerticalSolidList"/>
    <dgm:cxn modelId="{1F540D54-CB0E-4405-8D61-6036E8C5BDF3}" type="presParOf" srcId="{85CDD3C6-1D81-437E-80E2-3E7F7A58E27D}" destId="{0F0152C5-605C-4186-A327-166684583F59}" srcOrd="4" destOrd="0" presId="urn:microsoft.com/office/officeart/2018/2/layout/IconVerticalSolidList"/>
    <dgm:cxn modelId="{21EE922F-1234-44D6-B49C-1C6E4DAA33FC}" type="presParOf" srcId="{0F0152C5-605C-4186-A327-166684583F59}" destId="{9A42E4C2-3EE1-46E7-9FF1-2ED81A7B399E}" srcOrd="0" destOrd="0" presId="urn:microsoft.com/office/officeart/2018/2/layout/IconVerticalSolidList"/>
    <dgm:cxn modelId="{7D08D7A6-6453-4691-A05E-0A022E08933C}" type="presParOf" srcId="{0F0152C5-605C-4186-A327-166684583F59}" destId="{D250EA8A-0410-421C-8115-9EAD2999B373}" srcOrd="1" destOrd="0" presId="urn:microsoft.com/office/officeart/2018/2/layout/IconVerticalSolidList"/>
    <dgm:cxn modelId="{7BB198E5-37FF-465F-9FF8-6622E1D550F5}" type="presParOf" srcId="{0F0152C5-605C-4186-A327-166684583F59}" destId="{D658D1AA-F087-4092-8791-79E5DECC2A3A}" srcOrd="2" destOrd="0" presId="urn:microsoft.com/office/officeart/2018/2/layout/IconVerticalSolidList"/>
    <dgm:cxn modelId="{D3F127CA-79DF-4BA5-8765-D3F7BAAB85EE}" type="presParOf" srcId="{0F0152C5-605C-4186-A327-166684583F59}" destId="{42E76AAB-EFC6-430D-9280-3F14A3281D22}" srcOrd="3" destOrd="0" presId="urn:microsoft.com/office/officeart/2018/2/layout/IconVerticalSolidList"/>
    <dgm:cxn modelId="{4A19DC68-7CC4-4CDE-9AFF-4D678BFD0A0F}" type="presParOf" srcId="{85CDD3C6-1D81-437E-80E2-3E7F7A58E27D}" destId="{71C7E981-11B2-4C95-B242-F990FCA055A9}" srcOrd="5" destOrd="0" presId="urn:microsoft.com/office/officeart/2018/2/layout/IconVerticalSolidList"/>
    <dgm:cxn modelId="{6DF6691F-08D6-4CC7-83E2-CF97B0893495}" type="presParOf" srcId="{85CDD3C6-1D81-437E-80E2-3E7F7A58E27D}" destId="{9287DBDF-EB52-4EA5-BFBB-4757B2C26A3D}" srcOrd="6" destOrd="0" presId="urn:microsoft.com/office/officeart/2018/2/layout/IconVerticalSolidList"/>
    <dgm:cxn modelId="{FE28B117-50D5-4A4F-BCE7-F2DB66F04386}" type="presParOf" srcId="{9287DBDF-EB52-4EA5-BFBB-4757B2C26A3D}" destId="{4334ED7C-90D1-46A3-9A26-766618C3B04D}" srcOrd="0" destOrd="0" presId="urn:microsoft.com/office/officeart/2018/2/layout/IconVerticalSolidList"/>
    <dgm:cxn modelId="{6CF3B703-B8FA-4EE4-8052-8EB172376920}" type="presParOf" srcId="{9287DBDF-EB52-4EA5-BFBB-4757B2C26A3D}" destId="{BDB4A4DB-9067-4BF9-8E91-8E44C478583D}" srcOrd="1" destOrd="0" presId="urn:microsoft.com/office/officeart/2018/2/layout/IconVerticalSolidList"/>
    <dgm:cxn modelId="{DBC90B14-5E1D-477C-88C7-A5739F834520}" type="presParOf" srcId="{9287DBDF-EB52-4EA5-BFBB-4757B2C26A3D}" destId="{7CEA59E2-79D5-4CF4-9ADB-E3AE6497669B}" srcOrd="2" destOrd="0" presId="urn:microsoft.com/office/officeart/2018/2/layout/IconVerticalSolidList"/>
    <dgm:cxn modelId="{1E29F2CC-A976-4C6A-B3B3-2A8A845F9714}" type="presParOf" srcId="{9287DBDF-EB52-4EA5-BFBB-4757B2C26A3D}" destId="{F23CB843-9663-4992-B2B6-4DB483F448D6}" srcOrd="3" destOrd="0" presId="urn:microsoft.com/office/officeart/2018/2/layout/IconVerticalSolidList"/>
    <dgm:cxn modelId="{81703D9D-F8F1-4A8B-B325-D36D4E2EF497}" type="presParOf" srcId="{85CDD3C6-1D81-437E-80E2-3E7F7A58E27D}" destId="{B0F58400-8B09-4714-AE42-1182B55E9B1A}" srcOrd="7" destOrd="0" presId="urn:microsoft.com/office/officeart/2018/2/layout/IconVerticalSolidList"/>
    <dgm:cxn modelId="{ED17ED05-A446-4ED5-8069-EEBFA151371B}" type="presParOf" srcId="{85CDD3C6-1D81-437E-80E2-3E7F7A58E27D}" destId="{A253BF33-D092-4A66-B7F2-01194E80C479}" srcOrd="8" destOrd="0" presId="urn:microsoft.com/office/officeart/2018/2/layout/IconVerticalSolidList"/>
    <dgm:cxn modelId="{D9FDD6ED-E1E3-48EF-A99D-112ADC034B0A}" type="presParOf" srcId="{A253BF33-D092-4A66-B7F2-01194E80C479}" destId="{B5105CF3-4B9D-4A47-BD98-226D854A7AFB}" srcOrd="0" destOrd="0" presId="urn:microsoft.com/office/officeart/2018/2/layout/IconVerticalSolidList"/>
    <dgm:cxn modelId="{0522FD04-3028-4121-B59E-444D9BB461BC}" type="presParOf" srcId="{A253BF33-D092-4A66-B7F2-01194E80C479}" destId="{51CA3E31-9734-4ABB-B4EB-D76EF9C986F9}" srcOrd="1" destOrd="0" presId="urn:microsoft.com/office/officeart/2018/2/layout/IconVerticalSolidList"/>
    <dgm:cxn modelId="{157D6497-43FE-42D6-A90C-5D4383E681D6}" type="presParOf" srcId="{A253BF33-D092-4A66-B7F2-01194E80C479}" destId="{68F68F69-14ED-4E14-B728-210CECEF2B5C}" srcOrd="2" destOrd="0" presId="urn:microsoft.com/office/officeart/2018/2/layout/IconVerticalSolidList"/>
    <dgm:cxn modelId="{D0CB3E55-EA94-423D-8735-5B24C61AB325}" type="presParOf" srcId="{A253BF33-D092-4A66-B7F2-01194E80C479}" destId="{54757F89-A110-4ABB-8714-A5F09F6566AF}"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ECDC56D-B170-4C05-ADBF-3BA459A54338}">
      <dsp:nvSpPr>
        <dsp:cNvPr id="0" name=""/>
        <dsp:cNvSpPr/>
      </dsp:nvSpPr>
      <dsp:spPr>
        <a:xfrm>
          <a:off x="0" y="0"/>
          <a:ext cx="10292459" cy="1123520"/>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F560E38-EFE6-469A-8BA0-5508A6271A53}">
      <dsp:nvSpPr>
        <dsp:cNvPr id="0" name=""/>
        <dsp:cNvSpPr/>
      </dsp:nvSpPr>
      <dsp:spPr>
        <a:xfrm>
          <a:off x="339865" y="258066"/>
          <a:ext cx="617936" cy="617936"/>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D228A7E-8BF8-4F24-A3D9-41D2D0D80414}">
      <dsp:nvSpPr>
        <dsp:cNvPr id="0" name=""/>
        <dsp:cNvSpPr/>
      </dsp:nvSpPr>
      <dsp:spPr>
        <a:xfrm>
          <a:off x="1297666" y="5274"/>
          <a:ext cx="8994792" cy="11235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8906" tIns="118906" rIns="118906" bIns="118906" numCol="1" spcCol="1270" anchor="ctr" anchorCtr="0">
          <a:noAutofit/>
        </a:bodyPr>
        <a:lstStyle/>
        <a:p>
          <a:pPr marL="0" lvl="0" indent="0" algn="l" defTabSz="800100">
            <a:lnSpc>
              <a:spcPct val="100000"/>
            </a:lnSpc>
            <a:spcBef>
              <a:spcPct val="0"/>
            </a:spcBef>
            <a:spcAft>
              <a:spcPct val="35000"/>
            </a:spcAft>
            <a:buNone/>
          </a:pPr>
          <a:r>
            <a:rPr lang="en-GB" sz="1800" kern="1200" dirty="0"/>
            <a:t>Double-down on Reflection across all years: clear criteria, time-boxed prompts, coached debriefs, portfolio synthesis so learning travels to Ability.</a:t>
          </a:r>
          <a:endParaRPr lang="en-US" sz="1800" kern="1200" dirty="0"/>
        </a:p>
      </dsp:txBody>
      <dsp:txXfrm>
        <a:off x="1297666" y="5274"/>
        <a:ext cx="8994792" cy="1123520"/>
      </dsp:txXfrm>
    </dsp:sp>
    <dsp:sp modelId="{E3E49D9A-1DB2-4850-B4E9-056C84F009DB}">
      <dsp:nvSpPr>
        <dsp:cNvPr id="0" name=""/>
        <dsp:cNvSpPr/>
      </dsp:nvSpPr>
      <dsp:spPr>
        <a:xfrm>
          <a:off x="0" y="1388407"/>
          <a:ext cx="10292459" cy="1123520"/>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6B95926-DB7E-45D3-A976-5E437B9BF80E}">
      <dsp:nvSpPr>
        <dsp:cNvPr id="0" name=""/>
        <dsp:cNvSpPr/>
      </dsp:nvSpPr>
      <dsp:spPr>
        <a:xfrm>
          <a:off x="339865" y="1662467"/>
          <a:ext cx="617936" cy="617936"/>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28C89ED-1FC3-41D9-B280-35483E6D2333}">
      <dsp:nvSpPr>
        <dsp:cNvPr id="0" name=""/>
        <dsp:cNvSpPr/>
      </dsp:nvSpPr>
      <dsp:spPr>
        <a:xfrm>
          <a:off x="1297666" y="1409675"/>
          <a:ext cx="8994792" cy="11235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8906" tIns="118906" rIns="118906" bIns="118906" numCol="1" spcCol="1270" anchor="ctr" anchorCtr="0">
          <a:noAutofit/>
        </a:bodyPr>
        <a:lstStyle/>
        <a:p>
          <a:pPr marL="0" lvl="0" indent="0" algn="l" defTabSz="800100">
            <a:lnSpc>
              <a:spcPct val="100000"/>
            </a:lnSpc>
            <a:spcBef>
              <a:spcPct val="0"/>
            </a:spcBef>
            <a:spcAft>
              <a:spcPct val="35000"/>
            </a:spcAft>
            <a:buNone/>
          </a:pPr>
          <a:r>
            <a:rPr lang="en-GB" sz="1800" kern="1200" dirty="0"/>
            <a:t>Aim Collaboration where it works (Y1 &amp; Y3): team roles, capability-building tasks, explicit Ability evidence (build–measure–learn, resource mobilization).</a:t>
          </a:r>
          <a:endParaRPr lang="en-US" sz="1800" kern="1200" dirty="0"/>
        </a:p>
      </dsp:txBody>
      <dsp:txXfrm>
        <a:off x="1297666" y="1409675"/>
        <a:ext cx="8994792" cy="1123520"/>
      </dsp:txXfrm>
    </dsp:sp>
    <dsp:sp modelId="{9A42E4C2-3EE1-46E7-9FF1-2ED81A7B399E}">
      <dsp:nvSpPr>
        <dsp:cNvPr id="0" name=""/>
        <dsp:cNvSpPr/>
      </dsp:nvSpPr>
      <dsp:spPr>
        <a:xfrm>
          <a:off x="0" y="2814076"/>
          <a:ext cx="10292459" cy="1123520"/>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250EA8A-0410-421C-8115-9EAD2999B373}">
      <dsp:nvSpPr>
        <dsp:cNvPr id="0" name=""/>
        <dsp:cNvSpPr/>
      </dsp:nvSpPr>
      <dsp:spPr>
        <a:xfrm>
          <a:off x="339865" y="3066868"/>
          <a:ext cx="617936" cy="617936"/>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2E76AAB-EFC6-430D-9280-3F14A3281D22}">
      <dsp:nvSpPr>
        <dsp:cNvPr id="0" name=""/>
        <dsp:cNvSpPr/>
      </dsp:nvSpPr>
      <dsp:spPr>
        <a:xfrm>
          <a:off x="1297666" y="2814076"/>
          <a:ext cx="8994792" cy="11235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8906" tIns="118906" rIns="118906" bIns="118906" numCol="1" spcCol="1270" anchor="ctr" anchorCtr="0">
          <a:noAutofit/>
        </a:bodyPr>
        <a:lstStyle/>
        <a:p>
          <a:pPr marL="0" lvl="0" indent="0" algn="l" defTabSz="800100">
            <a:lnSpc>
              <a:spcPct val="100000"/>
            </a:lnSpc>
            <a:spcBef>
              <a:spcPct val="0"/>
            </a:spcBef>
            <a:spcAft>
              <a:spcPct val="35000"/>
            </a:spcAft>
            <a:buNone/>
          </a:pPr>
          <a:r>
            <a:rPr lang="en-GB" sz="1800" kern="1200" dirty="0"/>
            <a:t>Re-tune Authenticity so consequences match scaffolding &amp; assessment (stakes + feedback + criteria) to convert context into EM/TPB movement</a:t>
          </a:r>
          <a:endParaRPr lang="en-US" sz="1800" kern="1200" dirty="0"/>
        </a:p>
      </dsp:txBody>
      <dsp:txXfrm>
        <a:off x="1297666" y="2814076"/>
        <a:ext cx="8994792" cy="1123520"/>
      </dsp:txXfrm>
    </dsp:sp>
    <dsp:sp modelId="{4334ED7C-90D1-46A3-9A26-766618C3B04D}">
      <dsp:nvSpPr>
        <dsp:cNvPr id="0" name=""/>
        <dsp:cNvSpPr/>
      </dsp:nvSpPr>
      <dsp:spPr>
        <a:xfrm>
          <a:off x="0" y="4218477"/>
          <a:ext cx="10292459" cy="1123520"/>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DB4A4DB-9067-4BF9-8E91-8E44C478583D}">
      <dsp:nvSpPr>
        <dsp:cNvPr id="0" name=""/>
        <dsp:cNvSpPr/>
      </dsp:nvSpPr>
      <dsp:spPr>
        <a:xfrm>
          <a:off x="339865" y="4471269"/>
          <a:ext cx="617936" cy="617936"/>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23CB843-9663-4992-B2B6-4DB483F448D6}">
      <dsp:nvSpPr>
        <dsp:cNvPr id="0" name=""/>
        <dsp:cNvSpPr/>
      </dsp:nvSpPr>
      <dsp:spPr>
        <a:xfrm>
          <a:off x="1297666" y="4218477"/>
          <a:ext cx="8994792" cy="11235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8906" tIns="118906" rIns="118906" bIns="118906" numCol="1" spcCol="1270" anchor="ctr" anchorCtr="0">
          <a:noAutofit/>
        </a:bodyPr>
        <a:lstStyle/>
        <a:p>
          <a:pPr marL="0" lvl="0" indent="0" algn="l" defTabSz="800100">
            <a:lnSpc>
              <a:spcPct val="100000"/>
            </a:lnSpc>
            <a:spcBef>
              <a:spcPct val="0"/>
            </a:spcBef>
            <a:spcAft>
              <a:spcPct val="35000"/>
            </a:spcAft>
            <a:buNone/>
          </a:pPr>
          <a:r>
            <a:rPr lang="en-GB" sz="1800" kern="1200" dirty="0"/>
            <a:t>Addressing Authenticity Levels→ shared rubrics, briefing packs, moderation meetings. Partner volatility → backup briefs, mid-block  protocol, minimum feedback . Prevent student overload → sequencing grid (busy weeks), micro-deadlines, feedback within 5–7 days.</a:t>
          </a:r>
          <a:endParaRPr lang="en-US" sz="1800" kern="1200" dirty="0"/>
        </a:p>
      </dsp:txBody>
      <dsp:txXfrm>
        <a:off x="1297666" y="4218477"/>
        <a:ext cx="8994792" cy="1123520"/>
      </dsp:txXfrm>
    </dsp:sp>
    <dsp:sp modelId="{B5105CF3-4B9D-4A47-BD98-226D854A7AFB}">
      <dsp:nvSpPr>
        <dsp:cNvPr id="0" name=""/>
        <dsp:cNvSpPr/>
      </dsp:nvSpPr>
      <dsp:spPr>
        <a:xfrm>
          <a:off x="0" y="5622878"/>
          <a:ext cx="10292459" cy="1123520"/>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1CA3E31-9734-4ABB-B4EB-D76EF9C986F9}">
      <dsp:nvSpPr>
        <dsp:cNvPr id="0" name=""/>
        <dsp:cNvSpPr/>
      </dsp:nvSpPr>
      <dsp:spPr>
        <a:xfrm>
          <a:off x="339865" y="5875670"/>
          <a:ext cx="617936" cy="617936"/>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4757F89-A110-4ABB-8714-A5F09F6566AF}">
      <dsp:nvSpPr>
        <dsp:cNvPr id="0" name=""/>
        <dsp:cNvSpPr/>
      </dsp:nvSpPr>
      <dsp:spPr>
        <a:xfrm>
          <a:off x="1297666" y="5622878"/>
          <a:ext cx="8994792" cy="11235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8906" tIns="118906" rIns="118906" bIns="118906" numCol="1" spcCol="1270" anchor="ctr" anchorCtr="0">
          <a:noAutofit/>
        </a:bodyPr>
        <a:lstStyle/>
        <a:p>
          <a:pPr marL="0" lvl="0" indent="0" algn="l" defTabSz="800100">
            <a:lnSpc>
              <a:spcPct val="100000"/>
            </a:lnSpc>
            <a:spcBef>
              <a:spcPct val="0"/>
            </a:spcBef>
            <a:spcAft>
              <a:spcPct val="35000"/>
            </a:spcAft>
            <a:buNone/>
          </a:pPr>
          <a:r>
            <a:rPr lang="en-GB" sz="1800" kern="1200" dirty="0"/>
            <a:t>In this sample, </a:t>
          </a:r>
          <a:r>
            <a:rPr lang="en-GB" sz="1800" b="1" kern="1200" dirty="0"/>
            <a:t>Attitude and Intentions are </a:t>
          </a:r>
          <a:r>
            <a:rPr lang="en-GB" sz="1800" b="1" kern="1200"/>
            <a:t>empirically indistinguishable</a:t>
          </a:r>
          <a:endParaRPr lang="en-US" sz="1800" kern="1200" dirty="0"/>
        </a:p>
      </dsp:txBody>
      <dsp:txXfrm>
        <a:off x="1297666" y="5622878"/>
        <a:ext cx="8994792" cy="1123520"/>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6363" cy="513508"/>
          </a:xfrm>
          <a:prstGeom prst="rect">
            <a:avLst/>
          </a:prstGeom>
        </p:spPr>
        <p:txBody>
          <a:bodyPr vert="horz" lIns="94320" tIns="47160" rIns="94320" bIns="47160" rtlCol="0"/>
          <a:lstStyle>
            <a:lvl1pPr algn="l">
              <a:defRPr sz="1200"/>
            </a:lvl1pPr>
          </a:lstStyle>
          <a:p>
            <a:endParaRPr lang="en-GB"/>
          </a:p>
        </p:txBody>
      </p:sp>
      <p:sp>
        <p:nvSpPr>
          <p:cNvPr id="3" name="Date Placeholder 2"/>
          <p:cNvSpPr>
            <a:spLocks noGrp="1"/>
          </p:cNvSpPr>
          <p:nvPr>
            <p:ph type="dt" idx="1"/>
          </p:nvPr>
        </p:nvSpPr>
        <p:spPr>
          <a:xfrm>
            <a:off x="4021294" y="0"/>
            <a:ext cx="3076363" cy="513508"/>
          </a:xfrm>
          <a:prstGeom prst="rect">
            <a:avLst/>
          </a:prstGeom>
        </p:spPr>
        <p:txBody>
          <a:bodyPr vert="horz" lIns="94320" tIns="47160" rIns="94320" bIns="47160" rtlCol="0"/>
          <a:lstStyle>
            <a:lvl1pPr algn="r">
              <a:defRPr sz="1200"/>
            </a:lvl1pPr>
          </a:lstStyle>
          <a:p>
            <a:fld id="{44CD4A41-4B83-4A97-9FB9-A04C9EDE0D48}" type="datetimeFigureOut">
              <a:rPr lang="en-GB" smtClean="0"/>
              <a:t>18/09/2025</a:t>
            </a:fld>
            <a:endParaRPr lang="en-GB"/>
          </a:p>
        </p:txBody>
      </p:sp>
      <p:sp>
        <p:nvSpPr>
          <p:cNvPr id="4" name="Slide Image Placeholder 3"/>
          <p:cNvSpPr>
            <a:spLocks noGrp="1" noRot="1" noChangeAspect="1"/>
          </p:cNvSpPr>
          <p:nvPr>
            <p:ph type="sldImg" idx="2"/>
          </p:nvPr>
        </p:nvSpPr>
        <p:spPr>
          <a:xfrm>
            <a:off x="479425" y="1279525"/>
            <a:ext cx="6140450" cy="3454400"/>
          </a:xfrm>
          <a:prstGeom prst="rect">
            <a:avLst/>
          </a:prstGeom>
          <a:noFill/>
          <a:ln w="12700">
            <a:solidFill>
              <a:prstClr val="black"/>
            </a:solidFill>
          </a:ln>
        </p:spPr>
        <p:txBody>
          <a:bodyPr vert="horz" lIns="94320" tIns="47160" rIns="94320" bIns="47160" rtlCol="0" anchor="ctr"/>
          <a:lstStyle/>
          <a:p>
            <a:endParaRPr lang="en-GB"/>
          </a:p>
        </p:txBody>
      </p:sp>
      <p:sp>
        <p:nvSpPr>
          <p:cNvPr id="5" name="Notes Placeholder 4"/>
          <p:cNvSpPr>
            <a:spLocks noGrp="1"/>
          </p:cNvSpPr>
          <p:nvPr>
            <p:ph type="body" sz="quarter" idx="3"/>
          </p:nvPr>
        </p:nvSpPr>
        <p:spPr>
          <a:xfrm>
            <a:off x="709930" y="4925408"/>
            <a:ext cx="5679440" cy="4029879"/>
          </a:xfrm>
          <a:prstGeom prst="rect">
            <a:avLst/>
          </a:prstGeom>
        </p:spPr>
        <p:txBody>
          <a:bodyPr vert="horz" lIns="94320" tIns="47160" rIns="94320" bIns="4716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721107"/>
            <a:ext cx="3076363" cy="513507"/>
          </a:xfrm>
          <a:prstGeom prst="rect">
            <a:avLst/>
          </a:prstGeom>
        </p:spPr>
        <p:txBody>
          <a:bodyPr vert="horz" lIns="94320" tIns="47160" rIns="94320" bIns="47160" rtlCol="0" anchor="b"/>
          <a:lstStyle>
            <a:lvl1pPr algn="l">
              <a:defRPr sz="1200"/>
            </a:lvl1pPr>
          </a:lstStyle>
          <a:p>
            <a:endParaRPr lang="en-GB"/>
          </a:p>
        </p:txBody>
      </p:sp>
      <p:sp>
        <p:nvSpPr>
          <p:cNvPr id="7" name="Slide Number Placeholder 6"/>
          <p:cNvSpPr>
            <a:spLocks noGrp="1"/>
          </p:cNvSpPr>
          <p:nvPr>
            <p:ph type="sldNum" sz="quarter" idx="5"/>
          </p:nvPr>
        </p:nvSpPr>
        <p:spPr>
          <a:xfrm>
            <a:off x="4021294" y="9721107"/>
            <a:ext cx="3076363" cy="513507"/>
          </a:xfrm>
          <a:prstGeom prst="rect">
            <a:avLst/>
          </a:prstGeom>
        </p:spPr>
        <p:txBody>
          <a:bodyPr vert="horz" lIns="94320" tIns="47160" rIns="94320" bIns="47160" rtlCol="0" anchor="b"/>
          <a:lstStyle>
            <a:lvl1pPr algn="r">
              <a:defRPr sz="1200"/>
            </a:lvl1pPr>
          </a:lstStyle>
          <a:p>
            <a:fld id="{7E92044C-A774-449B-9517-6E025A972EE1}" type="slidenum">
              <a:rPr lang="en-GB" smtClean="0"/>
              <a:t>‹#›</a:t>
            </a:fld>
            <a:endParaRPr lang="en-GB"/>
          </a:p>
        </p:txBody>
      </p:sp>
    </p:spTree>
    <p:extLst>
      <p:ext uri="{BB962C8B-B14F-4D97-AF65-F5344CB8AC3E}">
        <p14:creationId xmlns:p14="http://schemas.microsoft.com/office/powerpoint/2010/main" val="8130186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4547931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E92044C-A774-449B-9517-6E025A972EE1}" type="slidenum">
              <a:rPr lang="en-GB" smtClean="0"/>
              <a:t>25</a:t>
            </a:fld>
            <a:endParaRPr lang="en-GB"/>
          </a:p>
        </p:txBody>
      </p:sp>
    </p:spTree>
    <p:extLst>
      <p:ext uri="{BB962C8B-B14F-4D97-AF65-F5344CB8AC3E}">
        <p14:creationId xmlns:p14="http://schemas.microsoft.com/office/powerpoint/2010/main" val="8719635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E92044C-A774-449B-9517-6E025A972EE1}" type="slidenum">
              <a:rPr lang="en-GB" smtClean="0"/>
              <a:t>28</a:t>
            </a:fld>
            <a:endParaRPr lang="en-GB"/>
          </a:p>
        </p:txBody>
      </p:sp>
    </p:spTree>
    <p:extLst>
      <p:ext uri="{BB962C8B-B14F-4D97-AF65-F5344CB8AC3E}">
        <p14:creationId xmlns:p14="http://schemas.microsoft.com/office/powerpoint/2010/main" val="41111895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blackWhite">
          <a:xfrm>
            <a:off x="1600200" y="2386744"/>
            <a:ext cx="8991600" cy="1645920"/>
          </a:xfrm>
          <a:solidFill>
            <a:srgbClr val="FFFFFF"/>
          </a:solidFill>
          <a:ln w="38100">
            <a:solidFill>
              <a:srgbClr val="404040"/>
            </a:solidFill>
          </a:ln>
        </p:spPr>
        <p:txBody>
          <a:bodyPr lIns="274320" rIns="274320" anchor="ctr" anchorCtr="1">
            <a:normAutofit/>
          </a:bodyPr>
          <a:lstStyle>
            <a:lvl1pPr algn="ctr">
              <a:defRPr sz="3800">
                <a:solidFill>
                  <a:srgbClr val="262626"/>
                </a:solidFill>
              </a:defRPr>
            </a:lvl1pPr>
          </a:lstStyle>
          <a:p>
            <a:r>
              <a:rPr lang="en-US"/>
              <a:t>Click to edit Master title style</a:t>
            </a:r>
            <a:endParaRPr lang="en-US" dirty="0"/>
          </a:p>
        </p:txBody>
      </p:sp>
      <p:sp>
        <p:nvSpPr>
          <p:cNvPr id="3" name="Subtitle 2"/>
          <p:cNvSpPr>
            <a:spLocks noGrp="1"/>
          </p:cNvSpPr>
          <p:nvPr>
            <p:ph type="subTitle" idx="1"/>
          </p:nvPr>
        </p:nvSpPr>
        <p:spPr>
          <a:xfrm>
            <a:off x="2695194" y="4352544"/>
            <a:ext cx="6801612" cy="1239894"/>
          </a:xfrm>
          <a:noFill/>
        </p:spPr>
        <p:txBody>
          <a:bodyPr>
            <a:normAutofit/>
          </a:bodyPr>
          <a:lstStyle>
            <a:lvl1pPr marL="0" indent="0" algn="ctr">
              <a:buNone/>
              <a:defRPr sz="200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Date Placeholder 6"/>
          <p:cNvSpPr>
            <a:spLocks noGrp="1"/>
          </p:cNvSpPr>
          <p:nvPr>
            <p:ph type="dt" sz="half" idx="10"/>
          </p:nvPr>
        </p:nvSpPr>
        <p:spPr/>
        <p:txBody>
          <a:bodyPr/>
          <a:lstStyle/>
          <a:p>
            <a:fld id="{7456EA09-BA8A-45D0-BB45-2AFF00C6CDC7}" type="datetimeFigureOut">
              <a:rPr lang="en-GB" smtClean="0"/>
              <a:t>18/09/2025</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502C96D4-0011-4D2A-9926-BA71C4A1F507}" type="slidenum">
              <a:rPr lang="en-GB" smtClean="0"/>
              <a:t>‹#›</a:t>
            </a:fld>
            <a:endParaRPr lang="en-GB"/>
          </a:p>
        </p:txBody>
      </p:sp>
    </p:spTree>
    <p:extLst>
      <p:ext uri="{BB962C8B-B14F-4D97-AF65-F5344CB8AC3E}">
        <p14:creationId xmlns:p14="http://schemas.microsoft.com/office/powerpoint/2010/main" val="3422332586"/>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456EA09-BA8A-45D0-BB45-2AFF00C6CDC7}" type="datetimeFigureOut">
              <a:rPr lang="en-GB" smtClean="0"/>
              <a:t>18/09/2025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02C96D4-0011-4D2A-9926-BA71C4A1F507}" type="slidenum">
              <a:rPr lang="en-GB" smtClean="0"/>
              <a:t>‹#›</a:t>
            </a:fld>
            <a:endParaRPr lang="en-GB"/>
          </a:p>
        </p:txBody>
      </p:sp>
    </p:spTree>
    <p:extLst>
      <p:ext uri="{BB962C8B-B14F-4D97-AF65-F5344CB8AC3E}">
        <p14:creationId xmlns:p14="http://schemas.microsoft.com/office/powerpoint/2010/main" val="40824272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53112" y="937260"/>
            <a:ext cx="1298608" cy="498348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2231136" y="937260"/>
            <a:ext cx="6198489" cy="49834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456EA09-BA8A-45D0-BB45-2AFF00C6CDC7}" type="datetimeFigureOut">
              <a:rPr lang="en-GB" smtClean="0"/>
              <a:t>18/09/2025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02C96D4-0011-4D2A-9926-BA71C4A1F507}" type="slidenum">
              <a:rPr lang="en-GB" smtClean="0"/>
              <a:t>‹#›</a:t>
            </a:fld>
            <a:endParaRPr lang="en-GB"/>
          </a:p>
        </p:txBody>
      </p:sp>
    </p:spTree>
    <p:extLst>
      <p:ext uri="{BB962C8B-B14F-4D97-AF65-F5344CB8AC3E}">
        <p14:creationId xmlns:p14="http://schemas.microsoft.com/office/powerpoint/2010/main" val="38452025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Cover Slide">
    <p:spTree>
      <p:nvGrpSpPr>
        <p:cNvPr id="1" name=""/>
        <p:cNvGrpSpPr/>
        <p:nvPr/>
      </p:nvGrpSpPr>
      <p:grpSpPr>
        <a:xfrm>
          <a:off x="0" y="0"/>
          <a:ext cx="0" cy="0"/>
          <a:chOff x="0" y="0"/>
          <a:chExt cx="0" cy="0"/>
        </a:xfrm>
      </p:grpSpPr>
      <p:sp>
        <p:nvSpPr>
          <p:cNvPr id="10" name="Freeform 9">
            <a:extLst>
              <a:ext uri="{FF2B5EF4-FFF2-40B4-BE49-F238E27FC236}">
                <a16:creationId xmlns:a16="http://schemas.microsoft.com/office/drawing/2014/main" id="{7A1DC977-D833-7058-6515-39B8F8AEA53C}"/>
              </a:ext>
            </a:extLst>
          </p:cNvPr>
          <p:cNvSpPr/>
          <p:nvPr userDrawn="1"/>
        </p:nvSpPr>
        <p:spPr>
          <a:xfrm>
            <a:off x="0" y="2519921"/>
            <a:ext cx="12192000" cy="2913716"/>
          </a:xfrm>
          <a:custGeom>
            <a:avLst/>
            <a:gdLst>
              <a:gd name="connsiteX0" fmla="*/ 0 w 7600392"/>
              <a:gd name="connsiteY0" fmla="*/ 0 h 6806308"/>
              <a:gd name="connsiteX1" fmla="*/ 7600393 w 7600392"/>
              <a:gd name="connsiteY1" fmla="*/ 0 h 6806308"/>
              <a:gd name="connsiteX2" fmla="*/ 7600393 w 7600392"/>
              <a:gd name="connsiteY2" fmla="*/ 6806308 h 6806308"/>
              <a:gd name="connsiteX3" fmla="*/ 0 w 7600392"/>
              <a:gd name="connsiteY3" fmla="*/ 6806308 h 6806308"/>
            </a:gdLst>
            <a:ahLst/>
            <a:cxnLst>
              <a:cxn ang="0">
                <a:pos x="connsiteX0" y="connsiteY0"/>
              </a:cxn>
              <a:cxn ang="0">
                <a:pos x="connsiteX1" y="connsiteY1"/>
              </a:cxn>
              <a:cxn ang="0">
                <a:pos x="connsiteX2" y="connsiteY2"/>
              </a:cxn>
              <a:cxn ang="0">
                <a:pos x="connsiteX3" y="connsiteY3"/>
              </a:cxn>
            </a:cxnLst>
            <a:rect l="l" t="t" r="r" b="b"/>
            <a:pathLst>
              <a:path w="7600392" h="6806308">
                <a:moveTo>
                  <a:pt x="0" y="0"/>
                </a:moveTo>
                <a:lnTo>
                  <a:pt x="7600393" y="0"/>
                </a:lnTo>
                <a:lnTo>
                  <a:pt x="7600393" y="6806308"/>
                </a:lnTo>
                <a:lnTo>
                  <a:pt x="0" y="6806308"/>
                </a:lnTo>
                <a:close/>
              </a:path>
            </a:pathLst>
          </a:custGeom>
          <a:solidFill>
            <a:srgbClr val="2874BB"/>
          </a:solidFill>
          <a:ln w="30808" cap="flat">
            <a:noFill/>
            <a:prstDash val="solid"/>
            <a:miter/>
          </a:ln>
        </p:spPr>
        <p:txBody>
          <a:bodyPr rtlCol="0" anchor="ctr"/>
          <a:lstStyle/>
          <a:p>
            <a:endParaRPr lang="en-US" sz="2069"/>
          </a:p>
        </p:txBody>
      </p:sp>
      <p:sp>
        <p:nvSpPr>
          <p:cNvPr id="11" name="Text Placeholder 32">
            <a:extLst>
              <a:ext uri="{FF2B5EF4-FFF2-40B4-BE49-F238E27FC236}">
                <a16:creationId xmlns:a16="http://schemas.microsoft.com/office/drawing/2014/main" id="{49B4A4A1-54F9-1ABD-1C75-A96723A26245}"/>
              </a:ext>
            </a:extLst>
          </p:cNvPr>
          <p:cNvSpPr>
            <a:spLocks noGrp="1"/>
          </p:cNvSpPr>
          <p:nvPr>
            <p:ph type="body" sz="quarter" idx="16" hasCustomPrompt="1"/>
          </p:nvPr>
        </p:nvSpPr>
        <p:spPr>
          <a:xfrm>
            <a:off x="681361" y="3584645"/>
            <a:ext cx="3354126" cy="1008397"/>
          </a:xfrm>
          <a:prstGeom prst="rect">
            <a:avLst/>
          </a:prstGeom>
        </p:spPr>
        <p:txBody>
          <a:bodyPr anchor="t">
            <a:noAutofit/>
          </a:bodyPr>
          <a:lstStyle>
            <a:lvl1pPr marL="0" indent="0" algn="l">
              <a:lnSpc>
                <a:spcPts val="3754"/>
              </a:lnSpc>
              <a:spcBef>
                <a:spcPts val="0"/>
              </a:spcBef>
              <a:buNone/>
              <a:defRPr sz="4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609593" indent="0">
              <a:buNone/>
              <a:defRPr sz="5161">
                <a:solidFill>
                  <a:srgbClr val="011E3B"/>
                </a:solidFill>
                <a:latin typeface="Montserrat" pitchFamily="2" charset="77"/>
              </a:defRPr>
            </a:lvl2pPr>
            <a:lvl3pPr marL="1219185" indent="0">
              <a:buNone/>
              <a:defRPr sz="5161">
                <a:solidFill>
                  <a:srgbClr val="011E3B"/>
                </a:solidFill>
                <a:latin typeface="Montserrat" pitchFamily="2" charset="77"/>
              </a:defRPr>
            </a:lvl3pPr>
            <a:lvl4pPr marL="1828778" indent="0">
              <a:buNone/>
              <a:defRPr sz="5161">
                <a:solidFill>
                  <a:srgbClr val="011E3B"/>
                </a:solidFill>
                <a:latin typeface="Montserrat" pitchFamily="2" charset="77"/>
              </a:defRPr>
            </a:lvl4pPr>
            <a:lvl5pPr marL="2438374" indent="0">
              <a:buNone/>
              <a:defRPr sz="5161">
                <a:solidFill>
                  <a:srgbClr val="011E3B"/>
                </a:solidFill>
                <a:latin typeface="Montserrat" pitchFamily="2" charset="77"/>
              </a:defRPr>
            </a:lvl5pPr>
          </a:lstStyle>
          <a:p>
            <a:pPr lvl="0"/>
            <a:r>
              <a:rPr lang="en-GB" dirty="0"/>
              <a:t>RUN </a:t>
            </a:r>
            <a:r>
              <a:rPr lang="en-GB" dirty="0" err="1"/>
              <a:t>InnoBoost</a:t>
            </a:r>
            <a:endParaRPr lang="en-US" dirty="0"/>
          </a:p>
        </p:txBody>
      </p:sp>
      <p:sp>
        <p:nvSpPr>
          <p:cNvPr id="13" name="Text Placeholder 32">
            <a:extLst>
              <a:ext uri="{FF2B5EF4-FFF2-40B4-BE49-F238E27FC236}">
                <a16:creationId xmlns:a16="http://schemas.microsoft.com/office/drawing/2014/main" id="{03E27DB5-33A8-59FA-C178-3A7FF3AB372B}"/>
              </a:ext>
            </a:extLst>
          </p:cNvPr>
          <p:cNvSpPr>
            <a:spLocks noGrp="1"/>
          </p:cNvSpPr>
          <p:nvPr>
            <p:ph type="body" sz="quarter" idx="19" hasCustomPrompt="1"/>
          </p:nvPr>
        </p:nvSpPr>
        <p:spPr>
          <a:xfrm>
            <a:off x="723486" y="2894182"/>
            <a:ext cx="3311988" cy="533188"/>
          </a:xfrm>
          <a:prstGeom prst="rect">
            <a:avLst/>
          </a:prstGeom>
        </p:spPr>
        <p:txBody>
          <a:bodyPr anchor="t">
            <a:noAutofit/>
          </a:bodyPr>
          <a:lstStyle>
            <a:lvl1pPr marL="0" indent="0" algn="l">
              <a:lnSpc>
                <a:spcPct val="100000"/>
              </a:lnSpc>
              <a:spcBef>
                <a:spcPts val="0"/>
              </a:spcBef>
              <a:buNone/>
              <a:defRPr sz="3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609593" indent="0">
              <a:buNone/>
              <a:defRPr sz="5161">
                <a:solidFill>
                  <a:srgbClr val="011E3B"/>
                </a:solidFill>
                <a:latin typeface="Montserrat" pitchFamily="2" charset="77"/>
              </a:defRPr>
            </a:lvl2pPr>
            <a:lvl3pPr marL="1219185" indent="0">
              <a:buNone/>
              <a:defRPr sz="5161">
                <a:solidFill>
                  <a:srgbClr val="011E3B"/>
                </a:solidFill>
                <a:latin typeface="Montserrat" pitchFamily="2" charset="77"/>
              </a:defRPr>
            </a:lvl3pPr>
            <a:lvl4pPr marL="1828778" indent="0">
              <a:buNone/>
              <a:defRPr sz="5161">
                <a:solidFill>
                  <a:srgbClr val="011E3B"/>
                </a:solidFill>
                <a:latin typeface="Montserrat" pitchFamily="2" charset="77"/>
              </a:defRPr>
            </a:lvl4pPr>
            <a:lvl5pPr marL="2438374" indent="0">
              <a:buNone/>
              <a:defRPr sz="5161">
                <a:solidFill>
                  <a:srgbClr val="011E3B"/>
                </a:solidFill>
                <a:latin typeface="Montserrat" pitchFamily="2" charset="77"/>
              </a:defRPr>
            </a:lvl5pPr>
          </a:lstStyle>
          <a:p>
            <a:pPr lvl="0"/>
            <a:r>
              <a:rPr lang="en-GB" dirty="0"/>
              <a:t>Your guide to </a:t>
            </a:r>
          </a:p>
        </p:txBody>
      </p:sp>
      <p:sp>
        <p:nvSpPr>
          <p:cNvPr id="14" name="Freeform 13">
            <a:extLst>
              <a:ext uri="{FF2B5EF4-FFF2-40B4-BE49-F238E27FC236}">
                <a16:creationId xmlns:a16="http://schemas.microsoft.com/office/drawing/2014/main" id="{A053FE42-7F2D-3EB7-B067-632A3A81C49D}"/>
              </a:ext>
            </a:extLst>
          </p:cNvPr>
          <p:cNvSpPr/>
          <p:nvPr userDrawn="1"/>
        </p:nvSpPr>
        <p:spPr>
          <a:xfrm>
            <a:off x="0" y="5133959"/>
            <a:ext cx="4126489" cy="756631"/>
          </a:xfrm>
          <a:custGeom>
            <a:avLst/>
            <a:gdLst>
              <a:gd name="connsiteX0" fmla="*/ 0 w 7600392"/>
              <a:gd name="connsiteY0" fmla="*/ 0 h 6806308"/>
              <a:gd name="connsiteX1" fmla="*/ 7600393 w 7600392"/>
              <a:gd name="connsiteY1" fmla="*/ 0 h 6806308"/>
              <a:gd name="connsiteX2" fmla="*/ 7600393 w 7600392"/>
              <a:gd name="connsiteY2" fmla="*/ 6806308 h 6806308"/>
              <a:gd name="connsiteX3" fmla="*/ 0 w 7600392"/>
              <a:gd name="connsiteY3" fmla="*/ 6806308 h 6806308"/>
            </a:gdLst>
            <a:ahLst/>
            <a:cxnLst>
              <a:cxn ang="0">
                <a:pos x="connsiteX0" y="connsiteY0"/>
              </a:cxn>
              <a:cxn ang="0">
                <a:pos x="connsiteX1" y="connsiteY1"/>
              </a:cxn>
              <a:cxn ang="0">
                <a:pos x="connsiteX2" y="connsiteY2"/>
              </a:cxn>
              <a:cxn ang="0">
                <a:pos x="connsiteX3" y="connsiteY3"/>
              </a:cxn>
            </a:cxnLst>
            <a:rect l="l" t="t" r="r" b="b"/>
            <a:pathLst>
              <a:path w="7600392" h="6806308">
                <a:moveTo>
                  <a:pt x="0" y="0"/>
                </a:moveTo>
                <a:lnTo>
                  <a:pt x="7600393" y="0"/>
                </a:lnTo>
                <a:lnTo>
                  <a:pt x="7600393" y="6806308"/>
                </a:lnTo>
                <a:lnTo>
                  <a:pt x="0" y="6806308"/>
                </a:lnTo>
                <a:close/>
              </a:path>
            </a:pathLst>
          </a:custGeom>
          <a:solidFill>
            <a:srgbClr val="CF7BB3"/>
          </a:solidFill>
          <a:ln w="30808" cap="flat">
            <a:noFill/>
            <a:prstDash val="solid"/>
            <a:miter/>
          </a:ln>
        </p:spPr>
        <p:txBody>
          <a:bodyPr rtlCol="0" anchor="ctr"/>
          <a:lstStyle/>
          <a:p>
            <a:pPr algn="l"/>
            <a:endParaRPr lang="en-US" sz="2069" dirty="0"/>
          </a:p>
        </p:txBody>
      </p:sp>
      <p:sp>
        <p:nvSpPr>
          <p:cNvPr id="15" name="Text Placeholder 32">
            <a:extLst>
              <a:ext uri="{FF2B5EF4-FFF2-40B4-BE49-F238E27FC236}">
                <a16:creationId xmlns:a16="http://schemas.microsoft.com/office/drawing/2014/main" id="{5F021DEC-5511-857D-51A0-7E1647B6301D}"/>
              </a:ext>
            </a:extLst>
          </p:cNvPr>
          <p:cNvSpPr>
            <a:spLocks noGrp="1"/>
          </p:cNvSpPr>
          <p:nvPr>
            <p:ph type="body" sz="quarter" idx="20" hasCustomPrompt="1"/>
          </p:nvPr>
        </p:nvSpPr>
        <p:spPr>
          <a:xfrm>
            <a:off x="595452" y="5266627"/>
            <a:ext cx="3467551" cy="622069"/>
          </a:xfrm>
          <a:prstGeom prst="rect">
            <a:avLst/>
          </a:prstGeom>
        </p:spPr>
        <p:txBody>
          <a:bodyPr anchor="t">
            <a:noAutofit/>
          </a:bodyPr>
          <a:lstStyle>
            <a:lvl1pPr marL="0" indent="0" algn="l">
              <a:lnSpc>
                <a:spcPct val="100000"/>
              </a:lnSpc>
              <a:spcBef>
                <a:spcPts val="0"/>
              </a:spcBef>
              <a:buNone/>
              <a:defRPr sz="24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609593" indent="0">
              <a:buNone/>
              <a:defRPr sz="5161">
                <a:solidFill>
                  <a:srgbClr val="011E3B"/>
                </a:solidFill>
                <a:latin typeface="Montserrat" pitchFamily="2" charset="77"/>
              </a:defRPr>
            </a:lvl2pPr>
            <a:lvl3pPr marL="1219185" indent="0">
              <a:buNone/>
              <a:defRPr sz="5161">
                <a:solidFill>
                  <a:srgbClr val="011E3B"/>
                </a:solidFill>
                <a:latin typeface="Montserrat" pitchFamily="2" charset="77"/>
              </a:defRPr>
            </a:lvl3pPr>
            <a:lvl4pPr marL="1828778" indent="0">
              <a:buNone/>
              <a:defRPr sz="5161">
                <a:solidFill>
                  <a:srgbClr val="011E3B"/>
                </a:solidFill>
                <a:latin typeface="Montserrat" pitchFamily="2" charset="77"/>
              </a:defRPr>
            </a:lvl4pPr>
            <a:lvl5pPr marL="2438374" indent="0">
              <a:buNone/>
              <a:defRPr sz="5161">
                <a:solidFill>
                  <a:srgbClr val="011E3B"/>
                </a:solidFill>
                <a:latin typeface="Montserrat" pitchFamily="2" charset="77"/>
              </a:defRPr>
            </a:lvl5pPr>
          </a:lstStyle>
          <a:p>
            <a:pPr lvl="0"/>
            <a:r>
              <a:rPr lang="en-GB" dirty="0" err="1"/>
              <a:t>www.website.eu</a:t>
            </a:r>
            <a:endParaRPr lang="en-GB" dirty="0"/>
          </a:p>
        </p:txBody>
      </p:sp>
      <p:sp>
        <p:nvSpPr>
          <p:cNvPr id="16" name="Picture Placeholder 2">
            <a:extLst>
              <a:ext uri="{FF2B5EF4-FFF2-40B4-BE49-F238E27FC236}">
                <a16:creationId xmlns:a16="http://schemas.microsoft.com/office/drawing/2014/main" id="{A174E8F0-C75C-37AE-D4AD-116B5873BFC9}"/>
              </a:ext>
            </a:extLst>
          </p:cNvPr>
          <p:cNvSpPr>
            <a:spLocks noGrp="1"/>
          </p:cNvSpPr>
          <p:nvPr>
            <p:ph type="pic" sz="quarter" idx="22"/>
          </p:nvPr>
        </p:nvSpPr>
        <p:spPr>
          <a:xfrm>
            <a:off x="5905745" y="318216"/>
            <a:ext cx="5884396" cy="4107019"/>
          </a:xfrm>
          <a:prstGeom prst="rect">
            <a:avLst/>
          </a:prstGeom>
          <a:solidFill>
            <a:schemeClr val="bg1">
              <a:lumMod val="85000"/>
            </a:schemeClr>
          </a:solidFill>
        </p:spPr>
        <p:txBody>
          <a:bodyPr/>
          <a:lstStyle>
            <a:lvl1pPr marL="0" indent="0" algn="ctr">
              <a:buNone/>
              <a:defRPr>
                <a:solidFill>
                  <a:schemeClr val="bg1">
                    <a:lumMod val="85000"/>
                  </a:schemeClr>
                </a:solidFill>
              </a:defRPr>
            </a:lvl1pPr>
          </a:lstStyle>
          <a:p>
            <a:endParaRPr lang="en-US" dirty="0"/>
          </a:p>
        </p:txBody>
      </p:sp>
      <p:pic>
        <p:nvPicPr>
          <p:cNvPr id="17" name="Picture 16" descr="A close-up of a logo&#10;&#10;AI-generated content may be incorrect.">
            <a:extLst>
              <a:ext uri="{FF2B5EF4-FFF2-40B4-BE49-F238E27FC236}">
                <a16:creationId xmlns:a16="http://schemas.microsoft.com/office/drawing/2014/main" id="{1639176D-74CB-2013-1FE1-D77E4F62D85F}"/>
              </a:ext>
            </a:extLst>
          </p:cNvPr>
          <p:cNvPicPr>
            <a:picLocks noChangeAspect="1"/>
          </p:cNvPicPr>
          <p:nvPr userDrawn="1"/>
        </p:nvPicPr>
        <p:blipFill>
          <a:blip r:embed="rId2"/>
          <a:stretch>
            <a:fillRect/>
          </a:stretch>
        </p:blipFill>
        <p:spPr>
          <a:xfrm>
            <a:off x="601515" y="454742"/>
            <a:ext cx="4382859" cy="1813597"/>
          </a:xfrm>
          <a:prstGeom prst="rect">
            <a:avLst/>
          </a:prstGeom>
        </p:spPr>
      </p:pic>
      <p:pic>
        <p:nvPicPr>
          <p:cNvPr id="18" name="Picture 17" descr="A blue flag with yellow stars&#10;&#10;AI-generated content may be incorrect.">
            <a:extLst>
              <a:ext uri="{FF2B5EF4-FFF2-40B4-BE49-F238E27FC236}">
                <a16:creationId xmlns:a16="http://schemas.microsoft.com/office/drawing/2014/main" id="{3C2EF720-BF10-584E-4FA3-397C3AB2EEED}"/>
              </a:ext>
            </a:extLst>
          </p:cNvPr>
          <p:cNvPicPr>
            <a:picLocks noChangeAspect="1"/>
          </p:cNvPicPr>
          <p:nvPr userDrawn="1"/>
        </p:nvPicPr>
        <p:blipFill>
          <a:blip r:embed="rId3"/>
          <a:stretch>
            <a:fillRect/>
          </a:stretch>
        </p:blipFill>
        <p:spPr>
          <a:xfrm>
            <a:off x="7685814" y="5464960"/>
            <a:ext cx="4239467" cy="1161980"/>
          </a:xfrm>
          <a:prstGeom prst="rect">
            <a:avLst/>
          </a:prstGeom>
        </p:spPr>
      </p:pic>
    </p:spTree>
    <p:extLst>
      <p:ext uri="{BB962C8B-B14F-4D97-AF65-F5344CB8AC3E}">
        <p14:creationId xmlns:p14="http://schemas.microsoft.com/office/powerpoint/2010/main" val="3405142396"/>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7456EA09-BA8A-45D0-BB45-2AFF00C6CDC7}" type="datetimeFigureOut">
              <a:rPr lang="en-GB" smtClean="0"/>
              <a:t>18/09/2025</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502C96D4-0011-4D2A-9926-BA71C4A1F507}" type="slidenum">
              <a:rPr lang="en-GB" smtClean="0"/>
              <a:t>‹#›</a:t>
            </a:fld>
            <a:endParaRPr lang="en-GB"/>
          </a:p>
        </p:txBody>
      </p:sp>
    </p:spTree>
    <p:extLst>
      <p:ext uri="{BB962C8B-B14F-4D97-AF65-F5344CB8AC3E}">
        <p14:creationId xmlns:p14="http://schemas.microsoft.com/office/powerpoint/2010/main" val="14932175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blackWhite">
          <a:xfrm>
            <a:off x="1600200" y="2386744"/>
            <a:ext cx="8991600" cy="1645920"/>
          </a:xfrm>
          <a:solidFill>
            <a:srgbClr val="FFFFFF"/>
          </a:solidFill>
          <a:ln w="38100">
            <a:solidFill>
              <a:srgbClr val="404040"/>
            </a:solidFill>
          </a:ln>
        </p:spPr>
        <p:txBody>
          <a:bodyPr lIns="274320" rIns="274320" anchor="ctr" anchorCtr="1">
            <a:normAutofit/>
          </a:bodyPr>
          <a:lstStyle>
            <a:lvl1pPr>
              <a:defRPr sz="3800">
                <a:solidFill>
                  <a:srgbClr val="262626"/>
                </a:solidFill>
              </a:defRPr>
            </a:lvl1pPr>
          </a:lstStyle>
          <a:p>
            <a:r>
              <a:rPr lang="en-US"/>
              <a:t>Click to edit Master title style</a:t>
            </a:r>
            <a:endParaRPr lang="en-US" dirty="0"/>
          </a:p>
        </p:txBody>
      </p:sp>
      <p:sp>
        <p:nvSpPr>
          <p:cNvPr id="3" name="Text Placeholder 2"/>
          <p:cNvSpPr>
            <a:spLocks noGrp="1"/>
          </p:cNvSpPr>
          <p:nvPr>
            <p:ph type="body" idx="1"/>
          </p:nvPr>
        </p:nvSpPr>
        <p:spPr>
          <a:xfrm>
            <a:off x="2695194" y="4352465"/>
            <a:ext cx="6801612" cy="1265082"/>
          </a:xfrm>
        </p:spPr>
        <p:txBody>
          <a:bodyPr anchor="t" anchorCtr="1">
            <a:normAutofit/>
          </a:bodyPr>
          <a:lstStyle>
            <a:lvl1pPr marL="0" indent="0">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7" name="Date Placeholder 6"/>
          <p:cNvSpPr>
            <a:spLocks noGrp="1"/>
          </p:cNvSpPr>
          <p:nvPr>
            <p:ph type="dt" sz="half" idx="10"/>
          </p:nvPr>
        </p:nvSpPr>
        <p:spPr/>
        <p:txBody>
          <a:bodyPr/>
          <a:lstStyle/>
          <a:p>
            <a:fld id="{7456EA09-BA8A-45D0-BB45-2AFF00C6CDC7}" type="datetimeFigureOut">
              <a:rPr lang="en-GB" smtClean="0"/>
              <a:t>18/09/2025</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502C96D4-0011-4D2A-9926-BA71C4A1F507}" type="slidenum">
              <a:rPr lang="en-GB" smtClean="0"/>
              <a:t>‹#›</a:t>
            </a:fld>
            <a:endParaRPr lang="en-GB"/>
          </a:p>
        </p:txBody>
      </p:sp>
    </p:spTree>
    <p:extLst>
      <p:ext uri="{BB962C8B-B14F-4D97-AF65-F5344CB8AC3E}">
        <p14:creationId xmlns:p14="http://schemas.microsoft.com/office/powerpoint/2010/main" val="2687710880"/>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581912" y="2638044"/>
            <a:ext cx="4271771" cy="31019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338315" y="2638044"/>
            <a:ext cx="4270247" cy="31019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7"/>
          <p:cNvSpPr>
            <a:spLocks noGrp="1"/>
          </p:cNvSpPr>
          <p:nvPr>
            <p:ph type="dt" sz="half" idx="10"/>
          </p:nvPr>
        </p:nvSpPr>
        <p:spPr/>
        <p:txBody>
          <a:bodyPr/>
          <a:lstStyle/>
          <a:p>
            <a:fld id="{7456EA09-BA8A-45D0-BB45-2AFF00C6CDC7}" type="datetimeFigureOut">
              <a:rPr lang="en-GB" smtClean="0"/>
              <a:t>18/09/2025</a:t>
            </a:fld>
            <a:endParaRPr lang="en-GB"/>
          </a:p>
        </p:txBody>
      </p:sp>
      <p:sp>
        <p:nvSpPr>
          <p:cNvPr id="9" name="Footer Placeholder 8"/>
          <p:cNvSpPr>
            <a:spLocks noGrp="1"/>
          </p:cNvSpPr>
          <p:nvPr>
            <p:ph type="ftr" sz="quarter" idx="11"/>
          </p:nvPr>
        </p:nvSpPr>
        <p:spPr/>
        <p:txBody>
          <a:bodyPr/>
          <a:lstStyle/>
          <a:p>
            <a:endParaRPr lang="en-GB"/>
          </a:p>
        </p:txBody>
      </p:sp>
      <p:sp>
        <p:nvSpPr>
          <p:cNvPr id="10" name="Slide Number Placeholder 9"/>
          <p:cNvSpPr>
            <a:spLocks noGrp="1"/>
          </p:cNvSpPr>
          <p:nvPr>
            <p:ph type="sldNum" sz="quarter" idx="12"/>
          </p:nvPr>
        </p:nvSpPr>
        <p:spPr/>
        <p:txBody>
          <a:bodyPr/>
          <a:lstStyle/>
          <a:p>
            <a:fld id="{502C96D4-0011-4D2A-9926-BA71C4A1F507}" type="slidenum">
              <a:rPr lang="en-GB" smtClean="0"/>
              <a:t>‹#›</a:t>
            </a:fld>
            <a:endParaRPr lang="en-GB"/>
          </a:p>
        </p:txBody>
      </p:sp>
    </p:spTree>
    <p:extLst>
      <p:ext uri="{BB962C8B-B14F-4D97-AF65-F5344CB8AC3E}">
        <p14:creationId xmlns:p14="http://schemas.microsoft.com/office/powerpoint/2010/main" val="29729641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583436" y="2313433"/>
            <a:ext cx="4270248"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583436" y="3143250"/>
            <a:ext cx="4270248" cy="25967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p:cNvSpPr>
            <a:spLocks noGrp="1"/>
          </p:cNvSpPr>
          <p:nvPr>
            <p:ph sz="quarter" idx="4"/>
          </p:nvPr>
        </p:nvSpPr>
        <p:spPr>
          <a:xfrm>
            <a:off x="6338316" y="3143250"/>
            <a:ext cx="4253484" cy="2596776"/>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4"/>
          <p:cNvSpPr>
            <a:spLocks noGrp="1"/>
          </p:cNvSpPr>
          <p:nvPr>
            <p:ph type="body" sz="quarter" idx="13"/>
          </p:nvPr>
        </p:nvSpPr>
        <p:spPr>
          <a:xfrm>
            <a:off x="6338316" y="2313433"/>
            <a:ext cx="4270248"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7" name="Date Placeholder 6"/>
          <p:cNvSpPr>
            <a:spLocks noGrp="1"/>
          </p:cNvSpPr>
          <p:nvPr>
            <p:ph type="dt" sz="half" idx="10"/>
          </p:nvPr>
        </p:nvSpPr>
        <p:spPr/>
        <p:txBody>
          <a:bodyPr/>
          <a:lstStyle/>
          <a:p>
            <a:fld id="{7456EA09-BA8A-45D0-BB45-2AFF00C6CDC7}" type="datetimeFigureOut">
              <a:rPr lang="en-GB" smtClean="0"/>
              <a:t>18/09/2025</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502C96D4-0011-4D2A-9926-BA71C4A1F507}" type="slidenum">
              <a:rPr lang="en-GB" smtClean="0"/>
              <a:t>‹#›</a:t>
            </a:fld>
            <a:endParaRPr lang="en-GB"/>
          </a:p>
        </p:txBody>
      </p:sp>
      <p:sp>
        <p:nvSpPr>
          <p:cNvPr id="10" name="Title 9"/>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28958879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7456EA09-BA8A-45D0-BB45-2AFF00C6CDC7}" type="datetimeFigureOut">
              <a:rPr lang="en-GB" smtClean="0"/>
              <a:t>18/09/2025</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502C96D4-0011-4D2A-9926-BA71C4A1F507}" type="slidenum">
              <a:rPr lang="en-GB" smtClean="0"/>
              <a:t>‹#›</a:t>
            </a:fld>
            <a:endParaRPr lang="en-GB"/>
          </a:p>
        </p:txBody>
      </p:sp>
    </p:spTree>
    <p:extLst>
      <p:ext uri="{BB962C8B-B14F-4D97-AF65-F5344CB8AC3E}">
        <p14:creationId xmlns:p14="http://schemas.microsoft.com/office/powerpoint/2010/main" val="15149869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456EA09-BA8A-45D0-BB45-2AFF00C6CDC7}" type="datetimeFigureOut">
              <a:rPr lang="en-GB" smtClean="0"/>
              <a:t>18/09/2025</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502C96D4-0011-4D2A-9926-BA71C4A1F507}" type="slidenum">
              <a:rPr lang="en-GB" smtClean="0"/>
              <a:t>‹#›</a:t>
            </a:fld>
            <a:endParaRPr lang="en-GB"/>
          </a:p>
        </p:txBody>
      </p:sp>
    </p:spTree>
    <p:extLst>
      <p:ext uri="{BB962C8B-B14F-4D97-AF65-F5344CB8AC3E}">
        <p14:creationId xmlns:p14="http://schemas.microsoft.com/office/powerpoint/2010/main" val="4958888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6" name="Rectangle 25"/>
          <p:cNvSpPr/>
          <p:nvPr/>
        </p:nvSpPr>
        <p:spPr>
          <a:xfrm>
            <a:off x="0" y="0"/>
            <a:ext cx="6096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4672" y="2243828"/>
            <a:ext cx="4486656" cy="1141497"/>
          </a:xfrm>
          <a:solidFill>
            <a:srgbClr val="FFFFFF"/>
          </a:solidFill>
          <a:ln>
            <a:solidFill>
              <a:srgbClr val="404040"/>
            </a:solidFill>
          </a:ln>
        </p:spPr>
        <p:txBody>
          <a:bodyPr anchor="ctr" anchorCtr="1">
            <a:normAutofit/>
          </a:bodyPr>
          <a:lstStyle>
            <a:lvl1pPr>
              <a:defRPr sz="2200">
                <a:solidFill>
                  <a:srgbClr val="262626"/>
                </a:solidFill>
              </a:defRPr>
            </a:lvl1pPr>
          </a:lstStyle>
          <a:p>
            <a:r>
              <a:rPr lang="en-US"/>
              <a:t>Click to edit Master title style</a:t>
            </a:r>
            <a:endParaRPr lang="en-US" dirty="0"/>
          </a:p>
        </p:txBody>
      </p:sp>
      <p:sp>
        <p:nvSpPr>
          <p:cNvPr id="3" name="Content Placeholder 2"/>
          <p:cNvSpPr>
            <a:spLocks noGrp="1"/>
          </p:cNvSpPr>
          <p:nvPr>
            <p:ph idx="1"/>
          </p:nvPr>
        </p:nvSpPr>
        <p:spPr>
          <a:xfrm>
            <a:off x="6736080" y="804672"/>
            <a:ext cx="4815840" cy="5248656"/>
          </a:xfrm>
        </p:spPr>
        <p:txBody>
          <a:bodyPr>
            <a:normAutofit/>
          </a:bodyPr>
          <a:lstStyle>
            <a:lvl1pPr>
              <a:defRPr sz="1900">
                <a:solidFill>
                  <a:schemeClr val="tx1"/>
                </a:solidFill>
              </a:defRPr>
            </a:lvl1pPr>
            <a:lvl2pPr>
              <a:defRPr sz="1600">
                <a:solidFill>
                  <a:schemeClr val="tx1"/>
                </a:solidFill>
              </a:defRPr>
            </a:lvl2pPr>
            <a:lvl3pPr>
              <a:defRPr sz="16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15568" y="3549918"/>
            <a:ext cx="3794760" cy="2194036"/>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9" name="Date Placeholder 8"/>
          <p:cNvSpPr>
            <a:spLocks noGrp="1"/>
          </p:cNvSpPr>
          <p:nvPr>
            <p:ph type="dt" sz="half" idx="10"/>
          </p:nvPr>
        </p:nvSpPr>
        <p:spPr/>
        <p:txBody>
          <a:bodyPr/>
          <a:lstStyle/>
          <a:p>
            <a:fld id="{7456EA09-BA8A-45D0-BB45-2AFF00C6CDC7}" type="datetimeFigureOut">
              <a:rPr lang="en-GB" smtClean="0"/>
              <a:t>18/09/2025</a:t>
            </a:fld>
            <a:endParaRPr lang="en-GB"/>
          </a:p>
        </p:txBody>
      </p:sp>
      <p:sp>
        <p:nvSpPr>
          <p:cNvPr id="10" name="Footer Placeholder 9"/>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endParaRPr lang="en-GB"/>
          </a:p>
        </p:txBody>
      </p:sp>
      <p:sp>
        <p:nvSpPr>
          <p:cNvPr id="11" name="Slide Number Placeholder 10"/>
          <p:cNvSpPr>
            <a:spLocks noGrp="1"/>
          </p:cNvSpPr>
          <p:nvPr>
            <p:ph type="sldNum" sz="quarter" idx="12"/>
          </p:nvPr>
        </p:nvSpPr>
        <p:spPr/>
        <p:txBody>
          <a:bodyPr/>
          <a:lstStyle/>
          <a:p>
            <a:fld id="{502C96D4-0011-4D2A-9926-BA71C4A1F507}" type="slidenum">
              <a:rPr lang="en-GB" smtClean="0"/>
              <a:t>‹#›</a:t>
            </a:fld>
            <a:endParaRPr lang="en-GB"/>
          </a:p>
        </p:txBody>
      </p:sp>
    </p:spTree>
    <p:extLst>
      <p:ext uri="{BB962C8B-B14F-4D97-AF65-F5344CB8AC3E}">
        <p14:creationId xmlns:p14="http://schemas.microsoft.com/office/powerpoint/2010/main" val="850398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8" name="Rectangle 17"/>
          <p:cNvSpPr/>
          <p:nvPr/>
        </p:nvSpPr>
        <p:spPr>
          <a:xfrm>
            <a:off x="0" y="0"/>
            <a:ext cx="6095999"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8523" y="2243828"/>
            <a:ext cx="4494998" cy="1134640"/>
          </a:xfrm>
          <a:solidFill>
            <a:srgbClr val="FFFFFF"/>
          </a:solidFill>
          <a:ln>
            <a:solidFill>
              <a:srgbClr val="404040"/>
            </a:solidFill>
          </a:ln>
        </p:spPr>
        <p:txBody>
          <a:bodyPr anchor="ctr" anchorCtr="1">
            <a:noAutofit/>
          </a:bodyPr>
          <a:lstStyle>
            <a:lvl1pPr>
              <a:defRPr sz="2200">
                <a:solidFill>
                  <a:srgbClr val="262626"/>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6095999" y="0"/>
            <a:ext cx="6102097" cy="6858000"/>
          </a:xfrm>
          <a:solidFill>
            <a:schemeClr val="bg1">
              <a:lumMod val="75000"/>
            </a:schemeClr>
          </a:solidFill>
        </p:spPr>
        <p:txBody>
          <a:bodyPr anchor="t"/>
          <a:lstStyle>
            <a:lvl1pPr marL="0" indent="0">
              <a:buNone/>
              <a:defRPr sz="3200">
                <a:solidFill>
                  <a:schemeClr val="bg1">
                    <a:lumMod val="85000"/>
                    <a:lumOff val="1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115568" y="3549918"/>
            <a:ext cx="3794760" cy="2194037"/>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Date Placeholder 7"/>
          <p:cNvSpPr>
            <a:spLocks noGrp="1"/>
          </p:cNvSpPr>
          <p:nvPr>
            <p:ph type="dt" sz="half" idx="10"/>
          </p:nvPr>
        </p:nvSpPr>
        <p:spPr/>
        <p:txBody>
          <a:bodyPr/>
          <a:lstStyle>
            <a:lvl1pPr>
              <a:defRPr>
                <a:solidFill>
                  <a:srgbClr val="FFFFFF"/>
                </a:solidFill>
                <a:effectLst>
                  <a:outerShdw blurRad="50800" dist="38100" dir="2700000" algn="tl" rotWithShape="0">
                    <a:prstClr val="black">
                      <a:alpha val="43000"/>
                    </a:prstClr>
                  </a:outerShdw>
                </a:effectLst>
              </a:defRPr>
            </a:lvl1pPr>
          </a:lstStyle>
          <a:p>
            <a:fld id="{7456EA09-BA8A-45D0-BB45-2AFF00C6CDC7}" type="datetimeFigureOut">
              <a:rPr lang="en-GB" smtClean="0"/>
              <a:t>18/09/2025</a:t>
            </a:fld>
            <a:endParaRPr lang="en-GB"/>
          </a:p>
        </p:txBody>
      </p:sp>
      <p:sp>
        <p:nvSpPr>
          <p:cNvPr id="9" name="Footer Placeholder 8"/>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endParaRPr lang="en-GB"/>
          </a:p>
        </p:txBody>
      </p:sp>
      <p:sp>
        <p:nvSpPr>
          <p:cNvPr id="10" name="Slide Number Placeholder 9"/>
          <p:cNvSpPr>
            <a:spLocks noGrp="1"/>
          </p:cNvSpPr>
          <p:nvPr>
            <p:ph type="sldNum" sz="quarter" idx="12"/>
          </p:nvPr>
        </p:nvSpPr>
        <p:spPr/>
        <p:txBody>
          <a:bodyPr/>
          <a:lstStyle/>
          <a:p>
            <a:fld id="{502C96D4-0011-4D2A-9926-BA71C4A1F507}" type="slidenum">
              <a:rPr lang="en-GB" smtClean="0"/>
              <a:t>‹#›</a:t>
            </a:fld>
            <a:endParaRPr lang="en-GB"/>
          </a:p>
        </p:txBody>
      </p:sp>
    </p:spTree>
    <p:extLst>
      <p:ext uri="{BB962C8B-B14F-4D97-AF65-F5344CB8AC3E}">
        <p14:creationId xmlns:p14="http://schemas.microsoft.com/office/powerpoint/2010/main" val="12044517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bwMode="black">
          <a:xfrm>
            <a:off x="2231136" y="964692"/>
            <a:ext cx="7729728" cy="1188720"/>
          </a:xfrm>
          <a:prstGeom prst="rect">
            <a:avLst/>
          </a:prstGeom>
          <a:solidFill>
            <a:srgbClr val="FFFFFF"/>
          </a:solidFill>
          <a:ln w="31750" cap="sq">
            <a:solidFill>
              <a:srgbClr val="404040"/>
            </a:solidFill>
            <a:miter lim="800000"/>
          </a:ln>
        </p:spPr>
        <p:txBody>
          <a:bodyPr vert="horz" lIns="182880" tIns="182880" rIns="182880" bIns="18288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2231136" y="2638044"/>
            <a:ext cx="7729728" cy="310198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821429" y="6238816"/>
            <a:ext cx="2753746" cy="323968"/>
          </a:xfrm>
          <a:prstGeom prst="rect">
            <a:avLst/>
          </a:prstGeom>
        </p:spPr>
        <p:txBody>
          <a:bodyPr vert="horz" lIns="91440" tIns="45720" rIns="91440" bIns="45720" rtlCol="0" anchor="ctr"/>
          <a:lstStyle>
            <a:lvl1pPr algn="r">
              <a:defRPr sz="1050">
                <a:solidFill>
                  <a:schemeClr val="tx1">
                    <a:alpha val="70000"/>
                  </a:schemeClr>
                </a:solidFill>
              </a:defRPr>
            </a:lvl1pPr>
          </a:lstStyle>
          <a:p>
            <a:fld id="{7456EA09-BA8A-45D0-BB45-2AFF00C6CDC7}" type="datetimeFigureOut">
              <a:rPr lang="en-GB" smtClean="0"/>
              <a:t>18/09/2025</a:t>
            </a:fld>
            <a:endParaRPr lang="en-GB"/>
          </a:p>
        </p:txBody>
      </p:sp>
      <p:sp>
        <p:nvSpPr>
          <p:cNvPr id="5" name="Footer Placeholder 4"/>
          <p:cNvSpPr>
            <a:spLocks noGrp="1"/>
          </p:cNvSpPr>
          <p:nvPr>
            <p:ph type="ftr" sz="quarter" idx="3"/>
          </p:nvPr>
        </p:nvSpPr>
        <p:spPr>
          <a:xfrm>
            <a:off x="1600200" y="6236208"/>
            <a:ext cx="5901189" cy="320040"/>
          </a:xfrm>
          <a:prstGeom prst="rect">
            <a:avLst/>
          </a:prstGeom>
        </p:spPr>
        <p:txBody>
          <a:bodyPr vert="horz" lIns="91440" tIns="45720" rIns="91440" bIns="45720" rtlCol="0" anchor="ctr"/>
          <a:lstStyle>
            <a:lvl1pPr algn="l">
              <a:defRPr sz="1050">
                <a:solidFill>
                  <a:schemeClr val="tx1">
                    <a:alpha val="70000"/>
                  </a:schemeClr>
                </a:solidFill>
              </a:defRPr>
            </a:lvl1pPr>
          </a:lstStyle>
          <a:p>
            <a:endParaRPr lang="en-GB"/>
          </a:p>
        </p:txBody>
      </p:sp>
      <p:sp>
        <p:nvSpPr>
          <p:cNvPr id="6" name="Slide Number Placeholder 5"/>
          <p:cNvSpPr>
            <a:spLocks noGrp="1"/>
          </p:cNvSpPr>
          <p:nvPr>
            <p:ph type="sldNum" sz="quarter" idx="4"/>
          </p:nvPr>
        </p:nvSpPr>
        <p:spPr>
          <a:xfrm>
            <a:off x="10758922" y="6217920"/>
            <a:ext cx="365760" cy="365760"/>
          </a:xfrm>
          <a:prstGeom prst="ellipse">
            <a:avLst/>
          </a:prstGeom>
          <a:solidFill>
            <a:srgbClr val="1D1D1D">
              <a:alpha val="70000"/>
            </a:srgbClr>
          </a:solidFill>
        </p:spPr>
        <p:txBody>
          <a:bodyPr vert="horz" lIns="18288" tIns="45720" rIns="18288" bIns="45720" rtlCol="0" anchor="ctr">
            <a:noAutofit/>
          </a:bodyPr>
          <a:lstStyle>
            <a:lvl1pPr algn="ctr">
              <a:defRPr sz="1100" spc="0" baseline="0">
                <a:solidFill>
                  <a:srgbClr val="FFFFFF"/>
                </a:solidFill>
              </a:defRPr>
            </a:lvl1pPr>
          </a:lstStyle>
          <a:p>
            <a:fld id="{502C96D4-0011-4D2A-9926-BA71C4A1F507}" type="slidenum">
              <a:rPr lang="en-GB" smtClean="0"/>
              <a:t>‹#›</a:t>
            </a:fld>
            <a:endParaRPr lang="en-GB"/>
          </a:p>
        </p:txBody>
      </p:sp>
    </p:spTree>
    <p:extLst>
      <p:ext uri="{BB962C8B-B14F-4D97-AF65-F5344CB8AC3E}">
        <p14:creationId xmlns:p14="http://schemas.microsoft.com/office/powerpoint/2010/main" val="336785238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txStyles>
    <p:titleStyle>
      <a:lvl1pPr algn="ctr" defTabSz="914400" rtl="0" eaLnBrk="1" latinLnBrk="0" hangingPunct="1">
        <a:lnSpc>
          <a:spcPct val="90000"/>
        </a:lnSpc>
        <a:spcBef>
          <a:spcPct val="0"/>
        </a:spcBef>
        <a:buNone/>
        <a:defRPr sz="2800" kern="1200" cap="all" spc="200" baseline="0">
          <a:solidFill>
            <a:srgbClr val="262626"/>
          </a:solidFill>
          <a:latin typeface="+mj-lt"/>
          <a:ea typeface="+mj-ea"/>
          <a:cs typeface="+mj-cs"/>
        </a:defRPr>
      </a:lvl1pPr>
    </p:titleStyle>
    <p:body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tx1">
              <a:lumMod val="85000"/>
              <a:lumOff val="15000"/>
            </a:schemeClr>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mailto:john.hornby@nhlstenden.com" TargetMode="External"/><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D2AFE743-6C40-DB4C-8CF5-092E62157340}"/>
              </a:ext>
            </a:extLst>
          </p:cNvPr>
          <p:cNvSpPr>
            <a:spLocks noGrp="1"/>
          </p:cNvSpPr>
          <p:nvPr>
            <p:ph type="body" sz="quarter" idx="16"/>
          </p:nvPr>
        </p:nvSpPr>
        <p:spPr>
          <a:prstGeom prst="rect">
            <a:avLst/>
          </a:prstGeom>
        </p:spPr>
        <p:txBody>
          <a:bodyPr/>
          <a:lstStyle/>
          <a:p>
            <a:r>
              <a:rPr lang="en-US" dirty="0"/>
              <a:t>RUN </a:t>
            </a:r>
            <a:r>
              <a:rPr lang="en-US" dirty="0" err="1"/>
              <a:t>InnoBoost</a:t>
            </a:r>
            <a:endParaRPr lang="en-US" b="1" dirty="0"/>
          </a:p>
        </p:txBody>
      </p:sp>
      <p:sp>
        <p:nvSpPr>
          <p:cNvPr id="4" name="Text Placeholder 3">
            <a:extLst>
              <a:ext uri="{FF2B5EF4-FFF2-40B4-BE49-F238E27FC236}">
                <a16:creationId xmlns:a16="http://schemas.microsoft.com/office/drawing/2014/main" id="{EBC8E6E1-EEDA-FF4C-23E3-0A3F1729A52A}"/>
              </a:ext>
            </a:extLst>
          </p:cNvPr>
          <p:cNvSpPr>
            <a:spLocks noGrp="1"/>
          </p:cNvSpPr>
          <p:nvPr>
            <p:ph type="body" sz="quarter" idx="19"/>
          </p:nvPr>
        </p:nvSpPr>
        <p:spPr>
          <a:prstGeom prst="rect">
            <a:avLst/>
          </a:prstGeom>
        </p:spPr>
        <p:txBody>
          <a:bodyPr/>
          <a:lstStyle/>
          <a:p>
            <a:r>
              <a:rPr lang="en-US" dirty="0"/>
              <a:t>Your guide to </a:t>
            </a:r>
          </a:p>
        </p:txBody>
      </p:sp>
      <p:sp>
        <p:nvSpPr>
          <p:cNvPr id="13" name="Text Placeholder 12">
            <a:extLst>
              <a:ext uri="{FF2B5EF4-FFF2-40B4-BE49-F238E27FC236}">
                <a16:creationId xmlns:a16="http://schemas.microsoft.com/office/drawing/2014/main" id="{576528DC-283F-4400-01DD-56A32F29041B}"/>
              </a:ext>
            </a:extLst>
          </p:cNvPr>
          <p:cNvSpPr>
            <a:spLocks noGrp="1"/>
          </p:cNvSpPr>
          <p:nvPr>
            <p:ph type="body" sz="quarter" idx="20"/>
          </p:nvPr>
        </p:nvSpPr>
        <p:spPr>
          <a:prstGeom prst="rect">
            <a:avLst/>
          </a:prstGeom>
        </p:spPr>
        <p:txBody>
          <a:bodyPr/>
          <a:lstStyle/>
          <a:p>
            <a:r>
              <a:rPr lang="en-US" dirty="0" err="1"/>
              <a:t>www.</a:t>
            </a:r>
            <a:r>
              <a:rPr lang="en-US" b="1" dirty="0" err="1"/>
              <a:t>website</a:t>
            </a:r>
            <a:r>
              <a:rPr lang="en-US" dirty="0" err="1"/>
              <a:t>.eu</a:t>
            </a:r>
            <a:endParaRPr lang="en-US" dirty="0"/>
          </a:p>
        </p:txBody>
      </p:sp>
      <p:sp>
        <p:nvSpPr>
          <p:cNvPr id="3" name="Slide Number Placeholder 2">
            <a:extLst>
              <a:ext uri="{FF2B5EF4-FFF2-40B4-BE49-F238E27FC236}">
                <a16:creationId xmlns:a16="http://schemas.microsoft.com/office/drawing/2014/main" id="{8B51DB12-F7FD-5442-9AD5-321562BAB222}"/>
              </a:ext>
            </a:extLst>
          </p:cNvPr>
          <p:cNvSpPr>
            <a:spLocks noGrp="1"/>
          </p:cNvSpPr>
          <p:nvPr>
            <p:ph type="sldNum" sz="quarter" idx="4294967295"/>
          </p:nvPr>
        </p:nvSpPr>
        <p:spPr>
          <a:xfrm>
            <a:off x="11615738" y="11444288"/>
            <a:ext cx="576262" cy="430212"/>
          </a:xfrm>
          <a:prstGeom prst="rect">
            <a:avLst/>
          </a:prstGeom>
        </p:spPr>
        <p:txBody>
          <a:bodyPr/>
          <a:lstStyle/>
          <a:p>
            <a:fld id="{CB2079F2-58AF-ED44-82D7-E04B2F6FD686}" type="slidenum">
              <a:rPr lang="en-US" smtClean="0"/>
              <a:pPr/>
              <a:t>1</a:t>
            </a:fld>
            <a:endParaRPr lang="en-US" dirty="0"/>
          </a:p>
        </p:txBody>
      </p:sp>
      <p:sp>
        <p:nvSpPr>
          <p:cNvPr id="6" name="Freeform 5">
            <a:extLst>
              <a:ext uri="{FF2B5EF4-FFF2-40B4-BE49-F238E27FC236}">
                <a16:creationId xmlns:a16="http://schemas.microsoft.com/office/drawing/2014/main" id="{D2BB4D61-1175-449D-625D-F6B26A9164C1}"/>
              </a:ext>
            </a:extLst>
          </p:cNvPr>
          <p:cNvSpPr/>
          <p:nvPr/>
        </p:nvSpPr>
        <p:spPr>
          <a:xfrm rot="5400000">
            <a:off x="10375174" y="290753"/>
            <a:ext cx="1452787" cy="1452787"/>
          </a:xfrm>
          <a:custGeom>
            <a:avLst/>
            <a:gdLst>
              <a:gd name="connsiteX0" fmla="*/ 0 w 1452787"/>
              <a:gd name="connsiteY0" fmla="*/ 1452787 h 1452787"/>
              <a:gd name="connsiteX1" fmla="*/ 0 w 1452787"/>
              <a:gd name="connsiteY1" fmla="*/ 464457 h 1452787"/>
              <a:gd name="connsiteX2" fmla="*/ 0 w 1452787"/>
              <a:gd name="connsiteY2" fmla="*/ 0 h 1452787"/>
              <a:gd name="connsiteX3" fmla="*/ 464457 w 1452787"/>
              <a:gd name="connsiteY3" fmla="*/ 0 h 1452787"/>
              <a:gd name="connsiteX4" fmla="*/ 1452787 w 1452787"/>
              <a:gd name="connsiteY4" fmla="*/ 0 h 1452787"/>
              <a:gd name="connsiteX5" fmla="*/ 1452787 w 1452787"/>
              <a:gd name="connsiteY5" fmla="*/ 464457 h 1452787"/>
              <a:gd name="connsiteX6" fmla="*/ 464457 w 1452787"/>
              <a:gd name="connsiteY6" fmla="*/ 464457 h 1452787"/>
              <a:gd name="connsiteX7" fmla="*/ 464457 w 1452787"/>
              <a:gd name="connsiteY7" fmla="*/ 1452787 h 1452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52787" h="1452787">
                <a:moveTo>
                  <a:pt x="0" y="1452787"/>
                </a:moveTo>
                <a:lnTo>
                  <a:pt x="0" y="464457"/>
                </a:lnTo>
                <a:lnTo>
                  <a:pt x="0" y="0"/>
                </a:lnTo>
                <a:lnTo>
                  <a:pt x="464457" y="0"/>
                </a:lnTo>
                <a:lnTo>
                  <a:pt x="1452787" y="0"/>
                </a:lnTo>
                <a:lnTo>
                  <a:pt x="1452787" y="464457"/>
                </a:lnTo>
                <a:lnTo>
                  <a:pt x="464457" y="464457"/>
                </a:lnTo>
                <a:lnTo>
                  <a:pt x="464457" y="1452787"/>
                </a:lnTo>
                <a:close/>
              </a:path>
            </a:pathLst>
          </a:custGeom>
          <a:solidFill>
            <a:srgbClr val="44BDA3"/>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5" name="Group 4">
            <a:extLst>
              <a:ext uri="{FF2B5EF4-FFF2-40B4-BE49-F238E27FC236}">
                <a16:creationId xmlns:a16="http://schemas.microsoft.com/office/drawing/2014/main" id="{BF0E6306-E7BC-D75E-3DF6-263AEC102635}"/>
              </a:ext>
            </a:extLst>
          </p:cNvPr>
          <p:cNvGrpSpPr/>
          <p:nvPr/>
        </p:nvGrpSpPr>
        <p:grpSpPr>
          <a:xfrm>
            <a:off x="9262647" y="1887827"/>
            <a:ext cx="3051169" cy="3393636"/>
            <a:chOff x="478390" y="664401"/>
            <a:chExt cx="2601067" cy="2893014"/>
          </a:xfrm>
        </p:grpSpPr>
        <p:sp>
          <p:nvSpPr>
            <p:cNvPr id="7" name="Freeform 6">
              <a:extLst>
                <a:ext uri="{FF2B5EF4-FFF2-40B4-BE49-F238E27FC236}">
                  <a16:creationId xmlns:a16="http://schemas.microsoft.com/office/drawing/2014/main" id="{01A5E2F7-C034-FC82-9038-2088EFEEA244}"/>
                </a:ext>
              </a:extLst>
            </p:cNvPr>
            <p:cNvSpPr/>
            <p:nvPr/>
          </p:nvSpPr>
          <p:spPr>
            <a:xfrm rot="18583653">
              <a:off x="572425" y="664401"/>
              <a:ext cx="1364242" cy="1364242"/>
            </a:xfrm>
            <a:custGeom>
              <a:avLst/>
              <a:gdLst>
                <a:gd name="connsiteX0" fmla="*/ 0 w 1452787"/>
                <a:gd name="connsiteY0" fmla="*/ 1452787 h 1452787"/>
                <a:gd name="connsiteX1" fmla="*/ 0 w 1452787"/>
                <a:gd name="connsiteY1" fmla="*/ 464457 h 1452787"/>
                <a:gd name="connsiteX2" fmla="*/ 0 w 1452787"/>
                <a:gd name="connsiteY2" fmla="*/ 0 h 1452787"/>
                <a:gd name="connsiteX3" fmla="*/ 464457 w 1452787"/>
                <a:gd name="connsiteY3" fmla="*/ 0 h 1452787"/>
                <a:gd name="connsiteX4" fmla="*/ 1452787 w 1452787"/>
                <a:gd name="connsiteY4" fmla="*/ 0 h 1452787"/>
                <a:gd name="connsiteX5" fmla="*/ 1452787 w 1452787"/>
                <a:gd name="connsiteY5" fmla="*/ 464457 h 1452787"/>
                <a:gd name="connsiteX6" fmla="*/ 464457 w 1452787"/>
                <a:gd name="connsiteY6" fmla="*/ 464457 h 1452787"/>
                <a:gd name="connsiteX7" fmla="*/ 464457 w 1452787"/>
                <a:gd name="connsiteY7" fmla="*/ 1452787 h 1452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52787" h="1452787">
                  <a:moveTo>
                    <a:pt x="0" y="1452787"/>
                  </a:moveTo>
                  <a:lnTo>
                    <a:pt x="0" y="464457"/>
                  </a:lnTo>
                  <a:lnTo>
                    <a:pt x="0" y="0"/>
                  </a:lnTo>
                  <a:lnTo>
                    <a:pt x="464457" y="0"/>
                  </a:lnTo>
                  <a:lnTo>
                    <a:pt x="1452787" y="0"/>
                  </a:lnTo>
                  <a:lnTo>
                    <a:pt x="1452787" y="464457"/>
                  </a:lnTo>
                  <a:lnTo>
                    <a:pt x="464457" y="464457"/>
                  </a:lnTo>
                  <a:lnTo>
                    <a:pt x="464457" y="1452787"/>
                  </a:lnTo>
                  <a:close/>
                </a:path>
              </a:pathLst>
            </a:custGeom>
            <a:noFill/>
            <a:ln w="28575">
              <a:solidFill>
                <a:srgbClr val="44BDA3"/>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endParaRPr lang="en-GB"/>
            </a:p>
          </p:txBody>
        </p:sp>
        <p:sp>
          <p:nvSpPr>
            <p:cNvPr id="8" name="Freeform 7">
              <a:extLst>
                <a:ext uri="{FF2B5EF4-FFF2-40B4-BE49-F238E27FC236}">
                  <a16:creationId xmlns:a16="http://schemas.microsoft.com/office/drawing/2014/main" id="{DAC4B5B0-FB23-3FB7-F9C9-ECA82D239E68}"/>
                </a:ext>
              </a:extLst>
            </p:cNvPr>
            <p:cNvSpPr/>
            <p:nvPr/>
          </p:nvSpPr>
          <p:spPr>
            <a:xfrm rot="13983720">
              <a:off x="478390" y="2068054"/>
              <a:ext cx="1364242" cy="1364242"/>
            </a:xfrm>
            <a:custGeom>
              <a:avLst/>
              <a:gdLst>
                <a:gd name="connsiteX0" fmla="*/ 0 w 1452787"/>
                <a:gd name="connsiteY0" fmla="*/ 1452787 h 1452787"/>
                <a:gd name="connsiteX1" fmla="*/ 0 w 1452787"/>
                <a:gd name="connsiteY1" fmla="*/ 464457 h 1452787"/>
                <a:gd name="connsiteX2" fmla="*/ 0 w 1452787"/>
                <a:gd name="connsiteY2" fmla="*/ 0 h 1452787"/>
                <a:gd name="connsiteX3" fmla="*/ 464457 w 1452787"/>
                <a:gd name="connsiteY3" fmla="*/ 0 h 1452787"/>
                <a:gd name="connsiteX4" fmla="*/ 1452787 w 1452787"/>
                <a:gd name="connsiteY4" fmla="*/ 0 h 1452787"/>
                <a:gd name="connsiteX5" fmla="*/ 1452787 w 1452787"/>
                <a:gd name="connsiteY5" fmla="*/ 464457 h 1452787"/>
                <a:gd name="connsiteX6" fmla="*/ 464457 w 1452787"/>
                <a:gd name="connsiteY6" fmla="*/ 464457 h 1452787"/>
                <a:gd name="connsiteX7" fmla="*/ 464457 w 1452787"/>
                <a:gd name="connsiteY7" fmla="*/ 1452787 h 1452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52787" h="1452787">
                  <a:moveTo>
                    <a:pt x="0" y="1452787"/>
                  </a:moveTo>
                  <a:lnTo>
                    <a:pt x="0" y="464457"/>
                  </a:lnTo>
                  <a:lnTo>
                    <a:pt x="0" y="0"/>
                  </a:lnTo>
                  <a:lnTo>
                    <a:pt x="464457" y="0"/>
                  </a:lnTo>
                  <a:lnTo>
                    <a:pt x="1452787" y="0"/>
                  </a:lnTo>
                  <a:lnTo>
                    <a:pt x="1452787" y="464457"/>
                  </a:lnTo>
                  <a:lnTo>
                    <a:pt x="464457" y="464457"/>
                  </a:lnTo>
                  <a:lnTo>
                    <a:pt x="464457" y="1452787"/>
                  </a:lnTo>
                  <a:close/>
                </a:path>
              </a:pathLst>
            </a:custGeom>
            <a:noFill/>
            <a:ln w="28575">
              <a:solidFill>
                <a:srgbClr val="EE8A22"/>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endParaRPr lang="en-GB"/>
            </a:p>
          </p:txBody>
        </p:sp>
        <p:sp>
          <p:nvSpPr>
            <p:cNvPr id="10" name="Freeform 9">
              <a:extLst>
                <a:ext uri="{FF2B5EF4-FFF2-40B4-BE49-F238E27FC236}">
                  <a16:creationId xmlns:a16="http://schemas.microsoft.com/office/drawing/2014/main" id="{5FA32AAE-A253-69BA-4CD8-C8E4D1B411B0}"/>
                </a:ext>
              </a:extLst>
            </p:cNvPr>
            <p:cNvSpPr/>
            <p:nvPr/>
          </p:nvSpPr>
          <p:spPr>
            <a:xfrm rot="7073941">
              <a:off x="1715215" y="2193173"/>
              <a:ext cx="1364242" cy="1364242"/>
            </a:xfrm>
            <a:custGeom>
              <a:avLst/>
              <a:gdLst>
                <a:gd name="connsiteX0" fmla="*/ 0 w 1452787"/>
                <a:gd name="connsiteY0" fmla="*/ 1452787 h 1452787"/>
                <a:gd name="connsiteX1" fmla="*/ 0 w 1452787"/>
                <a:gd name="connsiteY1" fmla="*/ 464457 h 1452787"/>
                <a:gd name="connsiteX2" fmla="*/ 0 w 1452787"/>
                <a:gd name="connsiteY2" fmla="*/ 0 h 1452787"/>
                <a:gd name="connsiteX3" fmla="*/ 464457 w 1452787"/>
                <a:gd name="connsiteY3" fmla="*/ 0 h 1452787"/>
                <a:gd name="connsiteX4" fmla="*/ 1452787 w 1452787"/>
                <a:gd name="connsiteY4" fmla="*/ 0 h 1452787"/>
                <a:gd name="connsiteX5" fmla="*/ 1452787 w 1452787"/>
                <a:gd name="connsiteY5" fmla="*/ 464457 h 1452787"/>
                <a:gd name="connsiteX6" fmla="*/ 464457 w 1452787"/>
                <a:gd name="connsiteY6" fmla="*/ 464457 h 1452787"/>
                <a:gd name="connsiteX7" fmla="*/ 464457 w 1452787"/>
                <a:gd name="connsiteY7" fmla="*/ 1452787 h 1452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52787" h="1452787">
                  <a:moveTo>
                    <a:pt x="0" y="1452787"/>
                  </a:moveTo>
                  <a:lnTo>
                    <a:pt x="0" y="464457"/>
                  </a:lnTo>
                  <a:lnTo>
                    <a:pt x="0" y="0"/>
                  </a:lnTo>
                  <a:lnTo>
                    <a:pt x="464457" y="0"/>
                  </a:lnTo>
                  <a:lnTo>
                    <a:pt x="1452787" y="0"/>
                  </a:lnTo>
                  <a:lnTo>
                    <a:pt x="1452787" y="464457"/>
                  </a:lnTo>
                  <a:lnTo>
                    <a:pt x="464457" y="464457"/>
                  </a:lnTo>
                  <a:lnTo>
                    <a:pt x="464457" y="1452787"/>
                  </a:lnTo>
                  <a:close/>
                </a:path>
              </a:pathLst>
            </a:custGeom>
            <a:noFill/>
            <a:ln w="28575">
              <a:solidFill>
                <a:srgbClr val="CF7BB3"/>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endParaRPr lang="en-GB"/>
            </a:p>
          </p:txBody>
        </p:sp>
      </p:grpSp>
      <p:sp>
        <p:nvSpPr>
          <p:cNvPr id="18" name="TextBox 17">
            <a:extLst>
              <a:ext uri="{FF2B5EF4-FFF2-40B4-BE49-F238E27FC236}">
                <a16:creationId xmlns:a16="http://schemas.microsoft.com/office/drawing/2014/main" id="{3D9BAE84-A4F3-EB5A-C01B-A829B3289236}"/>
              </a:ext>
            </a:extLst>
          </p:cNvPr>
          <p:cNvSpPr txBox="1"/>
          <p:nvPr/>
        </p:nvSpPr>
        <p:spPr>
          <a:xfrm>
            <a:off x="5432079" y="3399739"/>
            <a:ext cx="3354126" cy="1477328"/>
          </a:xfrm>
          <a:prstGeom prst="rect">
            <a:avLst/>
          </a:prstGeom>
          <a:noFill/>
        </p:spPr>
        <p:txBody>
          <a:bodyPr wrap="square" rtlCol="0">
            <a:spAutoFit/>
          </a:bodyPr>
          <a:lstStyle/>
          <a:p>
            <a:r>
              <a:rPr lang="en-GB" dirty="0"/>
              <a:t>John Hornby Researcher Lecturer </a:t>
            </a:r>
            <a:r>
              <a:rPr lang="en-GB" dirty="0" err="1"/>
              <a:t>NHLStenden</a:t>
            </a:r>
            <a:r>
              <a:rPr lang="en-GB" dirty="0"/>
              <a:t> (</a:t>
            </a:r>
            <a:r>
              <a:rPr lang="en-GB" dirty="0" err="1"/>
              <a:t>Cfe</a:t>
            </a:r>
            <a:r>
              <a:rPr lang="en-GB" dirty="0"/>
              <a:t>)</a:t>
            </a:r>
          </a:p>
          <a:p>
            <a:r>
              <a:rPr lang="en-GB" dirty="0"/>
              <a:t>PHD Candidate </a:t>
            </a:r>
          </a:p>
          <a:p>
            <a:r>
              <a:rPr lang="en-GB" dirty="0"/>
              <a:t>Oxford Brookes University Business School </a:t>
            </a:r>
          </a:p>
        </p:txBody>
      </p:sp>
    </p:spTree>
    <p:extLst>
      <p:ext uri="{BB962C8B-B14F-4D97-AF65-F5344CB8AC3E}">
        <p14:creationId xmlns:p14="http://schemas.microsoft.com/office/powerpoint/2010/main" val="26778400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6AD85578-1E4B-4014-9D52-E768947503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438656" cy="6858000"/>
          </a:xfrm>
          <a:prstGeom prst="rect">
            <a:avLst/>
          </a:prstGeom>
          <a:solidFill>
            <a:schemeClr val="accent2">
              <a:alpha val="50000"/>
            </a:schemeClr>
          </a:solidFill>
          <a:ln>
            <a:no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en-US">
              <a:solidFill>
                <a:schemeClr val="accent2"/>
              </a:solidFill>
            </a:endParaRPr>
          </a:p>
        </p:txBody>
      </p:sp>
      <p:sp>
        <p:nvSpPr>
          <p:cNvPr id="10" name="Rectangle 9">
            <a:extLst>
              <a:ext uri="{FF2B5EF4-FFF2-40B4-BE49-F238E27FC236}">
                <a16:creationId xmlns:a16="http://schemas.microsoft.com/office/drawing/2014/main" id="{48550B3F-9390-4CA1-B3C8-91529289DC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38656" y="0"/>
            <a:ext cx="465377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5660DC3-8F22-E852-295B-4457797195E6}"/>
              </a:ext>
            </a:extLst>
          </p:cNvPr>
          <p:cNvSpPr>
            <a:spLocks noGrp="1"/>
          </p:cNvSpPr>
          <p:nvPr>
            <p:ph type="title"/>
          </p:nvPr>
        </p:nvSpPr>
        <p:spPr>
          <a:xfrm>
            <a:off x="1949518" y="1059838"/>
            <a:ext cx="3632052" cy="4738324"/>
          </a:xfrm>
          <a:noFill/>
          <a:ln>
            <a:noFill/>
          </a:ln>
        </p:spPr>
        <p:txBody>
          <a:bodyPr>
            <a:normAutofit/>
          </a:bodyPr>
          <a:lstStyle/>
          <a:p>
            <a:r>
              <a:rPr lang="en-GB" sz="2000">
                <a:solidFill>
                  <a:schemeClr val="bg1"/>
                </a:solidFill>
              </a:rPr>
              <a:t>Entrepreneurial Mindset </a:t>
            </a:r>
            <a:br>
              <a:rPr lang="en-GB" sz="2000">
                <a:solidFill>
                  <a:schemeClr val="bg1"/>
                </a:solidFill>
              </a:rPr>
            </a:br>
            <a:r>
              <a:rPr lang="en-GB" sz="2000">
                <a:solidFill>
                  <a:schemeClr val="bg1"/>
                </a:solidFill>
              </a:rPr>
              <a:t>A malleable, behaviour-proximal set of dispositions/capabilities that couple perception with action under uncertainty; spans cognitive, behavioural, and emotional strands. </a:t>
            </a:r>
            <a:br>
              <a:rPr lang="en-GB" sz="2000">
                <a:solidFill>
                  <a:schemeClr val="bg1"/>
                </a:solidFill>
              </a:rPr>
            </a:br>
            <a:r>
              <a:rPr lang="en-GB" sz="2000">
                <a:solidFill>
                  <a:schemeClr val="bg1"/>
                </a:solidFill>
              </a:rPr>
              <a:t> </a:t>
            </a:r>
          </a:p>
        </p:txBody>
      </p:sp>
      <p:sp>
        <p:nvSpPr>
          <p:cNvPr id="3" name="Content Placeholder 2">
            <a:extLst>
              <a:ext uri="{FF2B5EF4-FFF2-40B4-BE49-F238E27FC236}">
                <a16:creationId xmlns:a16="http://schemas.microsoft.com/office/drawing/2014/main" id="{8755BA55-A99F-367F-E943-FF90B68C691D}"/>
              </a:ext>
            </a:extLst>
          </p:cNvPr>
          <p:cNvSpPr>
            <a:spLocks noGrp="1"/>
          </p:cNvSpPr>
          <p:nvPr>
            <p:ph idx="1"/>
          </p:nvPr>
        </p:nvSpPr>
        <p:spPr>
          <a:xfrm>
            <a:off x="6679109" y="250371"/>
            <a:ext cx="4665397" cy="6302829"/>
          </a:xfrm>
        </p:spPr>
        <p:txBody>
          <a:bodyPr anchor="ctr">
            <a:normAutofit/>
          </a:bodyPr>
          <a:lstStyle/>
          <a:p>
            <a:pPr marL="0" indent="0">
              <a:lnSpc>
                <a:spcPct val="90000"/>
              </a:lnSpc>
              <a:buNone/>
            </a:pPr>
            <a:r>
              <a:rPr lang="en-GB" sz="2000" dirty="0"/>
              <a:t>Prior Research, literature views and Meta analysis show entrepreneurship education </a:t>
            </a:r>
            <a:r>
              <a:rPr lang="en-GB" sz="2000" dirty="0">
                <a:solidFill>
                  <a:schemeClr val="accent6"/>
                </a:solidFill>
              </a:rPr>
              <a:t>tends (not always) </a:t>
            </a:r>
            <a:r>
              <a:rPr lang="en-GB" sz="2000" dirty="0"/>
              <a:t>to raise intentions on average (design-contingent); studies modelling EM find it </a:t>
            </a:r>
            <a:r>
              <a:rPr lang="en-GB" sz="2000" b="1" dirty="0"/>
              <a:t>transmits effects</a:t>
            </a:r>
            <a:r>
              <a:rPr lang="en-GB" sz="2000" dirty="0"/>
              <a:t> forward to intention and sometimes behaviour.</a:t>
            </a:r>
          </a:p>
          <a:p>
            <a:pPr>
              <a:lnSpc>
                <a:spcPct val="90000"/>
              </a:lnSpc>
            </a:pPr>
            <a:r>
              <a:rPr lang="en-GB" sz="2000" dirty="0"/>
              <a:t>No yet established how that might occur, </a:t>
            </a:r>
            <a:r>
              <a:rPr lang="en-GB" sz="2000" dirty="0">
                <a:solidFill>
                  <a:srgbClr val="F85AB4"/>
                </a:solidFill>
              </a:rPr>
              <a:t>what factors in the educational environment are important  </a:t>
            </a:r>
          </a:p>
          <a:p>
            <a:pPr>
              <a:lnSpc>
                <a:spcPct val="90000"/>
              </a:lnSpc>
            </a:pPr>
            <a:r>
              <a:rPr lang="en-GB" sz="2000" dirty="0"/>
              <a:t>Literature calls for the investigation of mediators and moderators given the inconsistent effects f education on entrepreneurial intentions. </a:t>
            </a:r>
          </a:p>
        </p:txBody>
      </p:sp>
    </p:spTree>
    <p:extLst>
      <p:ext uri="{BB962C8B-B14F-4D97-AF65-F5344CB8AC3E}">
        <p14:creationId xmlns:p14="http://schemas.microsoft.com/office/powerpoint/2010/main" val="26673682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2AEFFFF2-9EB4-4B6C-B9F8-2BA3EF89A2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3070172"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7" name="Rectangle 16">
            <a:extLst>
              <a:ext uri="{FF2B5EF4-FFF2-40B4-BE49-F238E27FC236}">
                <a16:creationId xmlns:a16="http://schemas.microsoft.com/office/drawing/2014/main" id="{0D65299F-028F-4AFC-B46A-8DB33E20FE4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70172" y="0"/>
            <a:ext cx="912182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BAC87F6E-526A-49B5-995D-42DB656594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17423" y="1443035"/>
            <a:ext cx="3971932" cy="3971930"/>
          </a:xfrm>
          <a:prstGeom prst="ellipse">
            <a:avLst/>
          </a:prstGeom>
          <a:solidFill>
            <a:srgbClr val="FFFFFF"/>
          </a:solid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95A0ED6-4009-7D25-877D-7818046DE856}"/>
              </a:ext>
            </a:extLst>
          </p:cNvPr>
          <p:cNvSpPr>
            <a:spLocks noGrp="1"/>
          </p:cNvSpPr>
          <p:nvPr>
            <p:ph type="title"/>
          </p:nvPr>
        </p:nvSpPr>
        <p:spPr>
          <a:xfrm>
            <a:off x="1260873" y="1586484"/>
            <a:ext cx="3685032" cy="3685032"/>
          </a:xfrm>
          <a:prstGeom prst="ellipse">
            <a:avLst/>
          </a:prstGeom>
          <a:solidFill>
            <a:schemeClr val="accent2">
              <a:lumMod val="75000"/>
            </a:schemeClr>
          </a:solidFill>
          <a:ln>
            <a:noFill/>
          </a:ln>
        </p:spPr>
        <p:txBody>
          <a:bodyPr>
            <a:normAutofit/>
          </a:bodyPr>
          <a:lstStyle/>
          <a:p>
            <a:r>
              <a:rPr lang="en-GB" sz="2100" dirty="0">
                <a:solidFill>
                  <a:srgbClr val="FFFFFF"/>
                </a:solidFill>
              </a:rPr>
              <a:t>Authenticity</a:t>
            </a:r>
            <a:br>
              <a:rPr lang="en-GB" sz="2100" dirty="0">
                <a:solidFill>
                  <a:srgbClr val="FFFFFF"/>
                </a:solidFill>
              </a:rPr>
            </a:br>
            <a:r>
              <a:rPr lang="en-GB" sz="2100" i="1" dirty="0">
                <a:solidFill>
                  <a:srgbClr val="FFFF00"/>
                </a:solidFill>
              </a:rPr>
              <a:t>“</a:t>
            </a:r>
            <a:r>
              <a:rPr lang="en-GB" sz="1300" i="1" dirty="0">
                <a:solidFill>
                  <a:srgbClr val="FFFF00"/>
                </a:solidFill>
              </a:rPr>
              <a:t>is the extent to which tasks, constraints and feedback </a:t>
            </a:r>
            <a:r>
              <a:rPr lang="en-GB" sz="1300" b="1" i="1" dirty="0">
                <a:solidFill>
                  <a:srgbClr val="FFFF00"/>
                </a:solidFill>
              </a:rPr>
              <a:t>mirror real practice</a:t>
            </a:r>
            <a:r>
              <a:rPr lang="en-GB" sz="1300" i="1" dirty="0">
                <a:solidFill>
                  <a:srgbClr val="FFFF00"/>
                </a:solidFill>
              </a:rPr>
              <a:t>: a real client, real data, real consequences”</a:t>
            </a:r>
          </a:p>
        </p:txBody>
      </p:sp>
      <p:sp>
        <p:nvSpPr>
          <p:cNvPr id="3" name="Content Placeholder 2">
            <a:extLst>
              <a:ext uri="{FF2B5EF4-FFF2-40B4-BE49-F238E27FC236}">
                <a16:creationId xmlns:a16="http://schemas.microsoft.com/office/drawing/2014/main" id="{A0D10C67-E89D-9EF5-E7CF-476BA7953D3F}"/>
              </a:ext>
            </a:extLst>
          </p:cNvPr>
          <p:cNvSpPr>
            <a:spLocks noGrp="1"/>
          </p:cNvSpPr>
          <p:nvPr>
            <p:ph idx="1"/>
          </p:nvPr>
        </p:nvSpPr>
        <p:spPr>
          <a:xfrm>
            <a:off x="5397779" y="531628"/>
            <a:ext cx="6393727" cy="6210832"/>
          </a:xfrm>
        </p:spPr>
        <p:txBody>
          <a:bodyPr anchor="ctr">
            <a:normAutofit/>
          </a:bodyPr>
          <a:lstStyle/>
          <a:p>
            <a:pPr>
              <a:lnSpc>
                <a:spcPct val="90000"/>
              </a:lnSpc>
            </a:pPr>
            <a:endParaRPr lang="en-US" sz="2000" b="1" dirty="0"/>
          </a:p>
          <a:p>
            <a:pPr>
              <a:lnSpc>
                <a:spcPct val="90000"/>
              </a:lnSpc>
            </a:pPr>
            <a:r>
              <a:rPr lang="en-US" sz="2000" b="1" dirty="0"/>
              <a:t>What is it</a:t>
            </a:r>
            <a:endParaRPr lang="en-GB" sz="2000" b="1" dirty="0"/>
          </a:p>
          <a:p>
            <a:pPr marL="0" lvl="0" indent="0">
              <a:lnSpc>
                <a:spcPct val="90000"/>
              </a:lnSpc>
              <a:buNone/>
            </a:pPr>
            <a:r>
              <a:rPr lang="en-GB" sz="2000" dirty="0"/>
              <a:t>In our context iterative interaction with stakeholders.</a:t>
            </a:r>
            <a:br>
              <a:rPr lang="en-GB" sz="2000" dirty="0"/>
            </a:br>
            <a:r>
              <a:rPr lang="en-GB" sz="2000" dirty="0"/>
              <a:t>It establishes the </a:t>
            </a:r>
            <a:r>
              <a:rPr lang="en-GB" sz="2000" b="1" dirty="0"/>
              <a:t>baseline context</a:t>
            </a:r>
            <a:r>
              <a:rPr lang="en-GB" sz="2000" dirty="0"/>
              <a:t> that makes work meaningful and worth engaging with; once that baseline is met, outcomes depend on how learners </a:t>
            </a:r>
            <a:r>
              <a:rPr lang="en-GB" sz="2000" b="1" dirty="0"/>
              <a:t>process</a:t>
            </a:r>
            <a:r>
              <a:rPr lang="en-GB" sz="2000" dirty="0"/>
              <a:t> and </a:t>
            </a:r>
            <a:r>
              <a:rPr lang="en-GB" sz="2000" b="1" dirty="0"/>
              <a:t>act on</a:t>
            </a:r>
            <a:r>
              <a:rPr lang="en-GB" sz="2000" dirty="0"/>
              <a:t> the experience. </a:t>
            </a:r>
          </a:p>
          <a:p>
            <a:pPr marL="0" indent="0">
              <a:lnSpc>
                <a:spcPct val="90000"/>
              </a:lnSpc>
              <a:buNone/>
            </a:pPr>
            <a:endParaRPr lang="en-GB" sz="2000" dirty="0"/>
          </a:p>
          <a:p>
            <a:pPr>
              <a:lnSpc>
                <a:spcPct val="90000"/>
              </a:lnSpc>
            </a:pPr>
            <a:r>
              <a:rPr lang="en-US" sz="2000" b="1" dirty="0"/>
              <a:t>Why it matters (Benefits &amp; role)</a:t>
            </a:r>
            <a:endParaRPr lang="en-GB" sz="2000" b="1" dirty="0"/>
          </a:p>
          <a:p>
            <a:pPr marL="0" lvl="0" indent="0">
              <a:lnSpc>
                <a:spcPct val="90000"/>
              </a:lnSpc>
              <a:buNone/>
            </a:pPr>
            <a:r>
              <a:rPr lang="en-GB" sz="2000" dirty="0"/>
              <a:t>Raises task value, accountability and professional identity; provides the </a:t>
            </a:r>
            <a:r>
              <a:rPr lang="en-GB" sz="2000" b="1" dirty="0"/>
              <a:t>Concrete Experience</a:t>
            </a:r>
            <a:r>
              <a:rPr lang="en-GB" sz="2000" dirty="0"/>
              <a:t> for learning to occur.</a:t>
            </a:r>
          </a:p>
          <a:p>
            <a:pPr marL="0" lvl="0" indent="0">
              <a:lnSpc>
                <a:spcPct val="90000"/>
              </a:lnSpc>
              <a:buNone/>
            </a:pPr>
            <a:endParaRPr lang="en-GB" sz="2000" dirty="0"/>
          </a:p>
          <a:p>
            <a:pPr>
              <a:lnSpc>
                <a:spcPct val="90000"/>
              </a:lnSpc>
            </a:pPr>
            <a:r>
              <a:rPr lang="en-US" sz="2000" b="1" dirty="0"/>
              <a:t>What it looks like</a:t>
            </a:r>
            <a:endParaRPr lang="en-GB" sz="2000" b="1" dirty="0"/>
          </a:p>
          <a:p>
            <a:pPr marL="0" lvl="0" indent="0">
              <a:lnSpc>
                <a:spcPct val="90000"/>
              </a:lnSpc>
              <a:buNone/>
            </a:pPr>
            <a:r>
              <a:rPr lang="en-US" sz="2000" dirty="0"/>
              <a:t>Real constraints &amp; deadlines; access to stakeholders; public deliverables; iterative external reviews.</a:t>
            </a:r>
            <a:endParaRPr lang="en-GB" sz="2000" dirty="0"/>
          </a:p>
          <a:p>
            <a:pPr marL="0" lvl="0" indent="0">
              <a:lnSpc>
                <a:spcPct val="90000"/>
              </a:lnSpc>
              <a:buNone/>
            </a:pPr>
            <a:endParaRPr lang="en-GB" sz="1500" dirty="0"/>
          </a:p>
          <a:p>
            <a:pPr>
              <a:lnSpc>
                <a:spcPct val="90000"/>
              </a:lnSpc>
            </a:pPr>
            <a:endParaRPr lang="en-GB" sz="1500" dirty="0"/>
          </a:p>
        </p:txBody>
      </p:sp>
    </p:spTree>
    <p:extLst>
      <p:ext uri="{BB962C8B-B14F-4D97-AF65-F5344CB8AC3E}">
        <p14:creationId xmlns:p14="http://schemas.microsoft.com/office/powerpoint/2010/main" val="37694632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6AD85578-1E4B-4014-9D52-E768947503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438656" cy="6858000"/>
          </a:xfrm>
          <a:prstGeom prst="rect">
            <a:avLst/>
          </a:prstGeom>
          <a:solidFill>
            <a:schemeClr val="accent2">
              <a:alpha val="50000"/>
            </a:schemeClr>
          </a:solidFill>
          <a:ln>
            <a:no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en-US">
              <a:solidFill>
                <a:schemeClr val="accent2"/>
              </a:solidFill>
            </a:endParaRPr>
          </a:p>
        </p:txBody>
      </p:sp>
      <p:sp>
        <p:nvSpPr>
          <p:cNvPr id="10" name="Rectangle 9">
            <a:extLst>
              <a:ext uri="{FF2B5EF4-FFF2-40B4-BE49-F238E27FC236}">
                <a16:creationId xmlns:a16="http://schemas.microsoft.com/office/drawing/2014/main" id="{48550B3F-9390-4CA1-B3C8-91529289DC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38656" y="0"/>
            <a:ext cx="465377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368B465-6837-7320-58AE-321D90BA0EB5}"/>
              </a:ext>
            </a:extLst>
          </p:cNvPr>
          <p:cNvSpPr>
            <a:spLocks noGrp="1"/>
          </p:cNvSpPr>
          <p:nvPr>
            <p:ph type="title"/>
          </p:nvPr>
        </p:nvSpPr>
        <p:spPr>
          <a:xfrm>
            <a:off x="1949518" y="1059838"/>
            <a:ext cx="3632052" cy="4738324"/>
          </a:xfrm>
          <a:noFill/>
          <a:ln>
            <a:noFill/>
          </a:ln>
        </p:spPr>
        <p:txBody>
          <a:bodyPr>
            <a:normAutofit/>
          </a:bodyPr>
          <a:lstStyle/>
          <a:p>
            <a:r>
              <a:rPr lang="en-GB" sz="3300">
                <a:solidFill>
                  <a:schemeClr val="bg1"/>
                </a:solidFill>
              </a:rPr>
              <a:t>Authenticity</a:t>
            </a:r>
          </a:p>
        </p:txBody>
      </p:sp>
      <p:sp>
        <p:nvSpPr>
          <p:cNvPr id="3" name="Content Placeholder 2">
            <a:extLst>
              <a:ext uri="{FF2B5EF4-FFF2-40B4-BE49-F238E27FC236}">
                <a16:creationId xmlns:a16="http://schemas.microsoft.com/office/drawing/2014/main" id="{5E4A5457-C65F-7931-1159-4F2D30F78B65}"/>
              </a:ext>
            </a:extLst>
          </p:cNvPr>
          <p:cNvSpPr>
            <a:spLocks noGrp="1"/>
          </p:cNvSpPr>
          <p:nvPr>
            <p:ph idx="1"/>
          </p:nvPr>
        </p:nvSpPr>
        <p:spPr>
          <a:xfrm>
            <a:off x="6679109" y="424544"/>
            <a:ext cx="5099234" cy="6096000"/>
          </a:xfrm>
        </p:spPr>
        <p:txBody>
          <a:bodyPr anchor="ctr">
            <a:normAutofit/>
          </a:bodyPr>
          <a:lstStyle/>
          <a:p>
            <a:r>
              <a:rPr lang="en-US" sz="2000" b="1" dirty="0"/>
              <a:t>Mechanisms to EM</a:t>
            </a:r>
            <a:endParaRPr lang="en-GB" sz="2000" b="1" dirty="0"/>
          </a:p>
          <a:p>
            <a:pPr marL="0" lvl="0" indent="0">
              <a:buNone/>
            </a:pPr>
            <a:r>
              <a:rPr lang="en-US" sz="2000" dirty="0"/>
              <a:t>Theorized to develop EM – adds to engagement, </a:t>
            </a:r>
            <a:r>
              <a:rPr lang="en-GB" sz="2000" dirty="0"/>
              <a:t>Raises task value, accountability and professional identity; provides the </a:t>
            </a:r>
            <a:r>
              <a:rPr lang="en-GB" sz="2000" b="1" dirty="0"/>
              <a:t>Concrete Experience</a:t>
            </a:r>
            <a:r>
              <a:rPr lang="en-GB" sz="2000" dirty="0"/>
              <a:t> for learning to occur.</a:t>
            </a:r>
          </a:p>
          <a:p>
            <a:pPr marL="0" lvl="0" indent="0">
              <a:buNone/>
            </a:pPr>
            <a:endParaRPr lang="en-GB" sz="2000" dirty="0"/>
          </a:p>
          <a:p>
            <a:r>
              <a:rPr lang="en-US" sz="2000" b="1" dirty="0"/>
              <a:t>Drawbacks &amp; Trade-offs</a:t>
            </a:r>
            <a:endParaRPr lang="en-GB" sz="2000" b="1" dirty="0"/>
          </a:p>
          <a:p>
            <a:pPr marL="0" lvl="0" indent="0">
              <a:buNone/>
            </a:pPr>
            <a:r>
              <a:rPr lang="en-US" sz="2000" dirty="0"/>
              <a:t>If the consequentiality outpaces the  scaffolding or grading is misaligned → overload/unfairness, and in particular  dampened perceived ability.</a:t>
            </a:r>
            <a:endParaRPr lang="en-GB" sz="2000" dirty="0"/>
          </a:p>
          <a:p>
            <a:pPr marL="0" lvl="0" indent="0">
              <a:buNone/>
            </a:pPr>
            <a:r>
              <a:rPr lang="en-GB" sz="2000" dirty="0"/>
              <a:t>Avoid “fake real”: if consequences don’t </a:t>
            </a:r>
            <a:r>
              <a:rPr lang="en-GB" sz="2000" b="1" dirty="0"/>
              <a:t>count</a:t>
            </a:r>
            <a:r>
              <a:rPr lang="en-GB" sz="2000" dirty="0"/>
              <a:t> in assessment, students will optimise elsewhere</a:t>
            </a:r>
            <a:endParaRPr lang="en-US" sz="2000" dirty="0"/>
          </a:p>
          <a:p>
            <a:pPr marL="0" lvl="0" indent="0">
              <a:buNone/>
            </a:pPr>
            <a:endParaRPr lang="en-GB" sz="2000" dirty="0"/>
          </a:p>
          <a:p>
            <a:r>
              <a:rPr lang="en-GB" sz="2000" dirty="0"/>
              <a:t>Overwhelming –education needs to –prepare students for the real world ? </a:t>
            </a:r>
          </a:p>
        </p:txBody>
      </p:sp>
    </p:spTree>
    <p:extLst>
      <p:ext uri="{BB962C8B-B14F-4D97-AF65-F5344CB8AC3E}">
        <p14:creationId xmlns:p14="http://schemas.microsoft.com/office/powerpoint/2010/main" val="15879721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AEFFFF2-9EB4-4B6C-B9F8-2BA3EF89A2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3070172"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 name="Rectangle 9">
            <a:extLst>
              <a:ext uri="{FF2B5EF4-FFF2-40B4-BE49-F238E27FC236}">
                <a16:creationId xmlns:a16="http://schemas.microsoft.com/office/drawing/2014/main" id="{0D65299F-028F-4AFC-B46A-8DB33E20FE4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70172" y="0"/>
            <a:ext cx="912182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BAC87F6E-526A-49B5-995D-42DB656594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17423" y="1443035"/>
            <a:ext cx="3971932" cy="3971930"/>
          </a:xfrm>
          <a:prstGeom prst="ellipse">
            <a:avLst/>
          </a:prstGeom>
          <a:solidFill>
            <a:srgbClr val="FFFFFF"/>
          </a:solid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009E6AB-61F0-4E9D-E04B-F6DA92242C5E}"/>
              </a:ext>
            </a:extLst>
          </p:cNvPr>
          <p:cNvSpPr>
            <a:spLocks noGrp="1"/>
          </p:cNvSpPr>
          <p:nvPr>
            <p:ph type="title"/>
          </p:nvPr>
        </p:nvSpPr>
        <p:spPr>
          <a:xfrm>
            <a:off x="1260873" y="1586484"/>
            <a:ext cx="3685032" cy="3685032"/>
          </a:xfrm>
          <a:prstGeom prst="ellipse">
            <a:avLst/>
          </a:prstGeom>
          <a:solidFill>
            <a:schemeClr val="accent2">
              <a:lumMod val="75000"/>
            </a:schemeClr>
          </a:solidFill>
          <a:ln>
            <a:noFill/>
          </a:ln>
        </p:spPr>
        <p:txBody>
          <a:bodyPr>
            <a:normAutofit/>
          </a:bodyPr>
          <a:lstStyle/>
          <a:p>
            <a:r>
              <a:rPr lang="en-GB" sz="1400" dirty="0">
                <a:solidFill>
                  <a:srgbClr val="FFFFFF"/>
                </a:solidFill>
              </a:rPr>
              <a:t>Reflection </a:t>
            </a:r>
            <a:br>
              <a:rPr lang="en-GB" sz="1400" dirty="0">
                <a:solidFill>
                  <a:srgbClr val="FFFFFF"/>
                </a:solidFill>
              </a:rPr>
            </a:br>
            <a:r>
              <a:rPr lang="en-US" sz="1400" i="1" dirty="0">
                <a:solidFill>
                  <a:srgbClr val="FFFF00"/>
                </a:solidFill>
              </a:rPr>
              <a:t>“Authenticity makes the work consequential; reflection </a:t>
            </a:r>
            <a:r>
              <a:rPr lang="en-US" sz="1400" b="1" i="1" dirty="0">
                <a:solidFill>
                  <a:srgbClr val="FFFF00"/>
                </a:solidFill>
              </a:rPr>
              <a:t>turns experience into judgement</a:t>
            </a:r>
            <a:r>
              <a:rPr lang="en-US" sz="1400" i="1" dirty="0">
                <a:solidFill>
                  <a:srgbClr val="FFFF00"/>
                </a:solidFill>
              </a:rPr>
              <a:t> and next steps.”</a:t>
            </a:r>
            <a:br>
              <a:rPr lang="en-GB" sz="1400" dirty="0">
                <a:solidFill>
                  <a:srgbClr val="FFFFFF"/>
                </a:solidFill>
              </a:rPr>
            </a:br>
            <a:endParaRPr lang="en-GB" sz="1400" dirty="0">
              <a:solidFill>
                <a:srgbClr val="FFFFFF"/>
              </a:solidFill>
            </a:endParaRPr>
          </a:p>
        </p:txBody>
      </p:sp>
      <p:sp>
        <p:nvSpPr>
          <p:cNvPr id="3" name="Content Placeholder 2">
            <a:extLst>
              <a:ext uri="{FF2B5EF4-FFF2-40B4-BE49-F238E27FC236}">
                <a16:creationId xmlns:a16="http://schemas.microsoft.com/office/drawing/2014/main" id="{8ED5755B-A612-EFA0-3721-B6880A516565}"/>
              </a:ext>
            </a:extLst>
          </p:cNvPr>
          <p:cNvSpPr>
            <a:spLocks noGrp="1"/>
          </p:cNvSpPr>
          <p:nvPr>
            <p:ph idx="1"/>
          </p:nvPr>
        </p:nvSpPr>
        <p:spPr>
          <a:xfrm>
            <a:off x="5358809" y="425302"/>
            <a:ext cx="6134986" cy="5943600"/>
          </a:xfrm>
        </p:spPr>
        <p:txBody>
          <a:bodyPr anchor="ctr">
            <a:normAutofit/>
          </a:bodyPr>
          <a:lstStyle/>
          <a:p>
            <a:pPr>
              <a:lnSpc>
                <a:spcPct val="90000"/>
              </a:lnSpc>
            </a:pPr>
            <a:r>
              <a:rPr lang="en-US" sz="2000" b="1" dirty="0"/>
              <a:t>What is it</a:t>
            </a:r>
            <a:endParaRPr lang="en-GB" sz="2000" b="1" dirty="0"/>
          </a:p>
          <a:p>
            <a:pPr marL="0" lvl="0" indent="0">
              <a:lnSpc>
                <a:spcPct val="90000"/>
              </a:lnSpc>
              <a:buNone/>
            </a:pPr>
            <a:r>
              <a:rPr lang="en-GB" sz="2000" dirty="0"/>
              <a:t>Reflection is the structured process of turning experience into insight and </a:t>
            </a:r>
            <a:r>
              <a:rPr lang="en-GB" sz="2000" dirty="0" err="1"/>
              <a:t>capability.Through</a:t>
            </a:r>
            <a:r>
              <a:rPr lang="en-GB" sz="2000" dirty="0"/>
              <a:t> guided prompts and synthesis, students connect choices and feedback to what they learned, why it worked, and how they will act next—a reliable driver of Perceived Ability (and, in some stages, Subjective Norms) that supports Entrepreneurial Intentions.</a:t>
            </a:r>
          </a:p>
          <a:p>
            <a:pPr marL="0" lvl="0" indent="0">
              <a:lnSpc>
                <a:spcPct val="90000"/>
              </a:lnSpc>
              <a:buNone/>
            </a:pPr>
            <a:r>
              <a:rPr lang="en-US" sz="2000" b="1" dirty="0"/>
              <a:t>Why it matters (Benefits &amp; role)</a:t>
            </a:r>
            <a:endParaRPr lang="en-GB" sz="2000" b="1" dirty="0"/>
          </a:p>
          <a:p>
            <a:pPr marL="0" lvl="0" indent="0">
              <a:lnSpc>
                <a:spcPct val="90000"/>
              </a:lnSpc>
              <a:buNone/>
            </a:pPr>
            <a:r>
              <a:rPr lang="en-US" sz="2000" dirty="0"/>
              <a:t>Builds metacognition, evaluative judgement, and identity‑in‑practice; strongest effects when embedded, not bolt‑on.</a:t>
            </a:r>
            <a:endParaRPr lang="en-GB" sz="2000" dirty="0"/>
          </a:p>
          <a:p>
            <a:pPr>
              <a:lnSpc>
                <a:spcPct val="90000"/>
              </a:lnSpc>
            </a:pPr>
            <a:r>
              <a:rPr lang="en-US" sz="2000" b="1" dirty="0"/>
              <a:t>What it looks like</a:t>
            </a:r>
            <a:endParaRPr lang="en-GB" sz="2000" b="1" dirty="0"/>
          </a:p>
          <a:p>
            <a:pPr marL="0" lvl="0" indent="0">
              <a:lnSpc>
                <a:spcPct val="90000"/>
              </a:lnSpc>
              <a:buNone/>
            </a:pPr>
            <a:r>
              <a:rPr lang="en-GB" sz="2000" dirty="0"/>
              <a:t>Before: short intent notes to surface assumptions and decision criteria During: time-boxed micro-reflections after client touchpoints; coached </a:t>
            </a:r>
            <a:r>
              <a:rPr lang="en-GB" sz="2000" dirty="0" err="1"/>
              <a:t>critique.After</a:t>
            </a:r>
            <a:r>
              <a:rPr lang="en-GB" sz="2000" dirty="0"/>
              <a:t>: end-block synthesis linking actions to skills, frameworks and outcomes.</a:t>
            </a:r>
            <a:endParaRPr lang="en-US" sz="2000" dirty="0"/>
          </a:p>
        </p:txBody>
      </p:sp>
    </p:spTree>
    <p:extLst>
      <p:ext uri="{BB962C8B-B14F-4D97-AF65-F5344CB8AC3E}">
        <p14:creationId xmlns:p14="http://schemas.microsoft.com/office/powerpoint/2010/main" val="12850310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6AD85578-1E4B-4014-9D52-E768947503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438656" cy="6858000"/>
          </a:xfrm>
          <a:prstGeom prst="rect">
            <a:avLst/>
          </a:prstGeom>
          <a:solidFill>
            <a:schemeClr val="accent2">
              <a:alpha val="50000"/>
            </a:schemeClr>
          </a:solidFill>
          <a:ln>
            <a:no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en-US">
              <a:solidFill>
                <a:schemeClr val="accent2"/>
              </a:solidFill>
            </a:endParaRPr>
          </a:p>
        </p:txBody>
      </p:sp>
      <p:sp>
        <p:nvSpPr>
          <p:cNvPr id="10" name="Rectangle 9">
            <a:extLst>
              <a:ext uri="{FF2B5EF4-FFF2-40B4-BE49-F238E27FC236}">
                <a16:creationId xmlns:a16="http://schemas.microsoft.com/office/drawing/2014/main" id="{48550B3F-9390-4CA1-B3C8-91529289DC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38656" y="0"/>
            <a:ext cx="465377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1E5D063-BBDE-41C5-92B1-45F3C8024EF0}"/>
              </a:ext>
            </a:extLst>
          </p:cNvPr>
          <p:cNvSpPr>
            <a:spLocks noGrp="1"/>
          </p:cNvSpPr>
          <p:nvPr>
            <p:ph type="title"/>
          </p:nvPr>
        </p:nvSpPr>
        <p:spPr>
          <a:xfrm>
            <a:off x="1949518" y="1059838"/>
            <a:ext cx="3632052" cy="4738324"/>
          </a:xfrm>
          <a:noFill/>
          <a:ln>
            <a:noFill/>
          </a:ln>
        </p:spPr>
        <p:txBody>
          <a:bodyPr>
            <a:normAutofit/>
          </a:bodyPr>
          <a:lstStyle/>
          <a:p>
            <a:r>
              <a:rPr lang="en-GB" sz="3600">
                <a:solidFill>
                  <a:schemeClr val="bg1"/>
                </a:solidFill>
              </a:rPr>
              <a:t>Reflection </a:t>
            </a:r>
          </a:p>
        </p:txBody>
      </p:sp>
      <p:sp>
        <p:nvSpPr>
          <p:cNvPr id="3" name="Content Placeholder 2">
            <a:extLst>
              <a:ext uri="{FF2B5EF4-FFF2-40B4-BE49-F238E27FC236}">
                <a16:creationId xmlns:a16="http://schemas.microsoft.com/office/drawing/2014/main" id="{42BC333D-AAE7-DD47-960C-0F50F4473AE8}"/>
              </a:ext>
            </a:extLst>
          </p:cNvPr>
          <p:cNvSpPr>
            <a:spLocks noGrp="1"/>
          </p:cNvSpPr>
          <p:nvPr>
            <p:ph idx="1"/>
          </p:nvPr>
        </p:nvSpPr>
        <p:spPr>
          <a:xfrm>
            <a:off x="6679109" y="206829"/>
            <a:ext cx="5316948" cy="6259285"/>
          </a:xfrm>
        </p:spPr>
        <p:txBody>
          <a:bodyPr anchor="ctr">
            <a:normAutofit/>
          </a:bodyPr>
          <a:lstStyle/>
          <a:p>
            <a:r>
              <a:rPr lang="en-US" sz="2000" b="1" dirty="0"/>
              <a:t>Mechanisms to EM</a:t>
            </a:r>
            <a:endParaRPr lang="en-GB" sz="2000" b="1" dirty="0"/>
          </a:p>
          <a:p>
            <a:pPr marL="0" lvl="0" indent="0">
              <a:buNone/>
            </a:pPr>
            <a:r>
              <a:rPr lang="en-US" sz="2000" dirty="0"/>
              <a:t>Strengthens Focus‑Yet‑Adapt (monitoring, reprioritizing) and Execution (follow‑through); spillovers to Creativity (reframing).</a:t>
            </a:r>
            <a:endParaRPr lang="en-GB" sz="2000" dirty="0"/>
          </a:p>
          <a:p>
            <a:pPr marL="0" lvl="0" indent="0">
              <a:buNone/>
            </a:pPr>
            <a:r>
              <a:rPr lang="en-US" sz="2000" dirty="0"/>
              <a:t>Social reflection grows perspective‑taking → Networking &amp; Mobilizing Others.</a:t>
            </a:r>
          </a:p>
          <a:p>
            <a:pPr marL="0" lvl="0" indent="0">
              <a:buNone/>
            </a:pPr>
            <a:endParaRPr lang="en-GB" sz="2000" dirty="0"/>
          </a:p>
          <a:p>
            <a:r>
              <a:rPr lang="en-US" sz="2000" b="1" dirty="0"/>
              <a:t>Drawbacks &amp; Trade-offs</a:t>
            </a:r>
            <a:endParaRPr lang="en-GB" sz="2000" b="1" dirty="0"/>
          </a:p>
          <a:p>
            <a:pPr marL="0" lvl="0" indent="0">
              <a:buNone/>
            </a:pPr>
            <a:r>
              <a:rPr lang="en-US" sz="2000" dirty="0"/>
              <a:t>Vague or end‑loaded tasks → descriptive/performance diaries; risk of analysis‑paralysis; over‑scaffolding can stifle autonomy.</a:t>
            </a:r>
            <a:endParaRPr lang="en-GB" sz="2000" dirty="0"/>
          </a:p>
          <a:p>
            <a:pPr marL="0" lvl="0" indent="0">
              <a:buNone/>
            </a:pPr>
            <a:r>
              <a:rPr lang="en-US" sz="2000" dirty="0"/>
              <a:t>Mitigate with clear criteria, time‑boxed reflections, and alignment to task standards.</a:t>
            </a:r>
            <a:endParaRPr lang="en-GB" sz="2000" dirty="0"/>
          </a:p>
          <a:p>
            <a:endParaRPr lang="en-GB" dirty="0"/>
          </a:p>
        </p:txBody>
      </p:sp>
    </p:spTree>
    <p:extLst>
      <p:ext uri="{BB962C8B-B14F-4D97-AF65-F5344CB8AC3E}">
        <p14:creationId xmlns:p14="http://schemas.microsoft.com/office/powerpoint/2010/main" val="312759132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2AEFFFF2-9EB4-4B6C-B9F8-2BA3EF89A2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3070172"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7" name="Rectangle 16">
            <a:extLst>
              <a:ext uri="{FF2B5EF4-FFF2-40B4-BE49-F238E27FC236}">
                <a16:creationId xmlns:a16="http://schemas.microsoft.com/office/drawing/2014/main" id="{0D65299F-028F-4AFC-B46A-8DB33E20FE4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70172" y="0"/>
            <a:ext cx="912182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BAC87F6E-526A-49B5-995D-42DB656594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17423" y="1443035"/>
            <a:ext cx="3971932" cy="3971930"/>
          </a:xfrm>
          <a:prstGeom prst="ellipse">
            <a:avLst/>
          </a:prstGeom>
          <a:solidFill>
            <a:srgbClr val="FFFFFF"/>
          </a:solid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EB397B4-DA53-44A0-4318-D05A1A45C0B8}"/>
              </a:ext>
            </a:extLst>
          </p:cNvPr>
          <p:cNvSpPr>
            <a:spLocks noGrp="1"/>
          </p:cNvSpPr>
          <p:nvPr>
            <p:ph type="title"/>
          </p:nvPr>
        </p:nvSpPr>
        <p:spPr>
          <a:xfrm>
            <a:off x="1260873" y="1586484"/>
            <a:ext cx="3685032" cy="3685032"/>
          </a:xfrm>
          <a:prstGeom prst="ellipse">
            <a:avLst/>
          </a:prstGeom>
          <a:solidFill>
            <a:schemeClr val="accent2">
              <a:lumMod val="75000"/>
            </a:schemeClr>
          </a:solidFill>
          <a:ln>
            <a:noFill/>
          </a:ln>
        </p:spPr>
        <p:txBody>
          <a:bodyPr>
            <a:normAutofit/>
          </a:bodyPr>
          <a:lstStyle/>
          <a:p>
            <a:r>
              <a:rPr lang="en-GB" sz="1700" dirty="0">
                <a:solidFill>
                  <a:srgbClr val="FFFFFF"/>
                </a:solidFill>
              </a:rPr>
              <a:t>Collaborations </a:t>
            </a:r>
            <a:br>
              <a:rPr lang="en-GB" sz="1700" dirty="0">
                <a:solidFill>
                  <a:srgbClr val="FFFFFF"/>
                </a:solidFill>
              </a:rPr>
            </a:br>
            <a:br>
              <a:rPr lang="en-GB" sz="1700" i="1" dirty="0">
                <a:solidFill>
                  <a:srgbClr val="FFFF00"/>
                </a:solidFill>
              </a:rPr>
            </a:br>
            <a:r>
              <a:rPr lang="en-GB" sz="1700" i="1" dirty="0">
                <a:solidFill>
                  <a:srgbClr val="FFFF00"/>
                </a:solidFill>
              </a:rPr>
              <a:t>It builds coordination, persuasion, networking and resourcefulness”</a:t>
            </a:r>
          </a:p>
        </p:txBody>
      </p:sp>
      <p:sp>
        <p:nvSpPr>
          <p:cNvPr id="3" name="Content Placeholder 2">
            <a:extLst>
              <a:ext uri="{FF2B5EF4-FFF2-40B4-BE49-F238E27FC236}">
                <a16:creationId xmlns:a16="http://schemas.microsoft.com/office/drawing/2014/main" id="{D9D294D2-0378-0645-923C-FB341687002D}"/>
              </a:ext>
            </a:extLst>
          </p:cNvPr>
          <p:cNvSpPr>
            <a:spLocks noGrp="1"/>
          </p:cNvSpPr>
          <p:nvPr>
            <p:ph idx="1"/>
          </p:nvPr>
        </p:nvSpPr>
        <p:spPr>
          <a:xfrm>
            <a:off x="5809785" y="312233"/>
            <a:ext cx="5865542" cy="6356195"/>
          </a:xfrm>
        </p:spPr>
        <p:txBody>
          <a:bodyPr anchor="ctr">
            <a:normAutofit/>
          </a:bodyPr>
          <a:lstStyle/>
          <a:p>
            <a:pPr>
              <a:lnSpc>
                <a:spcPct val="90000"/>
              </a:lnSpc>
            </a:pPr>
            <a:r>
              <a:rPr lang="en-US" sz="2000" b="1" dirty="0"/>
              <a:t>What is it</a:t>
            </a:r>
            <a:endParaRPr lang="en-GB" sz="2000" b="1" dirty="0"/>
          </a:p>
          <a:p>
            <a:pPr marL="0" lvl="0" indent="0">
              <a:lnSpc>
                <a:spcPct val="90000"/>
              </a:lnSpc>
              <a:buNone/>
            </a:pPr>
            <a:r>
              <a:rPr lang="en-GB" sz="2000" i="1" dirty="0">
                <a:solidFill>
                  <a:schemeClr val="tx1"/>
                </a:solidFill>
              </a:rPr>
              <a:t> “is deliberate teamwork that co-constructs knowledge and capability. When</a:t>
            </a:r>
            <a:r>
              <a:rPr lang="en-GB" sz="2000" dirty="0">
                <a:solidFill>
                  <a:schemeClr val="tx1"/>
                </a:solidFill>
              </a:rPr>
              <a:t> well-timed—translates into higher </a:t>
            </a:r>
            <a:r>
              <a:rPr lang="en-GB" sz="2000" b="1" dirty="0">
                <a:solidFill>
                  <a:schemeClr val="tx1"/>
                </a:solidFill>
              </a:rPr>
              <a:t>Perceived Ability</a:t>
            </a:r>
            <a:r>
              <a:rPr lang="en-GB" sz="2000" dirty="0">
                <a:solidFill>
                  <a:schemeClr val="tx1"/>
                </a:solidFill>
              </a:rPr>
              <a:t> and more effective execution.</a:t>
            </a:r>
          </a:p>
          <a:p>
            <a:pPr marL="0" lvl="0" indent="0">
              <a:lnSpc>
                <a:spcPct val="90000"/>
              </a:lnSpc>
              <a:buNone/>
            </a:pPr>
            <a:r>
              <a:rPr lang="en-US" sz="2000" dirty="0"/>
              <a:t>Co‑constructs knowledge and identity; heightens motivation and ownership; rehearses persuasion, coordination, networking.</a:t>
            </a:r>
          </a:p>
          <a:p>
            <a:pPr marL="0" lvl="0" indent="0">
              <a:lnSpc>
                <a:spcPct val="90000"/>
              </a:lnSpc>
              <a:buNone/>
            </a:pPr>
            <a:endParaRPr lang="en-GB" sz="2000" dirty="0"/>
          </a:p>
          <a:p>
            <a:pPr>
              <a:lnSpc>
                <a:spcPct val="90000"/>
              </a:lnSpc>
            </a:pPr>
            <a:r>
              <a:rPr lang="en-US" sz="2000" b="1" dirty="0"/>
              <a:t>What it looks like</a:t>
            </a:r>
            <a:endParaRPr lang="en-GB" sz="2000" b="1" dirty="0"/>
          </a:p>
          <a:p>
            <a:pPr marL="0" lvl="0" indent="0">
              <a:lnSpc>
                <a:spcPct val="90000"/>
              </a:lnSpc>
              <a:buNone/>
            </a:pPr>
            <a:r>
              <a:rPr lang="en-US" sz="2000" dirty="0"/>
              <a:t>Stakeholder interviews; mentor cadence; cross‑team critiques; partner approval checkpoints.</a:t>
            </a:r>
            <a:endParaRPr lang="en-GB" sz="2000" dirty="0"/>
          </a:p>
          <a:p>
            <a:pPr marL="0" indent="0">
              <a:lnSpc>
                <a:spcPct val="90000"/>
              </a:lnSpc>
              <a:buNone/>
            </a:pPr>
            <a:r>
              <a:rPr lang="en-US" sz="2000" dirty="0"/>
              <a:t>Process artefacts: task boards, contribution logs, evidence repositories; educators as boundary‑spanners/coaches. </a:t>
            </a:r>
            <a:endParaRPr lang="en-GB" sz="2000" dirty="0"/>
          </a:p>
        </p:txBody>
      </p:sp>
    </p:spTree>
    <p:extLst>
      <p:ext uri="{BB962C8B-B14F-4D97-AF65-F5344CB8AC3E}">
        <p14:creationId xmlns:p14="http://schemas.microsoft.com/office/powerpoint/2010/main" val="39054216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6AD85578-1E4B-4014-9D52-E768947503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438656" cy="6858000"/>
          </a:xfrm>
          <a:prstGeom prst="rect">
            <a:avLst/>
          </a:prstGeom>
          <a:solidFill>
            <a:schemeClr val="accent2">
              <a:alpha val="50000"/>
            </a:schemeClr>
          </a:solidFill>
          <a:ln>
            <a:no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en-US">
              <a:solidFill>
                <a:schemeClr val="accent2"/>
              </a:solidFill>
            </a:endParaRPr>
          </a:p>
        </p:txBody>
      </p:sp>
      <p:sp>
        <p:nvSpPr>
          <p:cNvPr id="10" name="Rectangle 9">
            <a:extLst>
              <a:ext uri="{FF2B5EF4-FFF2-40B4-BE49-F238E27FC236}">
                <a16:creationId xmlns:a16="http://schemas.microsoft.com/office/drawing/2014/main" id="{48550B3F-9390-4CA1-B3C8-91529289DC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38656" y="0"/>
            <a:ext cx="465377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BA9C87A-5BD6-66BF-61E6-2C18E0EAC166}"/>
              </a:ext>
            </a:extLst>
          </p:cNvPr>
          <p:cNvSpPr>
            <a:spLocks noGrp="1"/>
          </p:cNvSpPr>
          <p:nvPr>
            <p:ph type="title"/>
          </p:nvPr>
        </p:nvSpPr>
        <p:spPr>
          <a:xfrm>
            <a:off x="1949518" y="1059838"/>
            <a:ext cx="3632052" cy="4738324"/>
          </a:xfrm>
          <a:noFill/>
          <a:ln>
            <a:noFill/>
          </a:ln>
        </p:spPr>
        <p:txBody>
          <a:bodyPr>
            <a:normAutofit/>
          </a:bodyPr>
          <a:lstStyle/>
          <a:p>
            <a:r>
              <a:rPr lang="en-GB">
                <a:solidFill>
                  <a:schemeClr val="bg1"/>
                </a:solidFill>
              </a:rPr>
              <a:t>Collaboration </a:t>
            </a:r>
          </a:p>
        </p:txBody>
      </p:sp>
      <p:sp>
        <p:nvSpPr>
          <p:cNvPr id="3" name="Content Placeholder 2">
            <a:extLst>
              <a:ext uri="{FF2B5EF4-FFF2-40B4-BE49-F238E27FC236}">
                <a16:creationId xmlns:a16="http://schemas.microsoft.com/office/drawing/2014/main" id="{A68F3280-C08E-7478-A114-79B6A7EC051C}"/>
              </a:ext>
            </a:extLst>
          </p:cNvPr>
          <p:cNvSpPr>
            <a:spLocks noGrp="1"/>
          </p:cNvSpPr>
          <p:nvPr>
            <p:ph idx="1"/>
          </p:nvPr>
        </p:nvSpPr>
        <p:spPr>
          <a:xfrm>
            <a:off x="6679109" y="283030"/>
            <a:ext cx="5512891" cy="6379028"/>
          </a:xfrm>
        </p:spPr>
        <p:txBody>
          <a:bodyPr anchor="ctr">
            <a:normAutofit/>
          </a:bodyPr>
          <a:lstStyle/>
          <a:p>
            <a:r>
              <a:rPr lang="en-US" sz="2000" b="1" dirty="0"/>
              <a:t>Mechanisms to EM</a:t>
            </a:r>
            <a:endParaRPr lang="en-GB" sz="2000" b="1" dirty="0"/>
          </a:p>
          <a:p>
            <a:pPr marL="0" lvl="0" indent="0">
              <a:buNone/>
            </a:pPr>
            <a:r>
              <a:rPr lang="en-US" sz="2000" dirty="0"/>
              <a:t>Directly develops Networking &amp; Mobilizing Others; under constraint, builds Resource Leveraging and coordinated Execution.</a:t>
            </a:r>
          </a:p>
          <a:p>
            <a:pPr marL="0" lvl="0" indent="0">
              <a:buNone/>
            </a:pPr>
            <a:endParaRPr lang="en-GB" sz="2000" dirty="0"/>
          </a:p>
          <a:p>
            <a:r>
              <a:rPr lang="en-US" sz="2000" b="1" dirty="0"/>
              <a:t>Drawbacks &amp; Trade-offs</a:t>
            </a:r>
            <a:endParaRPr lang="en-GB" sz="2000" b="1" dirty="0"/>
          </a:p>
          <a:p>
            <a:pPr marL="0" lvl="0" indent="0">
              <a:buNone/>
            </a:pPr>
            <a:r>
              <a:rPr lang="en-US" sz="2000" dirty="0"/>
              <a:t>Risks: social loafing, inequities, conflict; staff load; assessment fairness.</a:t>
            </a:r>
            <a:endParaRPr lang="en-GB" sz="2000" dirty="0"/>
          </a:p>
          <a:p>
            <a:pPr marL="0" lvl="0" indent="0">
              <a:buNone/>
            </a:pPr>
            <a:r>
              <a:rPr lang="en-US" sz="2000" dirty="0"/>
              <a:t>Mitigate with role clarity, staged commitments, visibility of contributions, and criteria that reward process and outputs.</a:t>
            </a:r>
            <a:endParaRPr lang="en-GB" sz="2000" dirty="0"/>
          </a:p>
          <a:p>
            <a:endParaRPr lang="en-GB" dirty="0"/>
          </a:p>
        </p:txBody>
      </p:sp>
    </p:spTree>
    <p:extLst>
      <p:ext uri="{BB962C8B-B14F-4D97-AF65-F5344CB8AC3E}">
        <p14:creationId xmlns:p14="http://schemas.microsoft.com/office/powerpoint/2010/main" val="9215755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descr="Close up of a control panel of an airplane flying at night">
            <a:extLst>
              <a:ext uri="{FF2B5EF4-FFF2-40B4-BE49-F238E27FC236}">
                <a16:creationId xmlns:a16="http://schemas.microsoft.com/office/drawing/2014/main" id="{F396CD24-365F-5883-9D0B-6DD4B71F36A9}"/>
              </a:ext>
            </a:extLst>
          </p:cNvPr>
          <p:cNvPicPr>
            <a:picLocks noChangeAspect="1"/>
          </p:cNvPicPr>
          <p:nvPr/>
        </p:nvPicPr>
        <p:blipFill>
          <a:blip r:embed="rId2"/>
          <a:srcRect t="10895" b="4836"/>
          <a:stretch>
            <a:fillRect/>
          </a:stretch>
        </p:blipFill>
        <p:spPr>
          <a:xfrm>
            <a:off x="0" y="0"/>
            <a:ext cx="12191999" cy="6857990"/>
          </a:xfrm>
          <a:prstGeom prst="rect">
            <a:avLst/>
          </a:prstGeom>
        </p:spPr>
      </p:pic>
      <p:sp>
        <p:nvSpPr>
          <p:cNvPr id="2" name="Title 1">
            <a:extLst>
              <a:ext uri="{FF2B5EF4-FFF2-40B4-BE49-F238E27FC236}">
                <a16:creationId xmlns:a16="http://schemas.microsoft.com/office/drawing/2014/main" id="{6445269C-DD96-D084-62F5-07A00789050F}"/>
              </a:ext>
            </a:extLst>
          </p:cNvPr>
          <p:cNvSpPr>
            <a:spLocks noGrp="1"/>
          </p:cNvSpPr>
          <p:nvPr>
            <p:ph type="title"/>
          </p:nvPr>
        </p:nvSpPr>
        <p:spPr>
          <a:xfrm>
            <a:off x="326572" y="327574"/>
            <a:ext cx="4767942" cy="6202841"/>
          </a:xfrm>
          <a:effectLst>
            <a:outerShdw blurRad="50800" dist="38100" dir="2700000" algn="tl" rotWithShape="0">
              <a:prstClr val="black">
                <a:alpha val="40000"/>
              </a:prstClr>
            </a:outerShdw>
          </a:effectLst>
        </p:spPr>
        <p:txBody>
          <a:bodyPr vert="horz" lIns="91440" tIns="45720" rIns="91440" bIns="45720" rtlCol="0" anchor="b">
            <a:normAutofit fontScale="90000"/>
          </a:bodyPr>
          <a:lstStyle/>
          <a:p>
            <a:br>
              <a:rPr lang="en-US" dirty="0"/>
            </a:br>
            <a:br>
              <a:rPr lang="en-US" dirty="0"/>
            </a:br>
            <a:br>
              <a:rPr lang="en-US" dirty="0"/>
            </a:br>
            <a:br>
              <a:rPr lang="en-US" dirty="0"/>
            </a:br>
            <a:br>
              <a:rPr lang="en-US" dirty="0"/>
            </a:br>
            <a:br>
              <a:rPr lang="en-US" dirty="0"/>
            </a:br>
            <a:br>
              <a:rPr lang="en-US" dirty="0"/>
            </a:br>
            <a:br>
              <a:rPr lang="en-US" dirty="0"/>
            </a:br>
            <a:r>
              <a:rPr lang="en-US" dirty="0"/>
              <a:t>Data Collection</a:t>
            </a:r>
            <a:br>
              <a:rPr lang="en-US" dirty="0"/>
            </a:br>
            <a:r>
              <a:rPr lang="en-US" dirty="0"/>
              <a:t> </a:t>
            </a:r>
            <a:br>
              <a:rPr lang="en-US" dirty="0"/>
            </a:br>
            <a:r>
              <a:rPr lang="en-US" dirty="0"/>
              <a:t>Pilot </a:t>
            </a:r>
            <a:r>
              <a:rPr lang="en-US" sz="1100" dirty="0"/>
              <a:t>(n= 150)</a:t>
            </a:r>
            <a:br>
              <a:rPr lang="en-US" dirty="0"/>
            </a:br>
            <a:r>
              <a:rPr lang="en-US" dirty="0"/>
              <a:t>and </a:t>
            </a:r>
            <a:br>
              <a:rPr lang="en-US" dirty="0"/>
            </a:br>
            <a:r>
              <a:rPr lang="en-US" dirty="0"/>
              <a:t>Sample Size </a:t>
            </a:r>
            <a:r>
              <a:rPr lang="en-US" sz="1100" dirty="0"/>
              <a:t>(n=793</a:t>
            </a:r>
            <a:br>
              <a:rPr lang="en-US" dirty="0"/>
            </a:br>
            <a:r>
              <a:rPr lang="en-US" sz="1100" dirty="0"/>
              <a:t>(Priory and rules of thumb)</a:t>
            </a:r>
            <a:br>
              <a:rPr lang="en-US" dirty="0"/>
            </a:br>
            <a:br>
              <a:rPr lang="en-US" dirty="0"/>
            </a:br>
            <a:r>
              <a:rPr lang="en-US" dirty="0"/>
              <a:t>Data Collection &amp;</a:t>
            </a:r>
            <a:br>
              <a:rPr lang="en-US" dirty="0"/>
            </a:br>
            <a:r>
              <a:rPr lang="en-US" dirty="0"/>
              <a:t>Promotional </a:t>
            </a:r>
            <a:br>
              <a:rPr lang="en-US" dirty="0"/>
            </a:br>
            <a:r>
              <a:rPr lang="en-US" dirty="0"/>
              <a:t>Campaign </a:t>
            </a:r>
            <a:br>
              <a:rPr lang="en-US" dirty="0"/>
            </a:br>
            <a:r>
              <a:rPr lang="en-US" sz="1100" dirty="0"/>
              <a:t>(Flyers, posters, QR, vouchers)</a:t>
            </a:r>
            <a:br>
              <a:rPr lang="en-US" dirty="0"/>
            </a:br>
            <a:br>
              <a:rPr lang="en-US" dirty="0"/>
            </a:br>
            <a:r>
              <a:rPr lang="en-US" dirty="0"/>
              <a:t>GROUP Size </a:t>
            </a:r>
            <a:br>
              <a:rPr lang="en-US" dirty="0"/>
            </a:br>
            <a:r>
              <a:rPr lang="en-US" sz="1100" dirty="0"/>
              <a:t>(Dynamic Data collection)</a:t>
            </a:r>
            <a:br>
              <a:rPr lang="en-US" dirty="0"/>
            </a:br>
            <a:br>
              <a:rPr lang="en-US" dirty="0"/>
            </a:br>
            <a:r>
              <a:rPr lang="en-US" dirty="0"/>
              <a:t>Ethics Approval </a:t>
            </a:r>
            <a:br>
              <a:rPr lang="en-US" dirty="0"/>
            </a:br>
            <a:r>
              <a:rPr lang="en-US" sz="1100" dirty="0"/>
              <a:t>(Oxford Brookes and Adopted by </a:t>
            </a:r>
            <a:r>
              <a:rPr lang="en-US" sz="1100" dirty="0" err="1"/>
              <a:t>NHLStENDEN</a:t>
            </a:r>
            <a:r>
              <a:rPr lang="en-US" sz="1100" dirty="0"/>
              <a:t>)</a:t>
            </a:r>
            <a:br>
              <a:rPr lang="en-US" sz="1100" dirty="0"/>
            </a:br>
            <a:br>
              <a:rPr lang="en-US" dirty="0"/>
            </a:br>
            <a:r>
              <a:rPr lang="en-US" dirty="0"/>
              <a:t> </a:t>
            </a:r>
          </a:p>
        </p:txBody>
      </p:sp>
    </p:spTree>
    <p:extLst>
      <p:ext uri="{BB962C8B-B14F-4D97-AF65-F5344CB8AC3E}">
        <p14:creationId xmlns:p14="http://schemas.microsoft.com/office/powerpoint/2010/main" val="1629305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1033" name="Rectangle 1032">
            <a:extLst>
              <a:ext uri="{FF2B5EF4-FFF2-40B4-BE49-F238E27FC236}">
                <a16:creationId xmlns:a16="http://schemas.microsoft.com/office/drawing/2014/main" id="{5FA21C72-692C-49FD-9EB4-DDDDDEBD4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75405" y="950977"/>
            <a:ext cx="9041190" cy="4956047"/>
          </a:xfrm>
          <a:prstGeom prst="rect">
            <a:avLst/>
          </a:prstGeom>
          <a:solidFill>
            <a:srgbClr val="FFFFFF"/>
          </a:solidFill>
          <a:ln w="31750">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5" name="Oval 1034">
            <a:extLst>
              <a:ext uri="{FF2B5EF4-FFF2-40B4-BE49-F238E27FC236}">
                <a16:creationId xmlns:a16="http://schemas.microsoft.com/office/drawing/2014/main" id="{FBAF941A-6830-47A3-B63C-7C7B66AEA7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2380" y="624518"/>
            <a:ext cx="2157984" cy="2157984"/>
          </a:xfrm>
          <a:prstGeom prst="ellipse">
            <a:avLst/>
          </a:prstGeom>
          <a:solidFill>
            <a:srgbClr val="404040"/>
          </a:solidFill>
          <a:ln w="317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A48E3C8-FF52-0902-3C8F-F9EE8A9AB014}"/>
              </a:ext>
            </a:extLst>
          </p:cNvPr>
          <p:cNvSpPr>
            <a:spLocks noGrp="1"/>
          </p:cNvSpPr>
          <p:nvPr>
            <p:ph type="title"/>
          </p:nvPr>
        </p:nvSpPr>
        <p:spPr>
          <a:xfrm>
            <a:off x="796972" y="789110"/>
            <a:ext cx="1828800" cy="1828800"/>
          </a:xfrm>
          <a:prstGeom prst="ellipse">
            <a:avLst/>
          </a:prstGeom>
          <a:noFill/>
          <a:ln>
            <a:solidFill>
              <a:srgbClr val="FFFFFF"/>
            </a:solidFill>
          </a:ln>
        </p:spPr>
        <p:txBody>
          <a:bodyPr vert="horz" lIns="182880" tIns="182880" rIns="182880" bIns="182880" rtlCol="0" anchor="ctr">
            <a:normAutofit/>
          </a:bodyPr>
          <a:lstStyle/>
          <a:p>
            <a:r>
              <a:rPr lang="en-US" sz="700">
                <a:solidFill>
                  <a:srgbClr val="FFFFFF"/>
                </a:solidFill>
              </a:rPr>
              <a:t>Educational Pathways </a:t>
            </a:r>
          </a:p>
        </p:txBody>
      </p:sp>
      <p:pic>
        <p:nvPicPr>
          <p:cNvPr id="4098" name="Picture 2">
            <a:extLst>
              <a:ext uri="{FF2B5EF4-FFF2-40B4-BE49-F238E27FC236}">
                <a16:creationId xmlns:a16="http://schemas.microsoft.com/office/drawing/2014/main" id="{51BC3CF6-8737-F99A-0721-B1EA14F7DFEB}"/>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790364" y="950976"/>
            <a:ext cx="7535665" cy="49560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65549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5" name="Picture 4" descr="Complex math formulas on a blackboard">
            <a:extLst>
              <a:ext uri="{FF2B5EF4-FFF2-40B4-BE49-F238E27FC236}">
                <a16:creationId xmlns:a16="http://schemas.microsoft.com/office/drawing/2014/main" id="{E0A9AC6C-7269-AC5E-31F1-96AB15DF027A}"/>
              </a:ext>
            </a:extLst>
          </p:cNvPr>
          <p:cNvPicPr>
            <a:picLocks noChangeAspect="1"/>
          </p:cNvPicPr>
          <p:nvPr/>
        </p:nvPicPr>
        <p:blipFill>
          <a:blip r:embed="rId2"/>
          <a:srcRect l="24517" r="10593" b="-1"/>
          <a:stretch>
            <a:fillRect/>
          </a:stretch>
        </p:blipFill>
        <p:spPr>
          <a:xfrm>
            <a:off x="642" y="10"/>
            <a:ext cx="4487298" cy="6857990"/>
          </a:xfrm>
          <a:prstGeom prst="rect">
            <a:avLst/>
          </a:prstGeom>
        </p:spPr>
      </p:pic>
      <p:sp>
        <p:nvSpPr>
          <p:cNvPr id="2" name="Title 1">
            <a:extLst>
              <a:ext uri="{FF2B5EF4-FFF2-40B4-BE49-F238E27FC236}">
                <a16:creationId xmlns:a16="http://schemas.microsoft.com/office/drawing/2014/main" id="{D82CAB64-CCE2-FD0C-F44B-D96A50BFFB41}"/>
              </a:ext>
            </a:extLst>
          </p:cNvPr>
          <p:cNvSpPr>
            <a:spLocks noGrp="1"/>
          </p:cNvSpPr>
          <p:nvPr>
            <p:ph type="title"/>
          </p:nvPr>
        </p:nvSpPr>
        <p:spPr>
          <a:xfrm>
            <a:off x="642" y="2724547"/>
            <a:ext cx="4487298" cy="1174991"/>
          </a:xfrm>
          <a:solidFill>
            <a:schemeClr val="tx1">
              <a:alpha val="60000"/>
            </a:schemeClr>
          </a:solidFill>
          <a:ln>
            <a:solidFill>
              <a:schemeClr val="bg1"/>
            </a:solidFill>
          </a:ln>
        </p:spPr>
        <p:txBody>
          <a:bodyPr>
            <a:normAutofit/>
          </a:bodyPr>
          <a:lstStyle/>
          <a:p>
            <a:r>
              <a:rPr lang="en-GB" sz="2200" dirty="0">
                <a:solidFill>
                  <a:srgbClr val="FFFF00"/>
                </a:solidFill>
              </a:rPr>
              <a:t>Educational Pathways </a:t>
            </a:r>
          </a:p>
        </p:txBody>
      </p:sp>
      <p:sp>
        <p:nvSpPr>
          <p:cNvPr id="3" name="Content Placeholder 2">
            <a:extLst>
              <a:ext uri="{FF2B5EF4-FFF2-40B4-BE49-F238E27FC236}">
                <a16:creationId xmlns:a16="http://schemas.microsoft.com/office/drawing/2014/main" id="{9A71B7CE-84AB-0A16-6C47-3683ED41CDBB}"/>
              </a:ext>
            </a:extLst>
          </p:cNvPr>
          <p:cNvSpPr>
            <a:spLocks noGrp="1"/>
          </p:cNvSpPr>
          <p:nvPr>
            <p:ph idx="1"/>
          </p:nvPr>
        </p:nvSpPr>
        <p:spPr>
          <a:xfrm>
            <a:off x="4688959" y="-116953"/>
            <a:ext cx="7502399" cy="6857990"/>
          </a:xfrm>
        </p:spPr>
        <p:txBody>
          <a:bodyPr anchor="ctr">
            <a:normAutofit/>
          </a:bodyPr>
          <a:lstStyle/>
          <a:p>
            <a:endParaRPr lang="en-US" sz="2100" dirty="0"/>
          </a:p>
          <a:p>
            <a:endParaRPr lang="en-US" sz="2100" dirty="0"/>
          </a:p>
          <a:p>
            <a:r>
              <a:rPr lang="en-US" sz="2400" dirty="0"/>
              <a:t>H₁: Educational environment variables (Authenticity, Collaboration, and Reflection) will positively influence Entrepreneurial Mindset.</a:t>
            </a:r>
          </a:p>
          <a:p>
            <a:endParaRPr lang="en-GB" sz="2400" dirty="0"/>
          </a:p>
          <a:p>
            <a:r>
              <a:rPr lang="en-US" sz="2400" dirty="0"/>
              <a:t>H₂: Entrepreneurial Mindset will positively influence Attitude toward Entrepreneurship, Subjective Norms, and Perceived Ability.</a:t>
            </a:r>
          </a:p>
          <a:p>
            <a:endParaRPr lang="en-GB" sz="2400" dirty="0"/>
          </a:p>
          <a:p>
            <a:r>
              <a:rPr lang="en-US" sz="2400" dirty="0"/>
              <a:t>H₃: Attitude toward Entrepreneurship, Subjective Norms, and Perceived Ability will positively influence Entrepreneurial Intentions.</a:t>
            </a:r>
            <a:endParaRPr lang="en-GB" sz="2400" dirty="0"/>
          </a:p>
          <a:p>
            <a:endParaRPr lang="en-US" sz="2000" dirty="0"/>
          </a:p>
          <a:p>
            <a:endParaRPr lang="en-GB" sz="2000" dirty="0"/>
          </a:p>
          <a:p>
            <a:endParaRPr lang="en-GB" dirty="0"/>
          </a:p>
        </p:txBody>
      </p:sp>
    </p:spTree>
    <p:extLst>
      <p:ext uri="{BB962C8B-B14F-4D97-AF65-F5344CB8AC3E}">
        <p14:creationId xmlns:p14="http://schemas.microsoft.com/office/powerpoint/2010/main" val="16290008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3F47E20B-1205-4238-A82B-90EF577F32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99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D13567AC-EB9A-47A9-B6EC-B5BDB73B11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7534649" cy="6858000"/>
          </a:xfrm>
          <a:prstGeom prst="rect">
            <a:avLst/>
          </a:prstGeom>
          <a:solidFill>
            <a:schemeClr val="tx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6" name="Title 5">
            <a:extLst>
              <a:ext uri="{FF2B5EF4-FFF2-40B4-BE49-F238E27FC236}">
                <a16:creationId xmlns:a16="http://schemas.microsoft.com/office/drawing/2014/main" id="{5D89D789-540B-AD68-41EC-A54B933E98D6}"/>
              </a:ext>
            </a:extLst>
          </p:cNvPr>
          <p:cNvSpPr>
            <a:spLocks noGrp="1"/>
          </p:cNvSpPr>
          <p:nvPr>
            <p:ph type="title"/>
          </p:nvPr>
        </p:nvSpPr>
        <p:spPr>
          <a:xfrm>
            <a:off x="790515" y="769545"/>
            <a:ext cx="5952765" cy="3263119"/>
          </a:xfrm>
          <a:noFill/>
          <a:ln>
            <a:solidFill>
              <a:schemeClr val="bg1"/>
            </a:solidFill>
          </a:ln>
        </p:spPr>
        <p:txBody>
          <a:bodyPr vert="horz" lIns="274320" tIns="182880" rIns="274320" bIns="182880" rtlCol="0" anchor="ctr" anchorCtr="1">
            <a:normAutofit/>
          </a:bodyPr>
          <a:lstStyle/>
          <a:p>
            <a:r>
              <a:rPr lang="en-US" sz="3400" dirty="0">
                <a:solidFill>
                  <a:schemeClr val="bg1"/>
                </a:solidFill>
              </a:rPr>
              <a:t>Pathways to entrepreneurial mindset and intentions the role and effects of case-based pedagogy </a:t>
            </a:r>
          </a:p>
        </p:txBody>
      </p:sp>
      <p:pic>
        <p:nvPicPr>
          <p:cNvPr id="5" name="Picture 4">
            <a:extLst>
              <a:ext uri="{FF2B5EF4-FFF2-40B4-BE49-F238E27FC236}">
                <a16:creationId xmlns:a16="http://schemas.microsoft.com/office/drawing/2014/main" id="{42606A33-9FCA-4880-252B-A4F8261EF0BD}"/>
              </a:ext>
            </a:extLst>
          </p:cNvPr>
          <p:cNvPicPr>
            <a:picLocks noChangeAspect="1"/>
          </p:cNvPicPr>
          <p:nvPr/>
        </p:nvPicPr>
        <p:blipFill>
          <a:blip r:embed="rId2"/>
          <a:stretch>
            <a:fillRect/>
          </a:stretch>
        </p:blipFill>
        <p:spPr>
          <a:xfrm>
            <a:off x="7533793" y="0"/>
            <a:ext cx="4658205" cy="4559122"/>
          </a:xfrm>
          <a:prstGeom prst="rect">
            <a:avLst/>
          </a:prstGeom>
        </p:spPr>
      </p:pic>
      <p:sp>
        <p:nvSpPr>
          <p:cNvPr id="2" name="TextBox 1">
            <a:extLst>
              <a:ext uri="{FF2B5EF4-FFF2-40B4-BE49-F238E27FC236}">
                <a16:creationId xmlns:a16="http://schemas.microsoft.com/office/drawing/2014/main" id="{61A4388B-7374-43CB-9FC3-4B7840237400}"/>
              </a:ext>
            </a:extLst>
          </p:cNvPr>
          <p:cNvSpPr txBox="1"/>
          <p:nvPr/>
        </p:nvSpPr>
        <p:spPr>
          <a:xfrm>
            <a:off x="7533795" y="4658204"/>
            <a:ext cx="4658204" cy="2862322"/>
          </a:xfrm>
          <a:prstGeom prst="rect">
            <a:avLst/>
          </a:prstGeom>
          <a:noFill/>
        </p:spPr>
        <p:txBody>
          <a:bodyPr wrap="square" rtlCol="0">
            <a:spAutoFit/>
          </a:bodyPr>
          <a:lstStyle/>
          <a:p>
            <a:r>
              <a:rPr lang="en-GB" dirty="0"/>
              <a:t>This presentation provides basic statistical reporting as an applied illustration. Full references and further information are available on request.</a:t>
            </a:r>
          </a:p>
          <a:p>
            <a:endParaRPr lang="en-GB" dirty="0"/>
          </a:p>
          <a:p>
            <a:r>
              <a:rPr lang="en-GB" dirty="0"/>
              <a:t>For research co-operations </a:t>
            </a:r>
          </a:p>
          <a:p>
            <a:r>
              <a:rPr lang="en-GB" dirty="0">
                <a:hlinkClick r:id="rId3"/>
              </a:rPr>
              <a:t>john.hornby@nhlstenden.com</a:t>
            </a:r>
            <a:endParaRPr lang="en-GB" dirty="0"/>
          </a:p>
          <a:p>
            <a:endParaRPr lang="en-GB" dirty="0"/>
          </a:p>
          <a:p>
            <a:endParaRPr lang="en-GB" dirty="0"/>
          </a:p>
          <a:p>
            <a:endParaRPr lang="en-GB" dirty="0"/>
          </a:p>
        </p:txBody>
      </p:sp>
    </p:spTree>
    <p:extLst>
      <p:ext uri="{BB962C8B-B14F-4D97-AF65-F5344CB8AC3E}">
        <p14:creationId xmlns:p14="http://schemas.microsoft.com/office/powerpoint/2010/main" val="32358651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D0F9ED-EB80-03A1-1C41-4B0887B26CA3}"/>
            </a:ext>
          </a:extLst>
        </p:cNvPr>
        <p:cNvGrpSpPr/>
        <p:nvPr/>
      </p:nvGrpSpPr>
      <p:grpSpPr>
        <a:xfrm>
          <a:off x="0" y="0"/>
          <a:ext cx="0" cy="0"/>
          <a:chOff x="0" y="0"/>
          <a:chExt cx="0" cy="0"/>
        </a:xfrm>
      </p:grpSpPr>
      <p:pic>
        <p:nvPicPr>
          <p:cNvPr id="5" name="Picture 4" descr="Complex math formulas on a blackboard">
            <a:extLst>
              <a:ext uri="{FF2B5EF4-FFF2-40B4-BE49-F238E27FC236}">
                <a16:creationId xmlns:a16="http://schemas.microsoft.com/office/drawing/2014/main" id="{E7DC908F-12D0-D437-CB77-E7A45E949273}"/>
              </a:ext>
            </a:extLst>
          </p:cNvPr>
          <p:cNvPicPr>
            <a:picLocks noChangeAspect="1"/>
          </p:cNvPicPr>
          <p:nvPr/>
        </p:nvPicPr>
        <p:blipFill>
          <a:blip r:embed="rId2"/>
          <a:srcRect l="24517" r="10593" b="-1"/>
          <a:stretch>
            <a:fillRect/>
          </a:stretch>
        </p:blipFill>
        <p:spPr>
          <a:xfrm>
            <a:off x="642" y="10"/>
            <a:ext cx="4487298" cy="6857990"/>
          </a:xfrm>
          <a:prstGeom prst="rect">
            <a:avLst/>
          </a:prstGeom>
        </p:spPr>
      </p:pic>
      <p:sp>
        <p:nvSpPr>
          <p:cNvPr id="2" name="Title 1">
            <a:extLst>
              <a:ext uri="{FF2B5EF4-FFF2-40B4-BE49-F238E27FC236}">
                <a16:creationId xmlns:a16="http://schemas.microsoft.com/office/drawing/2014/main" id="{DF9F4B11-2366-FB39-4F3D-46B102F5A229}"/>
              </a:ext>
            </a:extLst>
          </p:cNvPr>
          <p:cNvSpPr>
            <a:spLocks noGrp="1"/>
          </p:cNvSpPr>
          <p:nvPr>
            <p:ph type="title"/>
          </p:nvPr>
        </p:nvSpPr>
        <p:spPr>
          <a:xfrm>
            <a:off x="642" y="2724547"/>
            <a:ext cx="4487298" cy="1174991"/>
          </a:xfrm>
          <a:solidFill>
            <a:schemeClr val="tx1">
              <a:alpha val="60000"/>
            </a:schemeClr>
          </a:solidFill>
          <a:ln>
            <a:solidFill>
              <a:schemeClr val="bg1"/>
            </a:solidFill>
          </a:ln>
        </p:spPr>
        <p:txBody>
          <a:bodyPr>
            <a:normAutofit/>
          </a:bodyPr>
          <a:lstStyle/>
          <a:p>
            <a:r>
              <a:rPr lang="en-GB" sz="2200" dirty="0">
                <a:solidFill>
                  <a:srgbClr val="FFFF00"/>
                </a:solidFill>
              </a:rPr>
              <a:t>Educational Pathways </a:t>
            </a:r>
          </a:p>
        </p:txBody>
      </p:sp>
      <p:sp>
        <p:nvSpPr>
          <p:cNvPr id="3" name="Content Placeholder 2">
            <a:extLst>
              <a:ext uri="{FF2B5EF4-FFF2-40B4-BE49-F238E27FC236}">
                <a16:creationId xmlns:a16="http://schemas.microsoft.com/office/drawing/2014/main" id="{C384003B-D3C1-1A58-04BE-24E12F4B6767}"/>
              </a:ext>
            </a:extLst>
          </p:cNvPr>
          <p:cNvSpPr>
            <a:spLocks noGrp="1"/>
          </p:cNvSpPr>
          <p:nvPr>
            <p:ph idx="1"/>
          </p:nvPr>
        </p:nvSpPr>
        <p:spPr>
          <a:xfrm>
            <a:off x="4688959" y="-116953"/>
            <a:ext cx="7502399" cy="6857990"/>
          </a:xfrm>
        </p:spPr>
        <p:txBody>
          <a:bodyPr anchor="ctr">
            <a:normAutofit/>
          </a:bodyPr>
          <a:lstStyle/>
          <a:p>
            <a:endParaRPr lang="en-US" sz="2100" dirty="0"/>
          </a:p>
          <a:p>
            <a:endParaRPr lang="en-US" sz="2100" dirty="0"/>
          </a:p>
          <a:p>
            <a:r>
              <a:rPr lang="en-US" sz="2400" dirty="0"/>
              <a:t>H₄ &amp; H₅: Entrepreneurial Mindset is hypothesized to mediate, and serially mediate, the relationship between educational environment variables and Entrepreneurial Intentions.</a:t>
            </a:r>
          </a:p>
          <a:p>
            <a:endParaRPr lang="en-US" sz="2400" dirty="0"/>
          </a:p>
          <a:p>
            <a:r>
              <a:rPr lang="en-US" sz="2400" dirty="0"/>
              <a:t>H</a:t>
            </a:r>
            <a:r>
              <a:rPr lang="en-US" sz="2400" baseline="-25000" dirty="0"/>
              <a:t>6</a:t>
            </a:r>
            <a:r>
              <a:rPr lang="en-US" sz="2400" dirty="0"/>
              <a:t>: No significant differences are expected between male and female students across any structural paths.</a:t>
            </a:r>
          </a:p>
          <a:p>
            <a:endParaRPr lang="en-US" sz="2400" dirty="0"/>
          </a:p>
          <a:p>
            <a:r>
              <a:rPr lang="en-US" sz="2400" dirty="0"/>
              <a:t>H</a:t>
            </a:r>
            <a:r>
              <a:rPr lang="en-US" sz="2400" b="1" baseline="-25000" dirty="0"/>
              <a:t>7</a:t>
            </a:r>
            <a:r>
              <a:rPr lang="en-US" sz="2400" b="1" dirty="0"/>
              <a:t>: </a:t>
            </a:r>
            <a:r>
              <a:rPr lang="en-US" sz="2400" dirty="0"/>
              <a:t>The strength of structural relationships is expected to increase progressively from Year 1 to Year 4.</a:t>
            </a:r>
          </a:p>
          <a:p>
            <a:endParaRPr lang="en-US" sz="2000" dirty="0"/>
          </a:p>
          <a:p>
            <a:endParaRPr lang="en-GB" sz="2000" dirty="0"/>
          </a:p>
          <a:p>
            <a:endParaRPr lang="en-GB" dirty="0"/>
          </a:p>
        </p:txBody>
      </p:sp>
    </p:spTree>
    <p:extLst>
      <p:ext uri="{BB962C8B-B14F-4D97-AF65-F5344CB8AC3E}">
        <p14:creationId xmlns:p14="http://schemas.microsoft.com/office/powerpoint/2010/main" val="393846894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5246D9-7BCE-A958-C433-61488BEF72EC}"/>
              </a:ext>
            </a:extLst>
          </p:cNvPr>
          <p:cNvSpPr>
            <a:spLocks noGrp="1"/>
          </p:cNvSpPr>
          <p:nvPr>
            <p:ph type="title"/>
          </p:nvPr>
        </p:nvSpPr>
        <p:spPr>
          <a:xfrm>
            <a:off x="0" y="-13858"/>
            <a:ext cx="5433237" cy="1145971"/>
          </a:xfrm>
        </p:spPr>
        <p:txBody>
          <a:bodyPr>
            <a:normAutofit/>
          </a:bodyPr>
          <a:lstStyle/>
          <a:p>
            <a:r>
              <a:rPr lang="en-GB" dirty="0"/>
              <a:t>Results:</a:t>
            </a:r>
            <a:br>
              <a:rPr lang="en-GB" dirty="0"/>
            </a:br>
            <a:r>
              <a:rPr lang="en-GB" sz="1300" dirty="0"/>
              <a:t>Screening and CFA </a:t>
            </a:r>
          </a:p>
        </p:txBody>
      </p:sp>
      <p:graphicFrame>
        <p:nvGraphicFramePr>
          <p:cNvPr id="3" name="Table 2">
            <a:extLst>
              <a:ext uri="{FF2B5EF4-FFF2-40B4-BE49-F238E27FC236}">
                <a16:creationId xmlns:a16="http://schemas.microsoft.com/office/drawing/2014/main" id="{C8256B80-D77B-14E3-1CD4-8774D7BC020B}"/>
              </a:ext>
            </a:extLst>
          </p:cNvPr>
          <p:cNvGraphicFramePr>
            <a:graphicFrameLocks noGrp="1"/>
          </p:cNvGraphicFramePr>
          <p:nvPr>
            <p:extLst>
              <p:ext uri="{D42A27DB-BD31-4B8C-83A1-F6EECF244321}">
                <p14:modId xmlns:p14="http://schemas.microsoft.com/office/powerpoint/2010/main" val="3691144550"/>
              </p:ext>
            </p:extLst>
          </p:nvPr>
        </p:nvGraphicFramePr>
        <p:xfrm>
          <a:off x="5507665" y="0"/>
          <a:ext cx="6564597" cy="4491121"/>
        </p:xfrm>
        <a:graphic>
          <a:graphicData uri="http://schemas.openxmlformats.org/drawingml/2006/table">
            <a:tbl>
              <a:tblPr firstRow="1" firstCol="1" bandRow="1">
                <a:tableStyleId>{5C22544A-7EE6-4342-B048-85BDC9FD1C3A}</a:tableStyleId>
              </a:tblPr>
              <a:tblGrid>
                <a:gridCol w="1045535">
                  <a:extLst>
                    <a:ext uri="{9D8B030D-6E8A-4147-A177-3AD203B41FA5}">
                      <a16:colId xmlns:a16="http://schemas.microsoft.com/office/drawing/2014/main" val="2721222012"/>
                    </a:ext>
                  </a:extLst>
                </a:gridCol>
                <a:gridCol w="895417">
                  <a:extLst>
                    <a:ext uri="{9D8B030D-6E8A-4147-A177-3AD203B41FA5}">
                      <a16:colId xmlns:a16="http://schemas.microsoft.com/office/drawing/2014/main" val="2756798649"/>
                    </a:ext>
                  </a:extLst>
                </a:gridCol>
                <a:gridCol w="926824">
                  <a:extLst>
                    <a:ext uri="{9D8B030D-6E8A-4147-A177-3AD203B41FA5}">
                      <a16:colId xmlns:a16="http://schemas.microsoft.com/office/drawing/2014/main" val="1175392348"/>
                    </a:ext>
                  </a:extLst>
                </a:gridCol>
                <a:gridCol w="926824">
                  <a:extLst>
                    <a:ext uri="{9D8B030D-6E8A-4147-A177-3AD203B41FA5}">
                      <a16:colId xmlns:a16="http://schemas.microsoft.com/office/drawing/2014/main" val="1208916648"/>
                    </a:ext>
                  </a:extLst>
                </a:gridCol>
                <a:gridCol w="926824">
                  <a:extLst>
                    <a:ext uri="{9D8B030D-6E8A-4147-A177-3AD203B41FA5}">
                      <a16:colId xmlns:a16="http://schemas.microsoft.com/office/drawing/2014/main" val="2403584750"/>
                    </a:ext>
                  </a:extLst>
                </a:gridCol>
                <a:gridCol w="926824">
                  <a:extLst>
                    <a:ext uri="{9D8B030D-6E8A-4147-A177-3AD203B41FA5}">
                      <a16:colId xmlns:a16="http://schemas.microsoft.com/office/drawing/2014/main" val="2825888220"/>
                    </a:ext>
                  </a:extLst>
                </a:gridCol>
                <a:gridCol w="916349">
                  <a:extLst>
                    <a:ext uri="{9D8B030D-6E8A-4147-A177-3AD203B41FA5}">
                      <a16:colId xmlns:a16="http://schemas.microsoft.com/office/drawing/2014/main" val="1034603964"/>
                    </a:ext>
                  </a:extLst>
                </a:gridCol>
              </a:tblGrid>
              <a:tr h="1157881">
                <a:tc>
                  <a:txBody>
                    <a:bodyPr/>
                    <a:lstStyle/>
                    <a:p>
                      <a:pPr algn="ctr">
                        <a:lnSpc>
                          <a:spcPct val="150000"/>
                        </a:lnSpc>
                        <a:spcAft>
                          <a:spcPts val="800"/>
                        </a:spcAft>
                        <a:buNone/>
                      </a:pPr>
                      <a:r>
                        <a:rPr lang="en-GB" sz="1600" kern="0">
                          <a:effectLst/>
                        </a:rPr>
                        <a:t>Construct</a:t>
                      </a:r>
                      <a:endParaRPr lang="en-GB" sz="1600" kern="100">
                        <a:effectLst/>
                        <a:latin typeface="Aptos" panose="020B0004020202020204" pitchFamily="34" charset="0"/>
                        <a:ea typeface="Aptos" panose="020B0004020202020204" pitchFamily="34" charset="0"/>
                        <a:cs typeface="Arial" panose="020B0604020202020204" pitchFamily="34" charset="0"/>
                      </a:endParaRPr>
                    </a:p>
                  </a:txBody>
                  <a:tcPr marL="6494" marR="6494" marT="6494" marB="6494"/>
                </a:tc>
                <a:tc>
                  <a:txBody>
                    <a:bodyPr/>
                    <a:lstStyle/>
                    <a:p>
                      <a:pPr algn="ctr">
                        <a:lnSpc>
                          <a:spcPct val="150000"/>
                        </a:lnSpc>
                        <a:spcAft>
                          <a:spcPts val="800"/>
                        </a:spcAft>
                        <a:buNone/>
                      </a:pPr>
                      <a:r>
                        <a:rPr lang="en-GB" sz="1600" kern="0">
                          <a:effectLst/>
                        </a:rPr>
                        <a:t>CR</a:t>
                      </a:r>
                      <a:endParaRPr lang="en-GB" sz="1600" kern="100">
                        <a:effectLst/>
                        <a:latin typeface="Aptos" panose="020B0004020202020204" pitchFamily="34" charset="0"/>
                        <a:ea typeface="Aptos" panose="020B0004020202020204" pitchFamily="34" charset="0"/>
                        <a:cs typeface="Arial" panose="020B0604020202020204" pitchFamily="34" charset="0"/>
                      </a:endParaRPr>
                    </a:p>
                  </a:txBody>
                  <a:tcPr marL="6494" marR="6494" marT="6494" marB="6494"/>
                </a:tc>
                <a:tc>
                  <a:txBody>
                    <a:bodyPr/>
                    <a:lstStyle/>
                    <a:p>
                      <a:pPr algn="ctr">
                        <a:lnSpc>
                          <a:spcPct val="150000"/>
                        </a:lnSpc>
                        <a:spcAft>
                          <a:spcPts val="800"/>
                        </a:spcAft>
                        <a:buNone/>
                      </a:pPr>
                      <a:r>
                        <a:rPr lang="en-GB" sz="1600" kern="0">
                          <a:effectLst/>
                        </a:rPr>
                        <a:t>AVE</a:t>
                      </a:r>
                      <a:endParaRPr lang="en-GB" sz="1600" kern="100">
                        <a:effectLst/>
                        <a:latin typeface="Aptos" panose="020B0004020202020204" pitchFamily="34" charset="0"/>
                        <a:ea typeface="Aptos" panose="020B0004020202020204" pitchFamily="34" charset="0"/>
                        <a:cs typeface="Arial" panose="020B0604020202020204" pitchFamily="34" charset="0"/>
                      </a:endParaRPr>
                    </a:p>
                  </a:txBody>
                  <a:tcPr marL="6494" marR="6494" marT="6494" marB="6494"/>
                </a:tc>
                <a:tc>
                  <a:txBody>
                    <a:bodyPr/>
                    <a:lstStyle/>
                    <a:p>
                      <a:pPr algn="ctr">
                        <a:lnSpc>
                          <a:spcPct val="150000"/>
                        </a:lnSpc>
                        <a:spcAft>
                          <a:spcPts val="800"/>
                        </a:spcAft>
                        <a:buNone/>
                      </a:pPr>
                      <a:r>
                        <a:rPr lang="en-GB" sz="1600" kern="0">
                          <a:effectLst/>
                        </a:rPr>
                        <a:t>MSV</a:t>
                      </a:r>
                      <a:endParaRPr lang="en-GB" sz="1600" kern="100">
                        <a:effectLst/>
                        <a:latin typeface="Aptos" panose="020B0004020202020204" pitchFamily="34" charset="0"/>
                        <a:ea typeface="Aptos" panose="020B0004020202020204" pitchFamily="34" charset="0"/>
                        <a:cs typeface="Arial" panose="020B0604020202020204" pitchFamily="34" charset="0"/>
                      </a:endParaRPr>
                    </a:p>
                  </a:txBody>
                  <a:tcPr marL="6494" marR="6494" marT="6494" marB="6494"/>
                </a:tc>
                <a:tc>
                  <a:txBody>
                    <a:bodyPr/>
                    <a:lstStyle/>
                    <a:p>
                      <a:pPr algn="ctr">
                        <a:lnSpc>
                          <a:spcPct val="150000"/>
                        </a:lnSpc>
                        <a:spcAft>
                          <a:spcPts val="800"/>
                        </a:spcAft>
                        <a:buNone/>
                      </a:pPr>
                      <a:r>
                        <a:rPr lang="en-GB" sz="1600" kern="0">
                          <a:effectLst/>
                        </a:rPr>
                        <a:t>MaxR(H)</a:t>
                      </a:r>
                      <a:endParaRPr lang="en-GB" sz="1600" kern="100">
                        <a:effectLst/>
                        <a:latin typeface="Aptos" panose="020B0004020202020204" pitchFamily="34" charset="0"/>
                        <a:ea typeface="Aptos" panose="020B0004020202020204" pitchFamily="34" charset="0"/>
                        <a:cs typeface="Arial" panose="020B0604020202020204" pitchFamily="34" charset="0"/>
                      </a:endParaRPr>
                    </a:p>
                  </a:txBody>
                  <a:tcPr marL="6494" marR="6494" marT="6494" marB="6494"/>
                </a:tc>
                <a:tc>
                  <a:txBody>
                    <a:bodyPr/>
                    <a:lstStyle/>
                    <a:p>
                      <a:pPr algn="ctr">
                        <a:lnSpc>
                          <a:spcPct val="150000"/>
                        </a:lnSpc>
                        <a:spcAft>
                          <a:spcPts val="800"/>
                        </a:spcAft>
                        <a:buNone/>
                      </a:pPr>
                      <a:r>
                        <a:rPr lang="en-GB" sz="1600" kern="0">
                          <a:effectLst/>
                        </a:rPr>
                        <a:t>Convergent </a:t>
                      </a:r>
                      <a:endParaRPr lang="en-GB" sz="1600" kern="100">
                        <a:effectLst/>
                      </a:endParaRPr>
                    </a:p>
                    <a:p>
                      <a:pPr algn="ctr">
                        <a:lnSpc>
                          <a:spcPct val="150000"/>
                        </a:lnSpc>
                        <a:spcAft>
                          <a:spcPts val="800"/>
                        </a:spcAft>
                        <a:buNone/>
                      </a:pPr>
                      <a:r>
                        <a:rPr lang="en-GB" sz="1600" kern="0">
                          <a:effectLst/>
                        </a:rPr>
                        <a:t>Validity</a:t>
                      </a:r>
                      <a:endParaRPr lang="en-GB" sz="1600" kern="100">
                        <a:effectLst/>
                        <a:latin typeface="Aptos" panose="020B0004020202020204" pitchFamily="34" charset="0"/>
                        <a:ea typeface="Aptos" panose="020B0004020202020204" pitchFamily="34" charset="0"/>
                        <a:cs typeface="Arial" panose="020B0604020202020204" pitchFamily="34" charset="0"/>
                      </a:endParaRPr>
                    </a:p>
                  </a:txBody>
                  <a:tcPr marL="6494" marR="6494" marT="6494" marB="6494"/>
                </a:tc>
                <a:tc>
                  <a:txBody>
                    <a:bodyPr/>
                    <a:lstStyle/>
                    <a:p>
                      <a:pPr algn="ctr">
                        <a:lnSpc>
                          <a:spcPct val="150000"/>
                        </a:lnSpc>
                        <a:spcAft>
                          <a:spcPts val="800"/>
                        </a:spcAft>
                        <a:buNone/>
                      </a:pPr>
                      <a:r>
                        <a:rPr lang="en-GB" sz="1600" kern="0">
                          <a:effectLst/>
                        </a:rPr>
                        <a:t>Discriminant </a:t>
                      </a:r>
                      <a:endParaRPr lang="en-GB" sz="1600" kern="100">
                        <a:effectLst/>
                      </a:endParaRPr>
                    </a:p>
                    <a:p>
                      <a:pPr algn="ctr">
                        <a:lnSpc>
                          <a:spcPct val="150000"/>
                        </a:lnSpc>
                        <a:spcAft>
                          <a:spcPts val="800"/>
                        </a:spcAft>
                        <a:buNone/>
                      </a:pPr>
                      <a:r>
                        <a:rPr lang="en-GB" sz="1600" kern="0">
                          <a:effectLst/>
                        </a:rPr>
                        <a:t>Validity</a:t>
                      </a:r>
                      <a:endParaRPr lang="en-GB" sz="1600" kern="100">
                        <a:effectLst/>
                        <a:latin typeface="Aptos" panose="020B0004020202020204" pitchFamily="34" charset="0"/>
                        <a:ea typeface="Aptos" panose="020B0004020202020204" pitchFamily="34" charset="0"/>
                        <a:cs typeface="Arial" panose="020B0604020202020204" pitchFamily="34" charset="0"/>
                      </a:endParaRPr>
                    </a:p>
                  </a:txBody>
                  <a:tcPr marL="6494" marR="6494" marT="6494" marB="6494"/>
                </a:tc>
                <a:extLst>
                  <a:ext uri="{0D108BD9-81ED-4DB2-BD59-A6C34878D82A}">
                    <a16:rowId xmlns:a16="http://schemas.microsoft.com/office/drawing/2014/main" val="3382158379"/>
                  </a:ext>
                </a:extLst>
              </a:tr>
              <a:tr h="697320">
                <a:tc>
                  <a:txBody>
                    <a:bodyPr/>
                    <a:lstStyle/>
                    <a:p>
                      <a:pPr>
                        <a:lnSpc>
                          <a:spcPct val="150000"/>
                        </a:lnSpc>
                        <a:spcAft>
                          <a:spcPts val="800"/>
                        </a:spcAft>
                        <a:buNone/>
                      </a:pPr>
                      <a:r>
                        <a:rPr lang="en-GB" sz="1600" kern="0">
                          <a:effectLst/>
                        </a:rPr>
                        <a:t>Reflect</a:t>
                      </a:r>
                      <a:endParaRPr lang="en-GB" sz="1600" kern="100">
                        <a:effectLst/>
                        <a:latin typeface="Aptos" panose="020B0004020202020204" pitchFamily="34" charset="0"/>
                        <a:ea typeface="Aptos" panose="020B0004020202020204" pitchFamily="34" charset="0"/>
                        <a:cs typeface="Arial" panose="020B0604020202020204" pitchFamily="34" charset="0"/>
                      </a:endParaRPr>
                    </a:p>
                  </a:txBody>
                  <a:tcPr marL="6494" marR="6494" marT="6494" marB="6494" anchor="ctr"/>
                </a:tc>
                <a:tc>
                  <a:txBody>
                    <a:bodyPr/>
                    <a:lstStyle/>
                    <a:p>
                      <a:pPr>
                        <a:lnSpc>
                          <a:spcPct val="150000"/>
                        </a:lnSpc>
                        <a:spcAft>
                          <a:spcPts val="800"/>
                        </a:spcAft>
                        <a:buNone/>
                      </a:pPr>
                      <a:r>
                        <a:rPr lang="en-GB" sz="1600" kern="0">
                          <a:effectLst/>
                        </a:rPr>
                        <a:t>.791</a:t>
                      </a:r>
                      <a:endParaRPr lang="en-GB" sz="1600" kern="100">
                        <a:effectLst/>
                        <a:latin typeface="Aptos" panose="020B0004020202020204" pitchFamily="34" charset="0"/>
                        <a:ea typeface="Aptos" panose="020B0004020202020204" pitchFamily="34" charset="0"/>
                        <a:cs typeface="Arial" panose="020B0604020202020204" pitchFamily="34" charset="0"/>
                      </a:endParaRPr>
                    </a:p>
                  </a:txBody>
                  <a:tcPr marL="6494" marR="6494" marT="6494" marB="6494" anchor="ctr"/>
                </a:tc>
                <a:tc>
                  <a:txBody>
                    <a:bodyPr/>
                    <a:lstStyle/>
                    <a:p>
                      <a:pPr>
                        <a:lnSpc>
                          <a:spcPct val="150000"/>
                        </a:lnSpc>
                        <a:spcAft>
                          <a:spcPts val="800"/>
                        </a:spcAft>
                        <a:buNone/>
                      </a:pPr>
                      <a:r>
                        <a:rPr lang="en-GB" sz="1600" kern="0">
                          <a:effectLst/>
                        </a:rPr>
                        <a:t>.490</a:t>
                      </a:r>
                      <a:endParaRPr lang="en-GB" sz="1600" kern="100">
                        <a:effectLst/>
                        <a:latin typeface="Aptos" panose="020B0004020202020204" pitchFamily="34" charset="0"/>
                        <a:ea typeface="Aptos" panose="020B0004020202020204" pitchFamily="34" charset="0"/>
                        <a:cs typeface="Arial" panose="020B0604020202020204" pitchFamily="34" charset="0"/>
                      </a:endParaRPr>
                    </a:p>
                  </a:txBody>
                  <a:tcPr marL="6494" marR="6494" marT="6494" marB="6494" anchor="ctr"/>
                </a:tc>
                <a:tc>
                  <a:txBody>
                    <a:bodyPr/>
                    <a:lstStyle/>
                    <a:p>
                      <a:pPr>
                        <a:lnSpc>
                          <a:spcPct val="150000"/>
                        </a:lnSpc>
                        <a:spcAft>
                          <a:spcPts val="800"/>
                        </a:spcAft>
                        <a:buNone/>
                      </a:pPr>
                      <a:r>
                        <a:rPr lang="en-GB" sz="1600" kern="0">
                          <a:effectLst/>
                        </a:rPr>
                        <a:t>.473</a:t>
                      </a:r>
                      <a:endParaRPr lang="en-GB" sz="1600" kern="100">
                        <a:effectLst/>
                        <a:latin typeface="Aptos" panose="020B0004020202020204" pitchFamily="34" charset="0"/>
                        <a:ea typeface="Aptos" panose="020B0004020202020204" pitchFamily="34" charset="0"/>
                        <a:cs typeface="Arial" panose="020B0604020202020204" pitchFamily="34" charset="0"/>
                      </a:endParaRPr>
                    </a:p>
                  </a:txBody>
                  <a:tcPr marL="6494" marR="6494" marT="6494" marB="6494" anchor="ctr"/>
                </a:tc>
                <a:tc>
                  <a:txBody>
                    <a:bodyPr/>
                    <a:lstStyle/>
                    <a:p>
                      <a:pPr>
                        <a:lnSpc>
                          <a:spcPct val="150000"/>
                        </a:lnSpc>
                        <a:spcAft>
                          <a:spcPts val="800"/>
                        </a:spcAft>
                        <a:buNone/>
                      </a:pPr>
                      <a:r>
                        <a:rPr lang="en-GB" sz="1600" kern="0">
                          <a:effectLst/>
                        </a:rPr>
                        <a:t>.804</a:t>
                      </a:r>
                      <a:endParaRPr lang="en-GB" sz="1600" kern="100">
                        <a:effectLst/>
                        <a:latin typeface="Aptos" panose="020B0004020202020204" pitchFamily="34" charset="0"/>
                        <a:ea typeface="Aptos" panose="020B0004020202020204" pitchFamily="34" charset="0"/>
                        <a:cs typeface="Arial" panose="020B0604020202020204" pitchFamily="34" charset="0"/>
                      </a:endParaRPr>
                    </a:p>
                  </a:txBody>
                  <a:tcPr marL="6494" marR="6494" marT="6494" marB="6494" anchor="ctr"/>
                </a:tc>
                <a:tc>
                  <a:txBody>
                    <a:bodyPr/>
                    <a:lstStyle/>
                    <a:p>
                      <a:pPr>
                        <a:lnSpc>
                          <a:spcPct val="150000"/>
                        </a:lnSpc>
                        <a:spcAft>
                          <a:spcPts val="800"/>
                        </a:spcAft>
                        <a:buNone/>
                      </a:pPr>
                      <a:r>
                        <a:rPr lang="en-GB" sz="1600" kern="0">
                          <a:effectLst/>
                        </a:rPr>
                        <a:t>Acceptable</a:t>
                      </a:r>
                      <a:endParaRPr lang="en-GB" sz="1600" kern="100">
                        <a:effectLst/>
                        <a:latin typeface="Aptos" panose="020B0004020202020204" pitchFamily="34" charset="0"/>
                        <a:ea typeface="Aptos" panose="020B0004020202020204" pitchFamily="34" charset="0"/>
                        <a:cs typeface="Arial" panose="020B0604020202020204" pitchFamily="34" charset="0"/>
                      </a:endParaRPr>
                    </a:p>
                  </a:txBody>
                  <a:tcPr marL="6494" marR="6494" marT="6494" marB="6494" anchor="ctr"/>
                </a:tc>
                <a:tc>
                  <a:txBody>
                    <a:bodyPr/>
                    <a:lstStyle/>
                    <a:p>
                      <a:pPr>
                        <a:lnSpc>
                          <a:spcPct val="150000"/>
                        </a:lnSpc>
                        <a:spcAft>
                          <a:spcPts val="800"/>
                        </a:spcAft>
                        <a:buNone/>
                      </a:pPr>
                      <a:r>
                        <a:rPr lang="en-GB" sz="1600" kern="0">
                          <a:effectLst/>
                        </a:rPr>
                        <a:t>Yes</a:t>
                      </a:r>
                      <a:endParaRPr lang="en-GB" sz="1600" kern="100">
                        <a:effectLst/>
                        <a:latin typeface="Aptos" panose="020B0004020202020204" pitchFamily="34" charset="0"/>
                        <a:ea typeface="Aptos" panose="020B0004020202020204" pitchFamily="34" charset="0"/>
                        <a:cs typeface="Arial" panose="020B0604020202020204" pitchFamily="34" charset="0"/>
                      </a:endParaRPr>
                    </a:p>
                  </a:txBody>
                  <a:tcPr marL="6494" marR="6494" marT="6494" marB="6494" anchor="ctr"/>
                </a:tc>
                <a:extLst>
                  <a:ext uri="{0D108BD9-81ED-4DB2-BD59-A6C34878D82A}">
                    <a16:rowId xmlns:a16="http://schemas.microsoft.com/office/drawing/2014/main" val="4261278527"/>
                  </a:ext>
                </a:extLst>
              </a:tr>
              <a:tr h="436471">
                <a:tc>
                  <a:txBody>
                    <a:bodyPr/>
                    <a:lstStyle/>
                    <a:p>
                      <a:pPr>
                        <a:lnSpc>
                          <a:spcPct val="150000"/>
                        </a:lnSpc>
                        <a:spcAft>
                          <a:spcPts val="800"/>
                        </a:spcAft>
                        <a:buNone/>
                      </a:pPr>
                      <a:r>
                        <a:rPr lang="en-GB" sz="1600" kern="0">
                          <a:effectLst/>
                        </a:rPr>
                        <a:t>Auth</a:t>
                      </a:r>
                      <a:endParaRPr lang="en-GB" sz="1600" kern="100">
                        <a:effectLst/>
                        <a:latin typeface="Aptos" panose="020B0004020202020204" pitchFamily="34" charset="0"/>
                        <a:ea typeface="Aptos" panose="020B0004020202020204" pitchFamily="34" charset="0"/>
                        <a:cs typeface="Arial" panose="020B0604020202020204" pitchFamily="34" charset="0"/>
                      </a:endParaRPr>
                    </a:p>
                  </a:txBody>
                  <a:tcPr marL="6494" marR="6494" marT="6494" marB="6494" anchor="ctr"/>
                </a:tc>
                <a:tc>
                  <a:txBody>
                    <a:bodyPr/>
                    <a:lstStyle/>
                    <a:p>
                      <a:pPr>
                        <a:lnSpc>
                          <a:spcPct val="150000"/>
                        </a:lnSpc>
                        <a:spcAft>
                          <a:spcPts val="800"/>
                        </a:spcAft>
                        <a:buNone/>
                      </a:pPr>
                      <a:r>
                        <a:rPr lang="en-GB" sz="1600" kern="0">
                          <a:effectLst/>
                        </a:rPr>
                        <a:t>.850</a:t>
                      </a:r>
                      <a:endParaRPr lang="en-GB" sz="1600" kern="100">
                        <a:effectLst/>
                        <a:latin typeface="Aptos" panose="020B0004020202020204" pitchFamily="34" charset="0"/>
                        <a:ea typeface="Aptos" panose="020B0004020202020204" pitchFamily="34" charset="0"/>
                        <a:cs typeface="Arial" panose="020B0604020202020204" pitchFamily="34" charset="0"/>
                      </a:endParaRPr>
                    </a:p>
                  </a:txBody>
                  <a:tcPr marL="6494" marR="6494" marT="6494" marB="6494" anchor="ctr"/>
                </a:tc>
                <a:tc>
                  <a:txBody>
                    <a:bodyPr/>
                    <a:lstStyle/>
                    <a:p>
                      <a:pPr>
                        <a:lnSpc>
                          <a:spcPct val="150000"/>
                        </a:lnSpc>
                        <a:spcAft>
                          <a:spcPts val="800"/>
                        </a:spcAft>
                        <a:buNone/>
                      </a:pPr>
                      <a:r>
                        <a:rPr lang="en-GB" sz="1600" kern="0">
                          <a:effectLst/>
                        </a:rPr>
                        <a:t>.588</a:t>
                      </a:r>
                      <a:endParaRPr lang="en-GB" sz="1600" kern="100">
                        <a:effectLst/>
                        <a:latin typeface="Aptos" panose="020B0004020202020204" pitchFamily="34" charset="0"/>
                        <a:ea typeface="Aptos" panose="020B0004020202020204" pitchFamily="34" charset="0"/>
                        <a:cs typeface="Arial" panose="020B0604020202020204" pitchFamily="34" charset="0"/>
                      </a:endParaRPr>
                    </a:p>
                  </a:txBody>
                  <a:tcPr marL="6494" marR="6494" marT="6494" marB="6494" anchor="ctr"/>
                </a:tc>
                <a:tc>
                  <a:txBody>
                    <a:bodyPr/>
                    <a:lstStyle/>
                    <a:p>
                      <a:pPr>
                        <a:lnSpc>
                          <a:spcPct val="150000"/>
                        </a:lnSpc>
                        <a:spcAft>
                          <a:spcPts val="800"/>
                        </a:spcAft>
                        <a:buNone/>
                      </a:pPr>
                      <a:r>
                        <a:rPr lang="en-GB" sz="1600" kern="0">
                          <a:effectLst/>
                        </a:rPr>
                        <a:t>.421</a:t>
                      </a:r>
                      <a:endParaRPr lang="en-GB" sz="1600" kern="100">
                        <a:effectLst/>
                        <a:latin typeface="Aptos" panose="020B0004020202020204" pitchFamily="34" charset="0"/>
                        <a:ea typeface="Aptos" panose="020B0004020202020204" pitchFamily="34" charset="0"/>
                        <a:cs typeface="Arial" panose="020B0604020202020204" pitchFamily="34" charset="0"/>
                      </a:endParaRPr>
                    </a:p>
                  </a:txBody>
                  <a:tcPr marL="6494" marR="6494" marT="6494" marB="6494" anchor="ctr"/>
                </a:tc>
                <a:tc>
                  <a:txBody>
                    <a:bodyPr/>
                    <a:lstStyle/>
                    <a:p>
                      <a:pPr>
                        <a:lnSpc>
                          <a:spcPct val="150000"/>
                        </a:lnSpc>
                        <a:spcAft>
                          <a:spcPts val="800"/>
                        </a:spcAft>
                        <a:buNone/>
                      </a:pPr>
                      <a:r>
                        <a:rPr lang="en-GB" sz="1600" kern="0">
                          <a:effectLst/>
                        </a:rPr>
                        <a:t>.857</a:t>
                      </a:r>
                      <a:endParaRPr lang="en-GB" sz="1600" kern="100">
                        <a:effectLst/>
                        <a:latin typeface="Aptos" panose="020B0004020202020204" pitchFamily="34" charset="0"/>
                        <a:ea typeface="Aptos" panose="020B0004020202020204" pitchFamily="34" charset="0"/>
                        <a:cs typeface="Arial" panose="020B0604020202020204" pitchFamily="34" charset="0"/>
                      </a:endParaRPr>
                    </a:p>
                  </a:txBody>
                  <a:tcPr marL="6494" marR="6494" marT="6494" marB="6494" anchor="ctr"/>
                </a:tc>
                <a:tc>
                  <a:txBody>
                    <a:bodyPr/>
                    <a:lstStyle/>
                    <a:p>
                      <a:pPr>
                        <a:lnSpc>
                          <a:spcPct val="150000"/>
                        </a:lnSpc>
                        <a:spcAft>
                          <a:spcPts val="800"/>
                        </a:spcAft>
                        <a:buNone/>
                      </a:pPr>
                      <a:r>
                        <a:rPr lang="en-GB" sz="1600" kern="0">
                          <a:effectLst/>
                        </a:rPr>
                        <a:t>Yes</a:t>
                      </a:r>
                      <a:endParaRPr lang="en-GB" sz="1600" kern="100">
                        <a:effectLst/>
                        <a:latin typeface="Aptos" panose="020B0004020202020204" pitchFamily="34" charset="0"/>
                        <a:ea typeface="Aptos" panose="020B0004020202020204" pitchFamily="34" charset="0"/>
                        <a:cs typeface="Arial" panose="020B0604020202020204" pitchFamily="34" charset="0"/>
                      </a:endParaRPr>
                    </a:p>
                  </a:txBody>
                  <a:tcPr marL="6494" marR="6494" marT="6494" marB="6494" anchor="ctr"/>
                </a:tc>
                <a:tc>
                  <a:txBody>
                    <a:bodyPr/>
                    <a:lstStyle/>
                    <a:p>
                      <a:pPr>
                        <a:lnSpc>
                          <a:spcPct val="150000"/>
                        </a:lnSpc>
                        <a:spcAft>
                          <a:spcPts val="800"/>
                        </a:spcAft>
                        <a:buNone/>
                      </a:pPr>
                      <a:r>
                        <a:rPr lang="en-GB" sz="1600" kern="0">
                          <a:effectLst/>
                        </a:rPr>
                        <a:t>Yes</a:t>
                      </a:r>
                      <a:endParaRPr lang="en-GB" sz="1600" kern="100">
                        <a:effectLst/>
                        <a:latin typeface="Aptos" panose="020B0004020202020204" pitchFamily="34" charset="0"/>
                        <a:ea typeface="Aptos" panose="020B0004020202020204" pitchFamily="34" charset="0"/>
                        <a:cs typeface="Arial" panose="020B0604020202020204" pitchFamily="34" charset="0"/>
                      </a:endParaRPr>
                    </a:p>
                  </a:txBody>
                  <a:tcPr marL="6494" marR="6494" marT="6494" marB="6494" anchor="ctr"/>
                </a:tc>
                <a:extLst>
                  <a:ext uri="{0D108BD9-81ED-4DB2-BD59-A6C34878D82A}">
                    <a16:rowId xmlns:a16="http://schemas.microsoft.com/office/drawing/2014/main" val="2473836274"/>
                  </a:ext>
                </a:extLst>
              </a:tr>
              <a:tr h="436471">
                <a:tc>
                  <a:txBody>
                    <a:bodyPr/>
                    <a:lstStyle/>
                    <a:p>
                      <a:pPr>
                        <a:lnSpc>
                          <a:spcPct val="150000"/>
                        </a:lnSpc>
                        <a:spcAft>
                          <a:spcPts val="800"/>
                        </a:spcAft>
                        <a:buNone/>
                      </a:pPr>
                      <a:r>
                        <a:rPr lang="en-GB" sz="1600" kern="0">
                          <a:effectLst/>
                        </a:rPr>
                        <a:t>Collab</a:t>
                      </a:r>
                      <a:endParaRPr lang="en-GB" sz="1600" kern="100">
                        <a:effectLst/>
                        <a:latin typeface="Aptos" panose="020B0004020202020204" pitchFamily="34" charset="0"/>
                        <a:ea typeface="Aptos" panose="020B0004020202020204" pitchFamily="34" charset="0"/>
                        <a:cs typeface="Arial" panose="020B0604020202020204" pitchFamily="34" charset="0"/>
                      </a:endParaRPr>
                    </a:p>
                  </a:txBody>
                  <a:tcPr marL="6494" marR="6494" marT="6494" marB="6494" anchor="ctr"/>
                </a:tc>
                <a:tc>
                  <a:txBody>
                    <a:bodyPr/>
                    <a:lstStyle/>
                    <a:p>
                      <a:pPr>
                        <a:lnSpc>
                          <a:spcPct val="150000"/>
                        </a:lnSpc>
                        <a:spcAft>
                          <a:spcPts val="800"/>
                        </a:spcAft>
                        <a:buNone/>
                      </a:pPr>
                      <a:r>
                        <a:rPr lang="en-GB" sz="1600" kern="0">
                          <a:effectLst/>
                        </a:rPr>
                        <a:t>.869</a:t>
                      </a:r>
                      <a:endParaRPr lang="en-GB" sz="1600" kern="100">
                        <a:effectLst/>
                        <a:latin typeface="Aptos" panose="020B0004020202020204" pitchFamily="34" charset="0"/>
                        <a:ea typeface="Aptos" panose="020B0004020202020204" pitchFamily="34" charset="0"/>
                        <a:cs typeface="Arial" panose="020B0604020202020204" pitchFamily="34" charset="0"/>
                      </a:endParaRPr>
                    </a:p>
                  </a:txBody>
                  <a:tcPr marL="6494" marR="6494" marT="6494" marB="6494" anchor="ctr"/>
                </a:tc>
                <a:tc>
                  <a:txBody>
                    <a:bodyPr/>
                    <a:lstStyle/>
                    <a:p>
                      <a:pPr>
                        <a:lnSpc>
                          <a:spcPct val="150000"/>
                        </a:lnSpc>
                        <a:spcAft>
                          <a:spcPts val="800"/>
                        </a:spcAft>
                        <a:buNone/>
                      </a:pPr>
                      <a:r>
                        <a:rPr lang="en-GB" sz="1600" kern="0">
                          <a:effectLst/>
                        </a:rPr>
                        <a:t>.525</a:t>
                      </a:r>
                      <a:endParaRPr lang="en-GB" sz="1600" kern="100">
                        <a:effectLst/>
                        <a:latin typeface="Aptos" panose="020B0004020202020204" pitchFamily="34" charset="0"/>
                        <a:ea typeface="Aptos" panose="020B0004020202020204" pitchFamily="34" charset="0"/>
                        <a:cs typeface="Arial" panose="020B0604020202020204" pitchFamily="34" charset="0"/>
                      </a:endParaRPr>
                    </a:p>
                  </a:txBody>
                  <a:tcPr marL="6494" marR="6494" marT="6494" marB="6494" anchor="ctr"/>
                </a:tc>
                <a:tc>
                  <a:txBody>
                    <a:bodyPr/>
                    <a:lstStyle/>
                    <a:p>
                      <a:pPr>
                        <a:lnSpc>
                          <a:spcPct val="150000"/>
                        </a:lnSpc>
                        <a:spcAft>
                          <a:spcPts val="800"/>
                        </a:spcAft>
                        <a:buNone/>
                      </a:pPr>
                      <a:r>
                        <a:rPr lang="en-GB" sz="1600" kern="0">
                          <a:effectLst/>
                        </a:rPr>
                        <a:t>.421</a:t>
                      </a:r>
                      <a:endParaRPr lang="en-GB" sz="1600" kern="100">
                        <a:effectLst/>
                        <a:latin typeface="Aptos" panose="020B0004020202020204" pitchFamily="34" charset="0"/>
                        <a:ea typeface="Aptos" panose="020B0004020202020204" pitchFamily="34" charset="0"/>
                        <a:cs typeface="Arial" panose="020B0604020202020204" pitchFamily="34" charset="0"/>
                      </a:endParaRPr>
                    </a:p>
                  </a:txBody>
                  <a:tcPr marL="6494" marR="6494" marT="6494" marB="6494" anchor="ctr"/>
                </a:tc>
                <a:tc>
                  <a:txBody>
                    <a:bodyPr/>
                    <a:lstStyle/>
                    <a:p>
                      <a:pPr>
                        <a:lnSpc>
                          <a:spcPct val="150000"/>
                        </a:lnSpc>
                        <a:spcAft>
                          <a:spcPts val="800"/>
                        </a:spcAft>
                        <a:buNone/>
                      </a:pPr>
                      <a:r>
                        <a:rPr lang="en-GB" sz="1600" kern="0">
                          <a:effectLst/>
                        </a:rPr>
                        <a:t>.871</a:t>
                      </a:r>
                      <a:endParaRPr lang="en-GB" sz="1600" kern="100">
                        <a:effectLst/>
                        <a:latin typeface="Aptos" panose="020B0004020202020204" pitchFamily="34" charset="0"/>
                        <a:ea typeface="Aptos" panose="020B0004020202020204" pitchFamily="34" charset="0"/>
                        <a:cs typeface="Arial" panose="020B0604020202020204" pitchFamily="34" charset="0"/>
                      </a:endParaRPr>
                    </a:p>
                  </a:txBody>
                  <a:tcPr marL="6494" marR="6494" marT="6494" marB="6494" anchor="ctr"/>
                </a:tc>
                <a:tc>
                  <a:txBody>
                    <a:bodyPr/>
                    <a:lstStyle/>
                    <a:p>
                      <a:pPr>
                        <a:lnSpc>
                          <a:spcPct val="150000"/>
                        </a:lnSpc>
                        <a:spcAft>
                          <a:spcPts val="800"/>
                        </a:spcAft>
                        <a:buNone/>
                      </a:pPr>
                      <a:r>
                        <a:rPr lang="en-GB" sz="1600" kern="0">
                          <a:effectLst/>
                        </a:rPr>
                        <a:t>Yes</a:t>
                      </a:r>
                      <a:endParaRPr lang="en-GB" sz="1600" kern="100">
                        <a:effectLst/>
                        <a:latin typeface="Aptos" panose="020B0004020202020204" pitchFamily="34" charset="0"/>
                        <a:ea typeface="Aptos" panose="020B0004020202020204" pitchFamily="34" charset="0"/>
                        <a:cs typeface="Arial" panose="020B0604020202020204" pitchFamily="34" charset="0"/>
                      </a:endParaRPr>
                    </a:p>
                  </a:txBody>
                  <a:tcPr marL="6494" marR="6494" marT="6494" marB="6494" anchor="ctr"/>
                </a:tc>
                <a:tc>
                  <a:txBody>
                    <a:bodyPr/>
                    <a:lstStyle/>
                    <a:p>
                      <a:pPr>
                        <a:lnSpc>
                          <a:spcPct val="150000"/>
                        </a:lnSpc>
                        <a:spcAft>
                          <a:spcPts val="800"/>
                        </a:spcAft>
                        <a:buNone/>
                      </a:pPr>
                      <a:r>
                        <a:rPr lang="en-GB" sz="1600" kern="0">
                          <a:effectLst/>
                        </a:rPr>
                        <a:t>Yes</a:t>
                      </a:r>
                      <a:endParaRPr lang="en-GB" sz="1600" kern="100">
                        <a:effectLst/>
                        <a:latin typeface="Aptos" panose="020B0004020202020204" pitchFamily="34" charset="0"/>
                        <a:ea typeface="Aptos" panose="020B0004020202020204" pitchFamily="34" charset="0"/>
                        <a:cs typeface="Arial" panose="020B0604020202020204" pitchFamily="34" charset="0"/>
                      </a:endParaRPr>
                    </a:p>
                  </a:txBody>
                  <a:tcPr marL="6494" marR="6494" marT="6494" marB="6494" anchor="ctr"/>
                </a:tc>
                <a:extLst>
                  <a:ext uri="{0D108BD9-81ED-4DB2-BD59-A6C34878D82A}">
                    <a16:rowId xmlns:a16="http://schemas.microsoft.com/office/drawing/2014/main" val="2432854810"/>
                  </a:ext>
                </a:extLst>
              </a:tr>
              <a:tr h="436471">
                <a:tc>
                  <a:txBody>
                    <a:bodyPr/>
                    <a:lstStyle/>
                    <a:p>
                      <a:pPr>
                        <a:lnSpc>
                          <a:spcPct val="150000"/>
                        </a:lnSpc>
                        <a:spcAft>
                          <a:spcPts val="800"/>
                        </a:spcAft>
                        <a:buNone/>
                      </a:pPr>
                      <a:r>
                        <a:rPr lang="en-GB" sz="1600" kern="0">
                          <a:effectLst/>
                        </a:rPr>
                        <a:t>Intent</a:t>
                      </a:r>
                      <a:endParaRPr lang="en-GB" sz="1600" kern="100">
                        <a:effectLst/>
                        <a:latin typeface="Aptos" panose="020B0004020202020204" pitchFamily="34" charset="0"/>
                        <a:ea typeface="Aptos" panose="020B0004020202020204" pitchFamily="34" charset="0"/>
                        <a:cs typeface="Arial" panose="020B0604020202020204" pitchFamily="34" charset="0"/>
                      </a:endParaRPr>
                    </a:p>
                  </a:txBody>
                  <a:tcPr marL="6494" marR="6494" marT="6494" marB="6494" anchor="ctr"/>
                </a:tc>
                <a:tc>
                  <a:txBody>
                    <a:bodyPr/>
                    <a:lstStyle/>
                    <a:p>
                      <a:pPr>
                        <a:lnSpc>
                          <a:spcPct val="150000"/>
                        </a:lnSpc>
                        <a:spcAft>
                          <a:spcPts val="800"/>
                        </a:spcAft>
                        <a:buNone/>
                      </a:pPr>
                      <a:r>
                        <a:rPr lang="en-GB" sz="1600" kern="0">
                          <a:effectLst/>
                        </a:rPr>
                        <a:t>.945</a:t>
                      </a:r>
                      <a:endParaRPr lang="en-GB" sz="1600" kern="100">
                        <a:effectLst/>
                        <a:latin typeface="Aptos" panose="020B0004020202020204" pitchFamily="34" charset="0"/>
                        <a:ea typeface="Aptos" panose="020B0004020202020204" pitchFamily="34" charset="0"/>
                        <a:cs typeface="Arial" panose="020B0604020202020204" pitchFamily="34" charset="0"/>
                      </a:endParaRPr>
                    </a:p>
                  </a:txBody>
                  <a:tcPr marL="6494" marR="6494" marT="6494" marB="6494" anchor="ctr"/>
                </a:tc>
                <a:tc>
                  <a:txBody>
                    <a:bodyPr/>
                    <a:lstStyle/>
                    <a:p>
                      <a:pPr>
                        <a:lnSpc>
                          <a:spcPct val="150000"/>
                        </a:lnSpc>
                        <a:spcAft>
                          <a:spcPts val="800"/>
                        </a:spcAft>
                        <a:buNone/>
                      </a:pPr>
                      <a:r>
                        <a:rPr lang="en-GB" sz="1600" kern="0">
                          <a:effectLst/>
                        </a:rPr>
                        <a:t>.742</a:t>
                      </a:r>
                      <a:endParaRPr lang="en-GB" sz="1600" kern="100">
                        <a:effectLst/>
                        <a:latin typeface="Aptos" panose="020B0004020202020204" pitchFamily="34" charset="0"/>
                        <a:ea typeface="Aptos" panose="020B0004020202020204" pitchFamily="34" charset="0"/>
                        <a:cs typeface="Arial" panose="020B0604020202020204" pitchFamily="34" charset="0"/>
                      </a:endParaRPr>
                    </a:p>
                  </a:txBody>
                  <a:tcPr marL="6494" marR="6494" marT="6494" marB="6494" anchor="ctr"/>
                </a:tc>
                <a:tc>
                  <a:txBody>
                    <a:bodyPr/>
                    <a:lstStyle/>
                    <a:p>
                      <a:pPr>
                        <a:lnSpc>
                          <a:spcPct val="150000"/>
                        </a:lnSpc>
                        <a:spcAft>
                          <a:spcPts val="800"/>
                        </a:spcAft>
                        <a:buNone/>
                      </a:pPr>
                      <a:r>
                        <a:rPr lang="en-GB" sz="1600" kern="0">
                          <a:effectLst/>
                        </a:rPr>
                        <a:t>.555</a:t>
                      </a:r>
                      <a:endParaRPr lang="en-GB" sz="1600" kern="100">
                        <a:effectLst/>
                        <a:latin typeface="Aptos" panose="020B0004020202020204" pitchFamily="34" charset="0"/>
                        <a:ea typeface="Aptos" panose="020B0004020202020204" pitchFamily="34" charset="0"/>
                        <a:cs typeface="Arial" panose="020B0604020202020204" pitchFamily="34" charset="0"/>
                      </a:endParaRPr>
                    </a:p>
                  </a:txBody>
                  <a:tcPr marL="6494" marR="6494" marT="6494" marB="6494" anchor="ctr"/>
                </a:tc>
                <a:tc>
                  <a:txBody>
                    <a:bodyPr/>
                    <a:lstStyle/>
                    <a:p>
                      <a:pPr>
                        <a:lnSpc>
                          <a:spcPct val="150000"/>
                        </a:lnSpc>
                        <a:spcAft>
                          <a:spcPts val="800"/>
                        </a:spcAft>
                        <a:buNone/>
                      </a:pPr>
                      <a:r>
                        <a:rPr lang="en-GB" sz="1600" kern="0">
                          <a:effectLst/>
                        </a:rPr>
                        <a:t>.952</a:t>
                      </a:r>
                      <a:endParaRPr lang="en-GB" sz="1600" kern="100">
                        <a:effectLst/>
                        <a:latin typeface="Aptos" panose="020B0004020202020204" pitchFamily="34" charset="0"/>
                        <a:ea typeface="Aptos" panose="020B0004020202020204" pitchFamily="34" charset="0"/>
                        <a:cs typeface="Arial" panose="020B0604020202020204" pitchFamily="34" charset="0"/>
                      </a:endParaRPr>
                    </a:p>
                  </a:txBody>
                  <a:tcPr marL="6494" marR="6494" marT="6494" marB="6494" anchor="ctr"/>
                </a:tc>
                <a:tc>
                  <a:txBody>
                    <a:bodyPr/>
                    <a:lstStyle/>
                    <a:p>
                      <a:pPr>
                        <a:lnSpc>
                          <a:spcPct val="150000"/>
                        </a:lnSpc>
                        <a:spcAft>
                          <a:spcPts val="800"/>
                        </a:spcAft>
                        <a:buNone/>
                      </a:pPr>
                      <a:r>
                        <a:rPr lang="en-GB" sz="1600" kern="0">
                          <a:effectLst/>
                        </a:rPr>
                        <a:t>Yes</a:t>
                      </a:r>
                      <a:endParaRPr lang="en-GB" sz="1600" kern="100">
                        <a:effectLst/>
                        <a:latin typeface="Aptos" panose="020B0004020202020204" pitchFamily="34" charset="0"/>
                        <a:ea typeface="Aptos" panose="020B0004020202020204" pitchFamily="34" charset="0"/>
                        <a:cs typeface="Arial" panose="020B0604020202020204" pitchFamily="34" charset="0"/>
                      </a:endParaRPr>
                    </a:p>
                  </a:txBody>
                  <a:tcPr marL="6494" marR="6494" marT="6494" marB="6494" anchor="ctr"/>
                </a:tc>
                <a:tc>
                  <a:txBody>
                    <a:bodyPr/>
                    <a:lstStyle/>
                    <a:p>
                      <a:pPr>
                        <a:lnSpc>
                          <a:spcPct val="150000"/>
                        </a:lnSpc>
                        <a:spcAft>
                          <a:spcPts val="800"/>
                        </a:spcAft>
                        <a:buNone/>
                      </a:pPr>
                      <a:r>
                        <a:rPr lang="en-GB" sz="1600" kern="0">
                          <a:effectLst/>
                        </a:rPr>
                        <a:t>Yes</a:t>
                      </a:r>
                      <a:endParaRPr lang="en-GB" sz="1600" kern="100">
                        <a:effectLst/>
                        <a:latin typeface="Aptos" panose="020B0004020202020204" pitchFamily="34" charset="0"/>
                        <a:ea typeface="Aptos" panose="020B0004020202020204" pitchFamily="34" charset="0"/>
                        <a:cs typeface="Arial" panose="020B0604020202020204" pitchFamily="34" charset="0"/>
                      </a:endParaRPr>
                    </a:p>
                  </a:txBody>
                  <a:tcPr marL="6494" marR="6494" marT="6494" marB="6494" anchor="ctr"/>
                </a:tc>
                <a:extLst>
                  <a:ext uri="{0D108BD9-81ED-4DB2-BD59-A6C34878D82A}">
                    <a16:rowId xmlns:a16="http://schemas.microsoft.com/office/drawing/2014/main" val="643816004"/>
                  </a:ext>
                </a:extLst>
              </a:tr>
              <a:tr h="436471">
                <a:tc>
                  <a:txBody>
                    <a:bodyPr/>
                    <a:lstStyle/>
                    <a:p>
                      <a:pPr>
                        <a:lnSpc>
                          <a:spcPct val="150000"/>
                        </a:lnSpc>
                        <a:spcAft>
                          <a:spcPts val="800"/>
                        </a:spcAft>
                        <a:buNone/>
                      </a:pPr>
                      <a:r>
                        <a:rPr lang="en-GB" sz="1600" kern="0">
                          <a:effectLst/>
                        </a:rPr>
                        <a:t>Ability</a:t>
                      </a:r>
                      <a:endParaRPr lang="en-GB" sz="1600" kern="100">
                        <a:effectLst/>
                        <a:latin typeface="Aptos" panose="020B0004020202020204" pitchFamily="34" charset="0"/>
                        <a:ea typeface="Aptos" panose="020B0004020202020204" pitchFamily="34" charset="0"/>
                        <a:cs typeface="Arial" panose="020B0604020202020204" pitchFamily="34" charset="0"/>
                      </a:endParaRPr>
                    </a:p>
                  </a:txBody>
                  <a:tcPr marL="6494" marR="6494" marT="6494" marB="6494" anchor="ctr"/>
                </a:tc>
                <a:tc>
                  <a:txBody>
                    <a:bodyPr/>
                    <a:lstStyle/>
                    <a:p>
                      <a:pPr>
                        <a:lnSpc>
                          <a:spcPct val="150000"/>
                        </a:lnSpc>
                        <a:spcAft>
                          <a:spcPts val="800"/>
                        </a:spcAft>
                        <a:buNone/>
                      </a:pPr>
                      <a:r>
                        <a:rPr lang="en-GB" sz="1600" kern="0">
                          <a:effectLst/>
                        </a:rPr>
                        <a:t>.881</a:t>
                      </a:r>
                      <a:endParaRPr lang="en-GB" sz="1600" kern="100">
                        <a:effectLst/>
                        <a:latin typeface="Aptos" panose="020B0004020202020204" pitchFamily="34" charset="0"/>
                        <a:ea typeface="Aptos" panose="020B0004020202020204" pitchFamily="34" charset="0"/>
                        <a:cs typeface="Arial" panose="020B0604020202020204" pitchFamily="34" charset="0"/>
                      </a:endParaRPr>
                    </a:p>
                  </a:txBody>
                  <a:tcPr marL="6494" marR="6494" marT="6494" marB="6494" anchor="ctr"/>
                </a:tc>
                <a:tc>
                  <a:txBody>
                    <a:bodyPr/>
                    <a:lstStyle/>
                    <a:p>
                      <a:pPr>
                        <a:lnSpc>
                          <a:spcPct val="150000"/>
                        </a:lnSpc>
                        <a:spcAft>
                          <a:spcPts val="800"/>
                        </a:spcAft>
                        <a:buNone/>
                      </a:pPr>
                      <a:r>
                        <a:rPr lang="en-GB" sz="1600" kern="0">
                          <a:effectLst/>
                        </a:rPr>
                        <a:t>.597</a:t>
                      </a:r>
                      <a:endParaRPr lang="en-GB" sz="1600" kern="100">
                        <a:effectLst/>
                        <a:latin typeface="Aptos" panose="020B0004020202020204" pitchFamily="34" charset="0"/>
                        <a:ea typeface="Aptos" panose="020B0004020202020204" pitchFamily="34" charset="0"/>
                        <a:cs typeface="Arial" panose="020B0604020202020204" pitchFamily="34" charset="0"/>
                      </a:endParaRPr>
                    </a:p>
                  </a:txBody>
                  <a:tcPr marL="6494" marR="6494" marT="6494" marB="6494" anchor="ctr"/>
                </a:tc>
                <a:tc>
                  <a:txBody>
                    <a:bodyPr/>
                    <a:lstStyle/>
                    <a:p>
                      <a:pPr>
                        <a:lnSpc>
                          <a:spcPct val="150000"/>
                        </a:lnSpc>
                        <a:spcAft>
                          <a:spcPts val="800"/>
                        </a:spcAft>
                        <a:buNone/>
                      </a:pPr>
                      <a:r>
                        <a:rPr lang="en-GB" sz="1600" kern="0">
                          <a:effectLst/>
                        </a:rPr>
                        <a:t>.555</a:t>
                      </a:r>
                      <a:endParaRPr lang="en-GB" sz="1600" kern="100">
                        <a:effectLst/>
                        <a:latin typeface="Aptos" panose="020B0004020202020204" pitchFamily="34" charset="0"/>
                        <a:ea typeface="Aptos" panose="020B0004020202020204" pitchFamily="34" charset="0"/>
                        <a:cs typeface="Arial" panose="020B0604020202020204" pitchFamily="34" charset="0"/>
                      </a:endParaRPr>
                    </a:p>
                  </a:txBody>
                  <a:tcPr marL="6494" marR="6494" marT="6494" marB="6494" anchor="ctr"/>
                </a:tc>
                <a:tc>
                  <a:txBody>
                    <a:bodyPr/>
                    <a:lstStyle/>
                    <a:p>
                      <a:pPr>
                        <a:lnSpc>
                          <a:spcPct val="150000"/>
                        </a:lnSpc>
                        <a:spcAft>
                          <a:spcPts val="800"/>
                        </a:spcAft>
                        <a:buNone/>
                      </a:pPr>
                      <a:r>
                        <a:rPr lang="en-GB" sz="1600" kern="0">
                          <a:effectLst/>
                        </a:rPr>
                        <a:t>.882</a:t>
                      </a:r>
                      <a:endParaRPr lang="en-GB" sz="1600" kern="100">
                        <a:effectLst/>
                        <a:latin typeface="Aptos" panose="020B0004020202020204" pitchFamily="34" charset="0"/>
                        <a:ea typeface="Aptos" panose="020B0004020202020204" pitchFamily="34" charset="0"/>
                        <a:cs typeface="Arial" panose="020B0604020202020204" pitchFamily="34" charset="0"/>
                      </a:endParaRPr>
                    </a:p>
                  </a:txBody>
                  <a:tcPr marL="6494" marR="6494" marT="6494" marB="6494" anchor="ctr"/>
                </a:tc>
                <a:tc>
                  <a:txBody>
                    <a:bodyPr/>
                    <a:lstStyle/>
                    <a:p>
                      <a:pPr>
                        <a:lnSpc>
                          <a:spcPct val="150000"/>
                        </a:lnSpc>
                        <a:spcAft>
                          <a:spcPts val="800"/>
                        </a:spcAft>
                        <a:buNone/>
                      </a:pPr>
                      <a:r>
                        <a:rPr lang="en-GB" sz="1600" kern="0">
                          <a:effectLst/>
                        </a:rPr>
                        <a:t>Yes</a:t>
                      </a:r>
                      <a:endParaRPr lang="en-GB" sz="1600" kern="100">
                        <a:effectLst/>
                        <a:latin typeface="Aptos" panose="020B0004020202020204" pitchFamily="34" charset="0"/>
                        <a:ea typeface="Aptos" panose="020B0004020202020204" pitchFamily="34" charset="0"/>
                        <a:cs typeface="Arial" panose="020B0604020202020204" pitchFamily="34" charset="0"/>
                      </a:endParaRPr>
                    </a:p>
                  </a:txBody>
                  <a:tcPr marL="6494" marR="6494" marT="6494" marB="6494" anchor="ctr"/>
                </a:tc>
                <a:tc>
                  <a:txBody>
                    <a:bodyPr/>
                    <a:lstStyle/>
                    <a:p>
                      <a:pPr>
                        <a:lnSpc>
                          <a:spcPct val="150000"/>
                        </a:lnSpc>
                        <a:spcAft>
                          <a:spcPts val="800"/>
                        </a:spcAft>
                        <a:buNone/>
                      </a:pPr>
                      <a:r>
                        <a:rPr lang="en-GB" sz="1600" kern="0">
                          <a:effectLst/>
                        </a:rPr>
                        <a:t>Yes</a:t>
                      </a:r>
                      <a:endParaRPr lang="en-GB" sz="1600" kern="100">
                        <a:effectLst/>
                        <a:latin typeface="Aptos" panose="020B0004020202020204" pitchFamily="34" charset="0"/>
                        <a:ea typeface="Aptos" panose="020B0004020202020204" pitchFamily="34" charset="0"/>
                        <a:cs typeface="Arial" panose="020B0604020202020204" pitchFamily="34" charset="0"/>
                      </a:endParaRPr>
                    </a:p>
                  </a:txBody>
                  <a:tcPr marL="6494" marR="6494" marT="6494" marB="6494" anchor="ctr"/>
                </a:tc>
                <a:extLst>
                  <a:ext uri="{0D108BD9-81ED-4DB2-BD59-A6C34878D82A}">
                    <a16:rowId xmlns:a16="http://schemas.microsoft.com/office/drawing/2014/main" val="1227698510"/>
                  </a:ext>
                </a:extLst>
              </a:tr>
              <a:tr h="436471">
                <a:tc>
                  <a:txBody>
                    <a:bodyPr/>
                    <a:lstStyle/>
                    <a:p>
                      <a:pPr>
                        <a:lnSpc>
                          <a:spcPct val="150000"/>
                        </a:lnSpc>
                        <a:spcAft>
                          <a:spcPts val="800"/>
                        </a:spcAft>
                        <a:buNone/>
                      </a:pPr>
                      <a:r>
                        <a:rPr lang="en-GB" sz="1600" kern="0">
                          <a:effectLst/>
                        </a:rPr>
                        <a:t>EM </a:t>
                      </a:r>
                      <a:endParaRPr lang="en-GB" sz="1600" kern="100">
                        <a:effectLst/>
                        <a:latin typeface="Aptos" panose="020B0004020202020204" pitchFamily="34" charset="0"/>
                        <a:ea typeface="Aptos" panose="020B0004020202020204" pitchFamily="34" charset="0"/>
                        <a:cs typeface="Arial" panose="020B0604020202020204" pitchFamily="34" charset="0"/>
                      </a:endParaRPr>
                    </a:p>
                  </a:txBody>
                  <a:tcPr marL="6494" marR="6494" marT="6494" marB="6494" anchor="ctr"/>
                </a:tc>
                <a:tc>
                  <a:txBody>
                    <a:bodyPr/>
                    <a:lstStyle/>
                    <a:p>
                      <a:pPr>
                        <a:lnSpc>
                          <a:spcPct val="150000"/>
                        </a:lnSpc>
                        <a:spcAft>
                          <a:spcPts val="800"/>
                        </a:spcAft>
                        <a:buNone/>
                      </a:pPr>
                      <a:r>
                        <a:rPr lang="en-GB" sz="1600" kern="0">
                          <a:effectLst/>
                        </a:rPr>
                        <a:t>.837</a:t>
                      </a:r>
                      <a:endParaRPr lang="en-GB" sz="1600" kern="100">
                        <a:effectLst/>
                        <a:latin typeface="Aptos" panose="020B0004020202020204" pitchFamily="34" charset="0"/>
                        <a:ea typeface="Aptos" panose="020B0004020202020204" pitchFamily="34" charset="0"/>
                        <a:cs typeface="Arial" panose="020B0604020202020204" pitchFamily="34" charset="0"/>
                      </a:endParaRPr>
                    </a:p>
                  </a:txBody>
                  <a:tcPr marL="6494" marR="6494" marT="6494" marB="6494" anchor="ctr"/>
                </a:tc>
                <a:tc>
                  <a:txBody>
                    <a:bodyPr/>
                    <a:lstStyle/>
                    <a:p>
                      <a:pPr>
                        <a:lnSpc>
                          <a:spcPct val="150000"/>
                        </a:lnSpc>
                        <a:spcAft>
                          <a:spcPts val="800"/>
                        </a:spcAft>
                        <a:buNone/>
                      </a:pPr>
                      <a:r>
                        <a:rPr lang="en-GB" sz="1600" kern="0" dirty="0">
                          <a:effectLst/>
                        </a:rPr>
                        <a:t>.512</a:t>
                      </a:r>
                      <a:endParaRPr lang="en-GB" sz="1600" kern="100" dirty="0">
                        <a:effectLst/>
                        <a:latin typeface="Aptos" panose="020B0004020202020204" pitchFamily="34" charset="0"/>
                        <a:ea typeface="Aptos" panose="020B0004020202020204" pitchFamily="34" charset="0"/>
                        <a:cs typeface="Arial" panose="020B0604020202020204" pitchFamily="34" charset="0"/>
                      </a:endParaRPr>
                    </a:p>
                  </a:txBody>
                  <a:tcPr marL="6494" marR="6494" marT="6494" marB="6494" anchor="ctr"/>
                </a:tc>
                <a:tc>
                  <a:txBody>
                    <a:bodyPr/>
                    <a:lstStyle/>
                    <a:p>
                      <a:pPr>
                        <a:lnSpc>
                          <a:spcPct val="150000"/>
                        </a:lnSpc>
                        <a:spcAft>
                          <a:spcPts val="800"/>
                        </a:spcAft>
                        <a:buNone/>
                      </a:pPr>
                      <a:r>
                        <a:rPr lang="en-GB" sz="1600" kern="0">
                          <a:effectLst/>
                        </a:rPr>
                        <a:t>.473</a:t>
                      </a:r>
                      <a:endParaRPr lang="en-GB" sz="1600" kern="100">
                        <a:effectLst/>
                        <a:latin typeface="Aptos" panose="020B0004020202020204" pitchFamily="34" charset="0"/>
                        <a:ea typeface="Aptos" panose="020B0004020202020204" pitchFamily="34" charset="0"/>
                        <a:cs typeface="Arial" panose="020B0604020202020204" pitchFamily="34" charset="0"/>
                      </a:endParaRPr>
                    </a:p>
                  </a:txBody>
                  <a:tcPr marL="6494" marR="6494" marT="6494" marB="6494" anchor="ctr"/>
                </a:tc>
                <a:tc>
                  <a:txBody>
                    <a:bodyPr/>
                    <a:lstStyle/>
                    <a:p>
                      <a:pPr>
                        <a:lnSpc>
                          <a:spcPct val="150000"/>
                        </a:lnSpc>
                        <a:spcAft>
                          <a:spcPts val="800"/>
                        </a:spcAft>
                        <a:buNone/>
                      </a:pPr>
                      <a:r>
                        <a:rPr lang="en-GB" sz="1600" kern="0" dirty="0">
                          <a:effectLst/>
                        </a:rPr>
                        <a:t>.864</a:t>
                      </a:r>
                      <a:endParaRPr lang="en-GB" sz="1600" kern="100" dirty="0">
                        <a:effectLst/>
                        <a:latin typeface="Aptos" panose="020B0004020202020204" pitchFamily="34" charset="0"/>
                        <a:ea typeface="Aptos" panose="020B0004020202020204" pitchFamily="34" charset="0"/>
                        <a:cs typeface="Arial" panose="020B0604020202020204" pitchFamily="34" charset="0"/>
                      </a:endParaRPr>
                    </a:p>
                  </a:txBody>
                  <a:tcPr marL="6494" marR="6494" marT="6494" marB="6494" anchor="ctr"/>
                </a:tc>
                <a:tc>
                  <a:txBody>
                    <a:bodyPr/>
                    <a:lstStyle/>
                    <a:p>
                      <a:pPr>
                        <a:lnSpc>
                          <a:spcPct val="150000"/>
                        </a:lnSpc>
                        <a:spcAft>
                          <a:spcPts val="800"/>
                        </a:spcAft>
                        <a:buNone/>
                      </a:pPr>
                      <a:r>
                        <a:rPr lang="en-GB" sz="1600" kern="0">
                          <a:effectLst/>
                        </a:rPr>
                        <a:t>Yes</a:t>
                      </a:r>
                      <a:endParaRPr lang="en-GB" sz="1600" kern="100">
                        <a:effectLst/>
                        <a:latin typeface="Aptos" panose="020B0004020202020204" pitchFamily="34" charset="0"/>
                        <a:ea typeface="Aptos" panose="020B0004020202020204" pitchFamily="34" charset="0"/>
                        <a:cs typeface="Arial" panose="020B0604020202020204" pitchFamily="34" charset="0"/>
                      </a:endParaRPr>
                    </a:p>
                  </a:txBody>
                  <a:tcPr marL="6494" marR="6494" marT="6494" marB="6494" anchor="ctr"/>
                </a:tc>
                <a:tc>
                  <a:txBody>
                    <a:bodyPr/>
                    <a:lstStyle/>
                    <a:p>
                      <a:pPr>
                        <a:lnSpc>
                          <a:spcPct val="150000"/>
                        </a:lnSpc>
                        <a:spcAft>
                          <a:spcPts val="800"/>
                        </a:spcAft>
                        <a:buNone/>
                      </a:pPr>
                      <a:r>
                        <a:rPr lang="en-GB" sz="1600" kern="0">
                          <a:effectLst/>
                        </a:rPr>
                        <a:t>Yes</a:t>
                      </a:r>
                      <a:endParaRPr lang="en-GB" sz="1600" kern="100">
                        <a:effectLst/>
                        <a:latin typeface="Aptos" panose="020B0004020202020204" pitchFamily="34" charset="0"/>
                        <a:ea typeface="Aptos" panose="020B0004020202020204" pitchFamily="34" charset="0"/>
                        <a:cs typeface="Arial" panose="020B0604020202020204" pitchFamily="34" charset="0"/>
                      </a:endParaRPr>
                    </a:p>
                  </a:txBody>
                  <a:tcPr marL="6494" marR="6494" marT="6494" marB="6494" anchor="ctr"/>
                </a:tc>
                <a:extLst>
                  <a:ext uri="{0D108BD9-81ED-4DB2-BD59-A6C34878D82A}">
                    <a16:rowId xmlns:a16="http://schemas.microsoft.com/office/drawing/2014/main" val="3377907830"/>
                  </a:ext>
                </a:extLst>
              </a:tr>
              <a:tr h="436471">
                <a:tc>
                  <a:txBody>
                    <a:bodyPr/>
                    <a:lstStyle/>
                    <a:p>
                      <a:pPr>
                        <a:lnSpc>
                          <a:spcPct val="150000"/>
                        </a:lnSpc>
                        <a:spcAft>
                          <a:spcPts val="800"/>
                        </a:spcAft>
                        <a:buNone/>
                      </a:pPr>
                      <a:r>
                        <a:rPr lang="en-GB" sz="1600" kern="0">
                          <a:effectLst/>
                        </a:rPr>
                        <a:t>Norms</a:t>
                      </a:r>
                      <a:endParaRPr lang="en-GB" sz="1600" kern="100">
                        <a:effectLst/>
                        <a:latin typeface="Aptos" panose="020B0004020202020204" pitchFamily="34" charset="0"/>
                        <a:ea typeface="Aptos" panose="020B0004020202020204" pitchFamily="34" charset="0"/>
                        <a:cs typeface="Arial" panose="020B0604020202020204" pitchFamily="34" charset="0"/>
                      </a:endParaRPr>
                    </a:p>
                  </a:txBody>
                  <a:tcPr marL="6494" marR="6494" marT="6494" marB="6494" anchor="ctr"/>
                </a:tc>
                <a:tc>
                  <a:txBody>
                    <a:bodyPr/>
                    <a:lstStyle/>
                    <a:p>
                      <a:pPr>
                        <a:lnSpc>
                          <a:spcPct val="150000"/>
                        </a:lnSpc>
                        <a:spcAft>
                          <a:spcPts val="800"/>
                        </a:spcAft>
                        <a:buNone/>
                      </a:pPr>
                      <a:r>
                        <a:rPr lang="en-GB" sz="1600" kern="0">
                          <a:effectLst/>
                        </a:rPr>
                        <a:t>.781</a:t>
                      </a:r>
                      <a:endParaRPr lang="en-GB" sz="1600" kern="100">
                        <a:effectLst/>
                        <a:latin typeface="Aptos" panose="020B0004020202020204" pitchFamily="34" charset="0"/>
                        <a:ea typeface="Aptos" panose="020B0004020202020204" pitchFamily="34" charset="0"/>
                        <a:cs typeface="Arial" panose="020B0604020202020204" pitchFamily="34" charset="0"/>
                      </a:endParaRPr>
                    </a:p>
                  </a:txBody>
                  <a:tcPr marL="6494" marR="6494" marT="6494" marB="6494" anchor="ctr"/>
                </a:tc>
                <a:tc>
                  <a:txBody>
                    <a:bodyPr/>
                    <a:lstStyle/>
                    <a:p>
                      <a:pPr>
                        <a:lnSpc>
                          <a:spcPct val="150000"/>
                        </a:lnSpc>
                        <a:spcAft>
                          <a:spcPts val="800"/>
                        </a:spcAft>
                        <a:buNone/>
                      </a:pPr>
                      <a:r>
                        <a:rPr lang="en-GB" sz="1600" kern="0">
                          <a:effectLst/>
                        </a:rPr>
                        <a:t>.547</a:t>
                      </a:r>
                      <a:endParaRPr lang="en-GB" sz="1600" kern="100">
                        <a:effectLst/>
                        <a:latin typeface="Aptos" panose="020B0004020202020204" pitchFamily="34" charset="0"/>
                        <a:ea typeface="Aptos" panose="020B0004020202020204" pitchFamily="34" charset="0"/>
                        <a:cs typeface="Arial" panose="020B0604020202020204" pitchFamily="34" charset="0"/>
                      </a:endParaRPr>
                    </a:p>
                  </a:txBody>
                  <a:tcPr marL="6494" marR="6494" marT="6494" marB="6494" anchor="ctr"/>
                </a:tc>
                <a:tc>
                  <a:txBody>
                    <a:bodyPr/>
                    <a:lstStyle/>
                    <a:p>
                      <a:pPr>
                        <a:lnSpc>
                          <a:spcPct val="150000"/>
                        </a:lnSpc>
                        <a:spcAft>
                          <a:spcPts val="800"/>
                        </a:spcAft>
                        <a:buNone/>
                      </a:pPr>
                      <a:r>
                        <a:rPr lang="en-GB" sz="1600" kern="0">
                          <a:effectLst/>
                        </a:rPr>
                        <a:t>.118</a:t>
                      </a:r>
                      <a:endParaRPr lang="en-GB" sz="1600" kern="100">
                        <a:effectLst/>
                        <a:latin typeface="Aptos" panose="020B0004020202020204" pitchFamily="34" charset="0"/>
                        <a:ea typeface="Aptos" panose="020B0004020202020204" pitchFamily="34" charset="0"/>
                        <a:cs typeface="Arial" panose="020B0604020202020204" pitchFamily="34" charset="0"/>
                      </a:endParaRPr>
                    </a:p>
                  </a:txBody>
                  <a:tcPr marL="6494" marR="6494" marT="6494" marB="6494" anchor="ctr"/>
                </a:tc>
                <a:tc>
                  <a:txBody>
                    <a:bodyPr/>
                    <a:lstStyle/>
                    <a:p>
                      <a:pPr>
                        <a:lnSpc>
                          <a:spcPct val="150000"/>
                        </a:lnSpc>
                        <a:spcAft>
                          <a:spcPts val="800"/>
                        </a:spcAft>
                        <a:buNone/>
                      </a:pPr>
                      <a:r>
                        <a:rPr lang="en-GB" sz="1600" kern="0">
                          <a:effectLst/>
                        </a:rPr>
                        <a:t>.813</a:t>
                      </a:r>
                      <a:endParaRPr lang="en-GB" sz="1600" kern="100">
                        <a:effectLst/>
                        <a:latin typeface="Aptos" panose="020B0004020202020204" pitchFamily="34" charset="0"/>
                        <a:ea typeface="Aptos" panose="020B0004020202020204" pitchFamily="34" charset="0"/>
                        <a:cs typeface="Arial" panose="020B0604020202020204" pitchFamily="34" charset="0"/>
                      </a:endParaRPr>
                    </a:p>
                  </a:txBody>
                  <a:tcPr marL="6494" marR="6494" marT="6494" marB="6494" anchor="ctr"/>
                </a:tc>
                <a:tc>
                  <a:txBody>
                    <a:bodyPr/>
                    <a:lstStyle/>
                    <a:p>
                      <a:pPr>
                        <a:lnSpc>
                          <a:spcPct val="150000"/>
                        </a:lnSpc>
                        <a:spcAft>
                          <a:spcPts val="800"/>
                        </a:spcAft>
                        <a:buNone/>
                      </a:pPr>
                      <a:r>
                        <a:rPr lang="en-GB" sz="1600" kern="0">
                          <a:effectLst/>
                        </a:rPr>
                        <a:t>Yes</a:t>
                      </a:r>
                      <a:endParaRPr lang="en-GB" sz="1600" kern="100">
                        <a:effectLst/>
                        <a:latin typeface="Aptos" panose="020B0004020202020204" pitchFamily="34" charset="0"/>
                        <a:ea typeface="Aptos" panose="020B0004020202020204" pitchFamily="34" charset="0"/>
                        <a:cs typeface="Arial" panose="020B0604020202020204" pitchFamily="34" charset="0"/>
                      </a:endParaRPr>
                    </a:p>
                  </a:txBody>
                  <a:tcPr marL="6494" marR="6494" marT="6494" marB="6494" anchor="ctr"/>
                </a:tc>
                <a:tc>
                  <a:txBody>
                    <a:bodyPr/>
                    <a:lstStyle/>
                    <a:p>
                      <a:pPr>
                        <a:lnSpc>
                          <a:spcPct val="150000"/>
                        </a:lnSpc>
                        <a:spcAft>
                          <a:spcPts val="800"/>
                        </a:spcAft>
                        <a:buNone/>
                      </a:pPr>
                      <a:r>
                        <a:rPr lang="en-GB" sz="1600" kern="0" dirty="0">
                          <a:effectLst/>
                        </a:rPr>
                        <a:t>Yes</a:t>
                      </a:r>
                      <a:endParaRPr lang="en-GB" sz="1600" kern="100" dirty="0">
                        <a:effectLst/>
                        <a:latin typeface="Aptos" panose="020B0004020202020204" pitchFamily="34" charset="0"/>
                        <a:ea typeface="Aptos" panose="020B0004020202020204" pitchFamily="34" charset="0"/>
                        <a:cs typeface="Arial" panose="020B0604020202020204" pitchFamily="34" charset="0"/>
                      </a:endParaRPr>
                    </a:p>
                  </a:txBody>
                  <a:tcPr marL="6494" marR="6494" marT="6494" marB="6494" anchor="ctr"/>
                </a:tc>
                <a:extLst>
                  <a:ext uri="{0D108BD9-81ED-4DB2-BD59-A6C34878D82A}">
                    <a16:rowId xmlns:a16="http://schemas.microsoft.com/office/drawing/2014/main" val="504776279"/>
                  </a:ext>
                </a:extLst>
              </a:tr>
            </a:tbl>
          </a:graphicData>
        </a:graphic>
      </p:graphicFrame>
      <p:sp>
        <p:nvSpPr>
          <p:cNvPr id="5" name="TextBox 4">
            <a:extLst>
              <a:ext uri="{FF2B5EF4-FFF2-40B4-BE49-F238E27FC236}">
                <a16:creationId xmlns:a16="http://schemas.microsoft.com/office/drawing/2014/main" id="{E1841D7C-64F1-38C9-5837-D969C1BBCE2B}"/>
              </a:ext>
            </a:extLst>
          </p:cNvPr>
          <p:cNvSpPr txBox="1"/>
          <p:nvPr/>
        </p:nvSpPr>
        <p:spPr>
          <a:xfrm>
            <a:off x="101009" y="1307804"/>
            <a:ext cx="5231218" cy="8402300"/>
          </a:xfrm>
          <a:prstGeom prst="rect">
            <a:avLst/>
          </a:prstGeom>
          <a:noFill/>
        </p:spPr>
        <p:txBody>
          <a:bodyPr wrap="square" rtlCol="0">
            <a:spAutoFit/>
          </a:bodyPr>
          <a:lstStyle/>
          <a:p>
            <a:endParaRPr lang="en-GB" b="1" dirty="0"/>
          </a:p>
          <a:p>
            <a:r>
              <a:rPr lang="en-GB" b="1" dirty="0"/>
              <a:t>Multicollinearity:</a:t>
            </a:r>
            <a:r>
              <a:rPr lang="en-GB" dirty="0"/>
              <a:t> all </a:t>
            </a:r>
            <a:r>
              <a:rPr lang="en-GB" b="1" dirty="0"/>
              <a:t>VIF &lt; 5</a:t>
            </a:r>
            <a:r>
              <a:rPr lang="en-GB" dirty="0"/>
              <a:t> (max </a:t>
            </a:r>
            <a:r>
              <a:rPr lang="en-GB" b="1" dirty="0"/>
              <a:t>4.391</a:t>
            </a:r>
            <a:r>
              <a:rPr lang="en-GB" dirty="0"/>
              <a:t>; min tolerance </a:t>
            </a:r>
            <a:r>
              <a:rPr lang="en-GB" b="1" dirty="0"/>
              <a:t>.228</a:t>
            </a:r>
            <a:r>
              <a:rPr lang="en-GB" dirty="0"/>
              <a:t>). </a:t>
            </a:r>
            <a:r>
              <a:rPr lang="en-GB" b="1" dirty="0"/>
              <a:t>Not a concern</a:t>
            </a:r>
            <a:r>
              <a:rPr lang="en-GB" dirty="0"/>
              <a:t>.</a:t>
            </a:r>
          </a:p>
          <a:p>
            <a:endParaRPr lang="en-GB" dirty="0"/>
          </a:p>
          <a:p>
            <a:r>
              <a:rPr lang="en-GB" b="1" dirty="0"/>
              <a:t>Influential cases:</a:t>
            </a:r>
            <a:r>
              <a:rPr lang="en-GB" dirty="0"/>
              <a:t> </a:t>
            </a:r>
            <a:r>
              <a:rPr lang="en-GB" b="1" dirty="0"/>
              <a:t>Cook’s D</a:t>
            </a:r>
            <a:r>
              <a:rPr lang="en-GB" dirty="0"/>
              <a:t> averages ≈ </a:t>
            </a:r>
            <a:r>
              <a:rPr lang="en-GB" b="1" dirty="0"/>
              <a:t>.0015</a:t>
            </a:r>
            <a:r>
              <a:rPr lang="en-GB" dirty="0"/>
              <a:t>; maxima &lt; </a:t>
            </a:r>
            <a:r>
              <a:rPr lang="en-GB" b="1" dirty="0"/>
              <a:t>.10</a:t>
            </a:r>
            <a:r>
              <a:rPr lang="en-GB" dirty="0"/>
              <a:t> across constructs → </a:t>
            </a:r>
            <a:r>
              <a:rPr lang="en-GB" b="1" dirty="0"/>
              <a:t>no undue influence</a:t>
            </a:r>
            <a:r>
              <a:rPr lang="en-GB" dirty="0"/>
              <a:t>.</a:t>
            </a:r>
            <a:endParaRPr lang="en-GB" b="1" dirty="0"/>
          </a:p>
          <a:p>
            <a:endParaRPr lang="en-GB" b="1" dirty="0"/>
          </a:p>
          <a:p>
            <a:r>
              <a:rPr lang="en-GB" b="1" dirty="0"/>
              <a:t>Common method variance (CMV):</a:t>
            </a:r>
            <a:r>
              <a:rPr lang="en-GB" dirty="0"/>
              <a:t> Common Latent Factor significant (</a:t>
            </a:r>
            <a:r>
              <a:rPr lang="en-GB" b="1" dirty="0"/>
              <a:t>Δχ²(46)=380.49, p&lt;.001</a:t>
            </a:r>
            <a:r>
              <a:rPr lang="en-GB" dirty="0"/>
              <a:t>), ~</a:t>
            </a:r>
            <a:r>
              <a:rPr lang="en-GB" b="1" dirty="0"/>
              <a:t>18.5%</a:t>
            </a:r>
            <a:r>
              <a:rPr lang="en-GB" dirty="0"/>
              <a:t> shared variance; retaining CLF </a:t>
            </a:r>
            <a:r>
              <a:rPr lang="en-GB" b="1" dirty="0"/>
              <a:t>distorted</a:t>
            </a:r>
            <a:r>
              <a:rPr lang="en-GB" dirty="0"/>
              <a:t> higher-order EM; therefore, </a:t>
            </a:r>
            <a:r>
              <a:rPr lang="en-GB" b="1" dirty="0"/>
              <a:t>reported diagnostically, excluded</a:t>
            </a:r>
            <a:r>
              <a:rPr lang="en-GB" dirty="0"/>
              <a:t> from final model</a:t>
            </a:r>
          </a:p>
          <a:p>
            <a:endParaRPr lang="en-GB" dirty="0"/>
          </a:p>
          <a:p>
            <a:r>
              <a:rPr lang="en-GB" b="1" dirty="0"/>
              <a:t>Grouping &amp; invariance:</a:t>
            </a:r>
            <a:r>
              <a:rPr lang="en-GB" dirty="0"/>
              <a:t> analyses by </a:t>
            </a:r>
            <a:r>
              <a:rPr lang="en-GB" b="1" dirty="0"/>
              <a:t>Gender (male/female)</a:t>
            </a:r>
            <a:r>
              <a:rPr lang="en-GB" dirty="0"/>
              <a:t> and </a:t>
            </a:r>
            <a:r>
              <a:rPr lang="en-GB" b="1" dirty="0"/>
              <a:t>Year (1–4)</a:t>
            </a:r>
            <a:r>
              <a:rPr lang="en-GB" dirty="0"/>
              <a:t>; </a:t>
            </a:r>
            <a:r>
              <a:rPr lang="en-GB" b="1" dirty="0"/>
              <a:t>configural → metric invariance</a:t>
            </a:r>
            <a:r>
              <a:rPr lang="en-GB" dirty="0"/>
              <a:t> tested to support cross-group comparisons.</a:t>
            </a:r>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p:txBody>
      </p:sp>
      <p:sp>
        <p:nvSpPr>
          <p:cNvPr id="7" name="TextBox 6">
            <a:extLst>
              <a:ext uri="{FF2B5EF4-FFF2-40B4-BE49-F238E27FC236}">
                <a16:creationId xmlns:a16="http://schemas.microsoft.com/office/drawing/2014/main" id="{9C70C82F-6F22-E746-3734-D6D8AECBC18B}"/>
              </a:ext>
            </a:extLst>
          </p:cNvPr>
          <p:cNvSpPr txBox="1"/>
          <p:nvPr/>
        </p:nvSpPr>
        <p:spPr>
          <a:xfrm>
            <a:off x="5433237" y="4614530"/>
            <a:ext cx="6564597" cy="1846659"/>
          </a:xfrm>
          <a:prstGeom prst="rect">
            <a:avLst/>
          </a:prstGeom>
          <a:noFill/>
        </p:spPr>
        <p:txBody>
          <a:bodyPr wrap="square" rtlCol="0">
            <a:spAutoFit/>
          </a:bodyPr>
          <a:lstStyle/>
          <a:p>
            <a:r>
              <a:rPr lang="en-GB" sz="1200" b="1" dirty="0"/>
              <a:t>Estimator &amp; resampling:</a:t>
            </a:r>
            <a:r>
              <a:rPr lang="en-GB" sz="1200" dirty="0"/>
              <a:t> </a:t>
            </a:r>
            <a:r>
              <a:rPr lang="en-GB" sz="1200" b="1" dirty="0"/>
              <a:t>ML</a:t>
            </a:r>
            <a:r>
              <a:rPr lang="en-GB" sz="1200" dirty="0"/>
              <a:t> with </a:t>
            </a:r>
            <a:r>
              <a:rPr lang="en-GB" sz="1200" b="1" dirty="0"/>
              <a:t>5,000-sample bootstrap</a:t>
            </a:r>
            <a:r>
              <a:rPr lang="en-GB" sz="1200" dirty="0"/>
              <a:t> (bias-corrected CIs used for indirect).</a:t>
            </a:r>
          </a:p>
          <a:p>
            <a:endParaRPr lang="en-GB" sz="1200" dirty="0"/>
          </a:p>
          <a:p>
            <a:r>
              <a:rPr lang="en-GB" sz="1200" dirty="0"/>
              <a:t>Kline, R. B. (2023). Principles and practice of structural equation </a:t>
            </a:r>
            <a:r>
              <a:rPr lang="en-GB" sz="1200" dirty="0" err="1"/>
              <a:t>modeling</a:t>
            </a:r>
            <a:r>
              <a:rPr lang="en-GB" sz="1200" dirty="0"/>
              <a:t> (5th ed.). The Guilford Press. Guilford Press</a:t>
            </a:r>
          </a:p>
          <a:p>
            <a:endParaRPr lang="en-GB" sz="1200" dirty="0"/>
          </a:p>
          <a:p>
            <a:r>
              <a:rPr lang="en-GB" sz="1200" dirty="0"/>
              <a:t>Gaskin, J. (2025, June 5). </a:t>
            </a:r>
            <a:r>
              <a:rPr lang="en-GB" sz="1200" dirty="0" err="1"/>
              <a:t>Gaskination’s</a:t>
            </a:r>
            <a:r>
              <a:rPr lang="en-GB" sz="1200" dirty="0"/>
              <a:t> </a:t>
            </a:r>
            <a:r>
              <a:rPr lang="en-GB" sz="1200" dirty="0" err="1"/>
              <a:t>StatWiki</a:t>
            </a:r>
            <a:r>
              <a:rPr lang="en-GB" sz="1200" dirty="0"/>
              <a:t>. Retrieved September 16, 2025, from https://statwiki.gaskination.com/</a:t>
            </a:r>
          </a:p>
          <a:p>
            <a:endParaRPr lang="en-GB" dirty="0"/>
          </a:p>
        </p:txBody>
      </p:sp>
    </p:spTree>
    <p:extLst>
      <p:ext uri="{BB962C8B-B14F-4D97-AF65-F5344CB8AC3E}">
        <p14:creationId xmlns:p14="http://schemas.microsoft.com/office/powerpoint/2010/main" val="88727330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useBgFill="1">
        <p:nvSpPr>
          <p:cNvPr id="23" name="Rectangle 22">
            <a:extLst>
              <a:ext uri="{FF2B5EF4-FFF2-40B4-BE49-F238E27FC236}">
                <a16:creationId xmlns:a16="http://schemas.microsoft.com/office/drawing/2014/main" id="{1660E788-AFA9-4A1B-9991-6AA74632A1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867D4867-5BA7-4462-B2F6-A23F4A622A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654296" cy="6858000"/>
          </a:xfrm>
          <a:prstGeom prst="rect">
            <a:avLst/>
          </a:prstGeom>
          <a:solidFill>
            <a:schemeClr val="tx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A2A0E87-6377-5EA1-5B9B-5951D9C01A83}"/>
              </a:ext>
            </a:extLst>
          </p:cNvPr>
          <p:cNvSpPr>
            <a:spLocks noGrp="1"/>
          </p:cNvSpPr>
          <p:nvPr>
            <p:ph type="title"/>
          </p:nvPr>
        </p:nvSpPr>
        <p:spPr>
          <a:xfrm>
            <a:off x="643467" y="643467"/>
            <a:ext cx="3363974" cy="1728044"/>
          </a:xfrm>
          <a:prstGeom prst="ellipse">
            <a:avLst/>
          </a:prstGeom>
          <a:noFill/>
          <a:ln>
            <a:solidFill>
              <a:schemeClr val="bg1"/>
            </a:solidFill>
          </a:ln>
        </p:spPr>
        <p:txBody>
          <a:bodyPr wrap="square">
            <a:normAutofit/>
          </a:bodyPr>
          <a:lstStyle/>
          <a:p>
            <a:r>
              <a:rPr lang="en-GB" sz="2000">
                <a:solidFill>
                  <a:schemeClr val="bg1"/>
                </a:solidFill>
              </a:rPr>
              <a:t>Descriptives</a:t>
            </a:r>
          </a:p>
        </p:txBody>
      </p:sp>
      <p:sp>
        <p:nvSpPr>
          <p:cNvPr id="3" name="Content Placeholder 2">
            <a:extLst>
              <a:ext uri="{FF2B5EF4-FFF2-40B4-BE49-F238E27FC236}">
                <a16:creationId xmlns:a16="http://schemas.microsoft.com/office/drawing/2014/main" id="{93F3ED8C-6062-D011-42D3-5E953B85436C}"/>
              </a:ext>
            </a:extLst>
          </p:cNvPr>
          <p:cNvSpPr>
            <a:spLocks noGrp="1"/>
          </p:cNvSpPr>
          <p:nvPr>
            <p:ph idx="1"/>
          </p:nvPr>
        </p:nvSpPr>
        <p:spPr>
          <a:xfrm>
            <a:off x="8827881" y="3108110"/>
            <a:ext cx="3363974" cy="3749889"/>
          </a:xfrm>
          <a:solidFill>
            <a:schemeClr val="bg1"/>
          </a:solidFill>
        </p:spPr>
        <p:txBody>
          <a:bodyPr>
            <a:normAutofit/>
          </a:bodyPr>
          <a:lstStyle/>
          <a:p>
            <a:r>
              <a:rPr lang="en-GB" b="1" dirty="0">
                <a:solidFill>
                  <a:schemeClr val="tx1"/>
                </a:solidFill>
              </a:rPr>
              <a:t>Normality:</a:t>
            </a:r>
            <a:r>
              <a:rPr lang="en-GB" dirty="0">
                <a:solidFill>
                  <a:schemeClr val="tx1"/>
                </a:solidFill>
              </a:rPr>
              <a:t> </a:t>
            </a:r>
          </a:p>
          <a:p>
            <a:r>
              <a:rPr lang="en-GB" dirty="0">
                <a:solidFill>
                  <a:schemeClr val="tx1"/>
                </a:solidFill>
              </a:rPr>
              <a:t>univariate skewness </a:t>
            </a:r>
            <a:r>
              <a:rPr lang="en-GB" b="1" dirty="0">
                <a:solidFill>
                  <a:schemeClr val="tx1"/>
                </a:solidFill>
              </a:rPr>
              <a:t>−1.318 to 0.112</a:t>
            </a:r>
            <a:r>
              <a:rPr lang="en-GB" dirty="0">
                <a:solidFill>
                  <a:schemeClr val="tx1"/>
                </a:solidFill>
              </a:rPr>
              <a:t>; kurtosis </a:t>
            </a:r>
            <a:r>
              <a:rPr lang="en-GB" b="1" dirty="0">
                <a:solidFill>
                  <a:schemeClr val="tx1"/>
                </a:solidFill>
              </a:rPr>
              <a:t>−1.200 to 1.670</a:t>
            </a:r>
            <a:r>
              <a:rPr lang="en-GB" dirty="0">
                <a:solidFill>
                  <a:schemeClr val="tx1"/>
                </a:solidFill>
              </a:rPr>
              <a:t> (within conservative thresholds). </a:t>
            </a:r>
          </a:p>
          <a:p>
            <a:r>
              <a:rPr lang="en-GB" b="1" dirty="0" err="1">
                <a:solidFill>
                  <a:schemeClr val="tx1"/>
                </a:solidFill>
              </a:rPr>
              <a:t>Mardia’s</a:t>
            </a:r>
            <a:r>
              <a:rPr lang="en-GB" dirty="0">
                <a:solidFill>
                  <a:schemeClr val="tx1"/>
                </a:solidFill>
              </a:rPr>
              <a:t> test showed </a:t>
            </a:r>
            <a:r>
              <a:rPr lang="en-GB" b="1" dirty="0">
                <a:solidFill>
                  <a:schemeClr val="tx1"/>
                </a:solidFill>
              </a:rPr>
              <a:t>no substantial multivariate departure</a:t>
            </a:r>
            <a:r>
              <a:rPr lang="en-GB" dirty="0">
                <a:solidFill>
                  <a:schemeClr val="tx1"/>
                </a:solidFill>
              </a:rPr>
              <a:t>; ML adopted (robust to minor violations)</a:t>
            </a:r>
          </a:p>
        </p:txBody>
      </p:sp>
      <p:graphicFrame>
        <p:nvGraphicFramePr>
          <p:cNvPr id="4" name="Table 3">
            <a:extLst>
              <a:ext uri="{FF2B5EF4-FFF2-40B4-BE49-F238E27FC236}">
                <a16:creationId xmlns:a16="http://schemas.microsoft.com/office/drawing/2014/main" id="{75B53CD8-3CFD-76C5-60AC-2B69575A06F7}"/>
              </a:ext>
            </a:extLst>
          </p:cNvPr>
          <p:cNvGraphicFramePr>
            <a:graphicFrameLocks noGrp="1"/>
          </p:cNvGraphicFramePr>
          <p:nvPr>
            <p:extLst>
              <p:ext uri="{D42A27DB-BD31-4B8C-83A1-F6EECF244321}">
                <p14:modId xmlns:p14="http://schemas.microsoft.com/office/powerpoint/2010/main" val="2203603990"/>
              </p:ext>
            </p:extLst>
          </p:nvPr>
        </p:nvGraphicFramePr>
        <p:xfrm>
          <a:off x="4650908" y="0"/>
          <a:ext cx="7541091" cy="3108961"/>
        </p:xfrm>
        <a:graphic>
          <a:graphicData uri="http://schemas.openxmlformats.org/drawingml/2006/table">
            <a:tbl>
              <a:tblPr firstRow="1" firstCol="1" bandRow="1">
                <a:tableStyleId>{5C22544A-7EE6-4342-B048-85BDC9FD1C3A}</a:tableStyleId>
              </a:tblPr>
              <a:tblGrid>
                <a:gridCol w="1951526">
                  <a:extLst>
                    <a:ext uri="{9D8B030D-6E8A-4147-A177-3AD203B41FA5}">
                      <a16:colId xmlns:a16="http://schemas.microsoft.com/office/drawing/2014/main" val="2296801979"/>
                    </a:ext>
                  </a:extLst>
                </a:gridCol>
                <a:gridCol w="1447889">
                  <a:extLst>
                    <a:ext uri="{9D8B030D-6E8A-4147-A177-3AD203B41FA5}">
                      <a16:colId xmlns:a16="http://schemas.microsoft.com/office/drawing/2014/main" val="1672510833"/>
                    </a:ext>
                  </a:extLst>
                </a:gridCol>
                <a:gridCol w="1294375">
                  <a:extLst>
                    <a:ext uri="{9D8B030D-6E8A-4147-A177-3AD203B41FA5}">
                      <a16:colId xmlns:a16="http://schemas.microsoft.com/office/drawing/2014/main" val="3597794800"/>
                    </a:ext>
                  </a:extLst>
                </a:gridCol>
                <a:gridCol w="1294375">
                  <a:extLst>
                    <a:ext uri="{9D8B030D-6E8A-4147-A177-3AD203B41FA5}">
                      <a16:colId xmlns:a16="http://schemas.microsoft.com/office/drawing/2014/main" val="918934848"/>
                    </a:ext>
                  </a:extLst>
                </a:gridCol>
                <a:gridCol w="1552926">
                  <a:extLst>
                    <a:ext uri="{9D8B030D-6E8A-4147-A177-3AD203B41FA5}">
                      <a16:colId xmlns:a16="http://schemas.microsoft.com/office/drawing/2014/main" val="2864732182"/>
                    </a:ext>
                  </a:extLst>
                </a:gridCol>
              </a:tblGrid>
              <a:tr h="590073">
                <a:tc>
                  <a:txBody>
                    <a:bodyPr/>
                    <a:lstStyle/>
                    <a:p>
                      <a:pPr>
                        <a:lnSpc>
                          <a:spcPct val="107000"/>
                        </a:lnSpc>
                        <a:spcAft>
                          <a:spcPts val="800"/>
                        </a:spcAft>
                        <a:buNone/>
                      </a:pPr>
                      <a:r>
                        <a:rPr lang="en-GB" sz="1700" kern="0">
                          <a:effectLst/>
                        </a:rPr>
                        <a:t>Demographic Variable</a:t>
                      </a:r>
                      <a:endParaRPr lang="en-GB" sz="1500" kern="100">
                        <a:effectLst/>
                        <a:latin typeface="Aptos" panose="020B0004020202020204" pitchFamily="34" charset="0"/>
                        <a:ea typeface="Aptos" panose="020B0004020202020204" pitchFamily="34" charset="0"/>
                        <a:cs typeface="Arial" panose="020B0604020202020204" pitchFamily="34" charset="0"/>
                      </a:endParaRPr>
                    </a:p>
                  </a:txBody>
                  <a:tcPr marL="96440" marR="96440" marT="0" marB="0"/>
                </a:tc>
                <a:tc>
                  <a:txBody>
                    <a:bodyPr/>
                    <a:lstStyle/>
                    <a:p>
                      <a:pPr>
                        <a:lnSpc>
                          <a:spcPct val="107000"/>
                        </a:lnSpc>
                        <a:spcAft>
                          <a:spcPts val="800"/>
                        </a:spcAft>
                        <a:buNone/>
                      </a:pPr>
                      <a:r>
                        <a:rPr lang="en-GB" sz="1700" kern="0">
                          <a:effectLst/>
                        </a:rPr>
                        <a:t>Category</a:t>
                      </a:r>
                      <a:endParaRPr lang="en-GB" sz="1500" kern="100">
                        <a:effectLst/>
                        <a:latin typeface="Aptos" panose="020B0004020202020204" pitchFamily="34" charset="0"/>
                        <a:ea typeface="Aptos" panose="020B0004020202020204" pitchFamily="34" charset="0"/>
                        <a:cs typeface="Arial" panose="020B0604020202020204" pitchFamily="34" charset="0"/>
                      </a:endParaRPr>
                    </a:p>
                  </a:txBody>
                  <a:tcPr marL="96440" marR="96440" marT="0" marB="0"/>
                </a:tc>
                <a:tc>
                  <a:txBody>
                    <a:bodyPr/>
                    <a:lstStyle/>
                    <a:p>
                      <a:pPr>
                        <a:lnSpc>
                          <a:spcPct val="107000"/>
                        </a:lnSpc>
                        <a:spcAft>
                          <a:spcPts val="800"/>
                        </a:spcAft>
                        <a:buNone/>
                      </a:pPr>
                      <a:r>
                        <a:rPr lang="en-GB" sz="1700" kern="0">
                          <a:effectLst/>
                        </a:rPr>
                        <a:t>Sample n</a:t>
                      </a:r>
                      <a:endParaRPr lang="en-GB" sz="1500" kern="100">
                        <a:effectLst/>
                        <a:latin typeface="Aptos" panose="020B0004020202020204" pitchFamily="34" charset="0"/>
                        <a:ea typeface="Aptos" panose="020B0004020202020204" pitchFamily="34" charset="0"/>
                        <a:cs typeface="Arial" panose="020B0604020202020204" pitchFamily="34" charset="0"/>
                      </a:endParaRPr>
                    </a:p>
                  </a:txBody>
                  <a:tcPr marL="96440" marR="96440" marT="0" marB="0"/>
                </a:tc>
                <a:tc>
                  <a:txBody>
                    <a:bodyPr/>
                    <a:lstStyle/>
                    <a:p>
                      <a:pPr>
                        <a:lnSpc>
                          <a:spcPct val="107000"/>
                        </a:lnSpc>
                        <a:spcAft>
                          <a:spcPts val="800"/>
                        </a:spcAft>
                        <a:buNone/>
                      </a:pPr>
                      <a:r>
                        <a:rPr lang="en-GB" sz="1700" kern="0">
                          <a:effectLst/>
                        </a:rPr>
                        <a:t>Sample %</a:t>
                      </a:r>
                      <a:endParaRPr lang="en-GB" sz="1500" kern="100">
                        <a:effectLst/>
                        <a:latin typeface="Aptos" panose="020B0004020202020204" pitchFamily="34" charset="0"/>
                        <a:ea typeface="Aptos" panose="020B0004020202020204" pitchFamily="34" charset="0"/>
                        <a:cs typeface="Arial" panose="020B0604020202020204" pitchFamily="34" charset="0"/>
                      </a:endParaRPr>
                    </a:p>
                  </a:txBody>
                  <a:tcPr marL="96440" marR="96440" marT="0" marB="0"/>
                </a:tc>
                <a:tc>
                  <a:txBody>
                    <a:bodyPr/>
                    <a:lstStyle/>
                    <a:p>
                      <a:pPr>
                        <a:lnSpc>
                          <a:spcPct val="107000"/>
                        </a:lnSpc>
                        <a:spcAft>
                          <a:spcPts val="800"/>
                        </a:spcAft>
                        <a:buNone/>
                      </a:pPr>
                      <a:r>
                        <a:rPr lang="en-GB" sz="1700" kern="0">
                          <a:effectLst/>
                        </a:rPr>
                        <a:t>University %</a:t>
                      </a:r>
                      <a:endParaRPr lang="en-GB" sz="1500" kern="100">
                        <a:effectLst/>
                        <a:latin typeface="Aptos" panose="020B0004020202020204" pitchFamily="34" charset="0"/>
                        <a:ea typeface="Aptos" panose="020B0004020202020204" pitchFamily="34" charset="0"/>
                        <a:cs typeface="Arial" panose="020B0604020202020204" pitchFamily="34" charset="0"/>
                      </a:endParaRPr>
                    </a:p>
                  </a:txBody>
                  <a:tcPr marL="96440" marR="96440" marT="0" marB="0"/>
                </a:tc>
                <a:extLst>
                  <a:ext uri="{0D108BD9-81ED-4DB2-BD59-A6C34878D82A}">
                    <a16:rowId xmlns:a16="http://schemas.microsoft.com/office/drawing/2014/main" val="537114109"/>
                  </a:ext>
                </a:extLst>
              </a:tr>
              <a:tr h="314861">
                <a:tc>
                  <a:txBody>
                    <a:bodyPr/>
                    <a:lstStyle/>
                    <a:p>
                      <a:pPr>
                        <a:lnSpc>
                          <a:spcPct val="107000"/>
                        </a:lnSpc>
                        <a:spcAft>
                          <a:spcPts val="800"/>
                        </a:spcAft>
                        <a:buNone/>
                      </a:pPr>
                      <a:r>
                        <a:rPr lang="en-GB" sz="1700" kern="0">
                          <a:effectLst/>
                        </a:rPr>
                        <a:t>Age</a:t>
                      </a:r>
                      <a:endParaRPr lang="en-GB" sz="1500" kern="100">
                        <a:effectLst/>
                        <a:latin typeface="Aptos" panose="020B0004020202020204" pitchFamily="34" charset="0"/>
                        <a:ea typeface="Aptos" panose="020B0004020202020204" pitchFamily="34" charset="0"/>
                        <a:cs typeface="Arial" panose="020B0604020202020204" pitchFamily="34" charset="0"/>
                      </a:endParaRPr>
                    </a:p>
                  </a:txBody>
                  <a:tcPr marL="96440" marR="96440" marT="0" marB="0"/>
                </a:tc>
                <a:tc>
                  <a:txBody>
                    <a:bodyPr/>
                    <a:lstStyle/>
                    <a:p>
                      <a:pPr>
                        <a:lnSpc>
                          <a:spcPct val="107000"/>
                        </a:lnSpc>
                        <a:spcAft>
                          <a:spcPts val="800"/>
                        </a:spcAft>
                        <a:buNone/>
                      </a:pPr>
                      <a:r>
                        <a:rPr lang="en-GB" sz="1700" kern="0">
                          <a:effectLst/>
                        </a:rPr>
                        <a:t>18</a:t>
                      </a:r>
                      <a:endParaRPr lang="en-GB" sz="1500" kern="100">
                        <a:effectLst/>
                        <a:latin typeface="Aptos" panose="020B0004020202020204" pitchFamily="34" charset="0"/>
                        <a:ea typeface="Aptos" panose="020B0004020202020204" pitchFamily="34" charset="0"/>
                        <a:cs typeface="Arial" panose="020B0604020202020204" pitchFamily="34" charset="0"/>
                      </a:endParaRPr>
                    </a:p>
                  </a:txBody>
                  <a:tcPr marL="96440" marR="96440" marT="0" marB="0"/>
                </a:tc>
                <a:tc>
                  <a:txBody>
                    <a:bodyPr/>
                    <a:lstStyle/>
                    <a:p>
                      <a:pPr>
                        <a:lnSpc>
                          <a:spcPct val="107000"/>
                        </a:lnSpc>
                        <a:spcAft>
                          <a:spcPts val="800"/>
                        </a:spcAft>
                        <a:buNone/>
                      </a:pPr>
                      <a:r>
                        <a:rPr lang="en-GB" sz="1700" kern="0">
                          <a:effectLst/>
                        </a:rPr>
                        <a:t>31</a:t>
                      </a:r>
                      <a:endParaRPr lang="en-GB" sz="1500" kern="100">
                        <a:effectLst/>
                        <a:latin typeface="Aptos" panose="020B0004020202020204" pitchFamily="34" charset="0"/>
                        <a:ea typeface="Aptos" panose="020B0004020202020204" pitchFamily="34" charset="0"/>
                        <a:cs typeface="Arial" panose="020B0604020202020204" pitchFamily="34" charset="0"/>
                      </a:endParaRPr>
                    </a:p>
                  </a:txBody>
                  <a:tcPr marL="96440" marR="96440" marT="0" marB="0"/>
                </a:tc>
                <a:tc>
                  <a:txBody>
                    <a:bodyPr/>
                    <a:lstStyle/>
                    <a:p>
                      <a:pPr>
                        <a:lnSpc>
                          <a:spcPct val="107000"/>
                        </a:lnSpc>
                        <a:spcAft>
                          <a:spcPts val="800"/>
                        </a:spcAft>
                        <a:buNone/>
                      </a:pPr>
                      <a:r>
                        <a:rPr lang="en-GB" sz="1700" kern="0">
                          <a:effectLst/>
                        </a:rPr>
                        <a:t>22.9</a:t>
                      </a:r>
                      <a:endParaRPr lang="en-GB" sz="1500" kern="100">
                        <a:effectLst/>
                        <a:latin typeface="Aptos" panose="020B0004020202020204" pitchFamily="34" charset="0"/>
                        <a:ea typeface="Aptos" panose="020B0004020202020204" pitchFamily="34" charset="0"/>
                        <a:cs typeface="Arial" panose="020B0604020202020204" pitchFamily="34" charset="0"/>
                      </a:endParaRPr>
                    </a:p>
                  </a:txBody>
                  <a:tcPr marL="96440" marR="96440" marT="0" marB="0"/>
                </a:tc>
                <a:tc>
                  <a:txBody>
                    <a:bodyPr/>
                    <a:lstStyle/>
                    <a:p>
                      <a:pPr>
                        <a:lnSpc>
                          <a:spcPct val="107000"/>
                        </a:lnSpc>
                        <a:spcAft>
                          <a:spcPts val="800"/>
                        </a:spcAft>
                        <a:buNone/>
                      </a:pPr>
                      <a:r>
                        <a:rPr lang="en-GB" sz="1700" kern="0">
                          <a:effectLst/>
                        </a:rPr>
                        <a:t>—</a:t>
                      </a:r>
                      <a:endParaRPr lang="en-GB" sz="1500" kern="100">
                        <a:effectLst/>
                        <a:latin typeface="Aptos" panose="020B0004020202020204" pitchFamily="34" charset="0"/>
                        <a:ea typeface="Aptos" panose="020B0004020202020204" pitchFamily="34" charset="0"/>
                        <a:cs typeface="Arial" panose="020B0604020202020204" pitchFamily="34" charset="0"/>
                      </a:endParaRPr>
                    </a:p>
                  </a:txBody>
                  <a:tcPr marL="96440" marR="96440" marT="0" marB="0"/>
                </a:tc>
                <a:extLst>
                  <a:ext uri="{0D108BD9-81ED-4DB2-BD59-A6C34878D82A}">
                    <a16:rowId xmlns:a16="http://schemas.microsoft.com/office/drawing/2014/main" val="3123246032"/>
                  </a:ext>
                </a:extLst>
              </a:tr>
              <a:tr h="314861">
                <a:tc>
                  <a:txBody>
                    <a:bodyPr/>
                    <a:lstStyle/>
                    <a:p>
                      <a:pPr>
                        <a:lnSpc>
                          <a:spcPct val="107000"/>
                        </a:lnSpc>
                        <a:spcAft>
                          <a:spcPts val="800"/>
                        </a:spcAft>
                        <a:buNone/>
                      </a:pPr>
                      <a:r>
                        <a:rPr lang="en-GB" sz="1700" kern="0">
                          <a:effectLst/>
                        </a:rPr>
                        <a:t> </a:t>
                      </a:r>
                      <a:endParaRPr lang="en-GB" sz="1500" kern="100">
                        <a:effectLst/>
                        <a:latin typeface="Aptos" panose="020B0004020202020204" pitchFamily="34" charset="0"/>
                        <a:ea typeface="Aptos" panose="020B0004020202020204" pitchFamily="34" charset="0"/>
                        <a:cs typeface="Arial" panose="020B0604020202020204" pitchFamily="34" charset="0"/>
                      </a:endParaRPr>
                    </a:p>
                  </a:txBody>
                  <a:tcPr marL="96440" marR="96440" marT="0" marB="0"/>
                </a:tc>
                <a:tc>
                  <a:txBody>
                    <a:bodyPr/>
                    <a:lstStyle/>
                    <a:p>
                      <a:pPr>
                        <a:lnSpc>
                          <a:spcPct val="107000"/>
                        </a:lnSpc>
                        <a:spcAft>
                          <a:spcPts val="800"/>
                        </a:spcAft>
                        <a:buNone/>
                      </a:pPr>
                      <a:r>
                        <a:rPr lang="en-GB" sz="1700" kern="0">
                          <a:effectLst/>
                        </a:rPr>
                        <a:t>19</a:t>
                      </a:r>
                      <a:endParaRPr lang="en-GB" sz="1500" kern="100">
                        <a:effectLst/>
                        <a:latin typeface="Aptos" panose="020B0004020202020204" pitchFamily="34" charset="0"/>
                        <a:ea typeface="Aptos" panose="020B0004020202020204" pitchFamily="34" charset="0"/>
                        <a:cs typeface="Arial" panose="020B0604020202020204" pitchFamily="34" charset="0"/>
                      </a:endParaRPr>
                    </a:p>
                  </a:txBody>
                  <a:tcPr marL="96440" marR="96440" marT="0" marB="0"/>
                </a:tc>
                <a:tc>
                  <a:txBody>
                    <a:bodyPr/>
                    <a:lstStyle/>
                    <a:p>
                      <a:pPr>
                        <a:lnSpc>
                          <a:spcPct val="107000"/>
                        </a:lnSpc>
                        <a:spcAft>
                          <a:spcPts val="800"/>
                        </a:spcAft>
                        <a:buNone/>
                      </a:pPr>
                      <a:r>
                        <a:rPr lang="en-GB" sz="1700" kern="0">
                          <a:effectLst/>
                        </a:rPr>
                        <a:t>34</a:t>
                      </a:r>
                      <a:endParaRPr lang="en-GB" sz="1500" kern="100">
                        <a:effectLst/>
                        <a:latin typeface="Aptos" panose="020B0004020202020204" pitchFamily="34" charset="0"/>
                        <a:ea typeface="Aptos" panose="020B0004020202020204" pitchFamily="34" charset="0"/>
                        <a:cs typeface="Arial" panose="020B0604020202020204" pitchFamily="34" charset="0"/>
                      </a:endParaRPr>
                    </a:p>
                  </a:txBody>
                  <a:tcPr marL="96440" marR="96440" marT="0" marB="0"/>
                </a:tc>
                <a:tc>
                  <a:txBody>
                    <a:bodyPr/>
                    <a:lstStyle/>
                    <a:p>
                      <a:pPr>
                        <a:lnSpc>
                          <a:spcPct val="107000"/>
                        </a:lnSpc>
                        <a:spcAft>
                          <a:spcPts val="800"/>
                        </a:spcAft>
                        <a:buNone/>
                      </a:pPr>
                      <a:r>
                        <a:rPr lang="en-GB" sz="1700" kern="0">
                          <a:effectLst/>
                        </a:rPr>
                        <a:t>25.0</a:t>
                      </a:r>
                      <a:endParaRPr lang="en-GB" sz="1500" kern="100">
                        <a:effectLst/>
                        <a:latin typeface="Aptos" panose="020B0004020202020204" pitchFamily="34" charset="0"/>
                        <a:ea typeface="Aptos" panose="020B0004020202020204" pitchFamily="34" charset="0"/>
                        <a:cs typeface="Arial" panose="020B0604020202020204" pitchFamily="34" charset="0"/>
                      </a:endParaRPr>
                    </a:p>
                  </a:txBody>
                  <a:tcPr marL="96440" marR="96440" marT="0" marB="0"/>
                </a:tc>
                <a:tc>
                  <a:txBody>
                    <a:bodyPr/>
                    <a:lstStyle/>
                    <a:p>
                      <a:pPr>
                        <a:lnSpc>
                          <a:spcPct val="107000"/>
                        </a:lnSpc>
                        <a:spcAft>
                          <a:spcPts val="800"/>
                        </a:spcAft>
                        <a:buNone/>
                      </a:pPr>
                      <a:r>
                        <a:rPr lang="en-GB" sz="1700" kern="0">
                          <a:effectLst/>
                        </a:rPr>
                        <a:t>—</a:t>
                      </a:r>
                      <a:endParaRPr lang="en-GB" sz="1500" kern="100">
                        <a:effectLst/>
                        <a:latin typeface="Aptos" panose="020B0004020202020204" pitchFamily="34" charset="0"/>
                        <a:ea typeface="Aptos" panose="020B0004020202020204" pitchFamily="34" charset="0"/>
                        <a:cs typeface="Arial" panose="020B0604020202020204" pitchFamily="34" charset="0"/>
                      </a:endParaRPr>
                    </a:p>
                  </a:txBody>
                  <a:tcPr marL="96440" marR="96440" marT="0" marB="0"/>
                </a:tc>
                <a:extLst>
                  <a:ext uri="{0D108BD9-81ED-4DB2-BD59-A6C34878D82A}">
                    <a16:rowId xmlns:a16="http://schemas.microsoft.com/office/drawing/2014/main" val="4007528893"/>
                  </a:ext>
                </a:extLst>
              </a:tr>
              <a:tr h="314861">
                <a:tc>
                  <a:txBody>
                    <a:bodyPr/>
                    <a:lstStyle/>
                    <a:p>
                      <a:pPr>
                        <a:lnSpc>
                          <a:spcPct val="107000"/>
                        </a:lnSpc>
                        <a:spcAft>
                          <a:spcPts val="800"/>
                        </a:spcAft>
                        <a:buNone/>
                      </a:pPr>
                      <a:r>
                        <a:rPr lang="en-GB" sz="1700" kern="0">
                          <a:effectLst/>
                        </a:rPr>
                        <a:t> </a:t>
                      </a:r>
                      <a:endParaRPr lang="en-GB" sz="1500" kern="100">
                        <a:effectLst/>
                        <a:latin typeface="Aptos" panose="020B0004020202020204" pitchFamily="34" charset="0"/>
                        <a:ea typeface="Aptos" panose="020B0004020202020204" pitchFamily="34" charset="0"/>
                        <a:cs typeface="Arial" panose="020B0604020202020204" pitchFamily="34" charset="0"/>
                      </a:endParaRPr>
                    </a:p>
                  </a:txBody>
                  <a:tcPr marL="96440" marR="96440" marT="0" marB="0"/>
                </a:tc>
                <a:tc>
                  <a:txBody>
                    <a:bodyPr/>
                    <a:lstStyle/>
                    <a:p>
                      <a:pPr>
                        <a:lnSpc>
                          <a:spcPct val="107000"/>
                        </a:lnSpc>
                        <a:spcAft>
                          <a:spcPts val="800"/>
                        </a:spcAft>
                        <a:buNone/>
                      </a:pPr>
                      <a:r>
                        <a:rPr lang="en-GB" sz="1700" kern="0">
                          <a:effectLst/>
                        </a:rPr>
                        <a:t>20</a:t>
                      </a:r>
                      <a:endParaRPr lang="en-GB" sz="1500" kern="100">
                        <a:effectLst/>
                        <a:latin typeface="Aptos" panose="020B0004020202020204" pitchFamily="34" charset="0"/>
                        <a:ea typeface="Aptos" panose="020B0004020202020204" pitchFamily="34" charset="0"/>
                        <a:cs typeface="Arial" panose="020B0604020202020204" pitchFamily="34" charset="0"/>
                      </a:endParaRPr>
                    </a:p>
                  </a:txBody>
                  <a:tcPr marL="96440" marR="96440" marT="0" marB="0"/>
                </a:tc>
                <a:tc>
                  <a:txBody>
                    <a:bodyPr/>
                    <a:lstStyle/>
                    <a:p>
                      <a:pPr>
                        <a:lnSpc>
                          <a:spcPct val="107000"/>
                        </a:lnSpc>
                        <a:spcAft>
                          <a:spcPts val="800"/>
                        </a:spcAft>
                        <a:buNone/>
                      </a:pPr>
                      <a:r>
                        <a:rPr lang="en-GB" sz="1700" kern="0">
                          <a:effectLst/>
                        </a:rPr>
                        <a:t>25</a:t>
                      </a:r>
                      <a:endParaRPr lang="en-GB" sz="1500" kern="100">
                        <a:effectLst/>
                        <a:latin typeface="Aptos" panose="020B0004020202020204" pitchFamily="34" charset="0"/>
                        <a:ea typeface="Aptos" panose="020B0004020202020204" pitchFamily="34" charset="0"/>
                        <a:cs typeface="Arial" panose="020B0604020202020204" pitchFamily="34" charset="0"/>
                      </a:endParaRPr>
                    </a:p>
                  </a:txBody>
                  <a:tcPr marL="96440" marR="96440" marT="0" marB="0"/>
                </a:tc>
                <a:tc>
                  <a:txBody>
                    <a:bodyPr/>
                    <a:lstStyle/>
                    <a:p>
                      <a:pPr>
                        <a:lnSpc>
                          <a:spcPct val="107000"/>
                        </a:lnSpc>
                        <a:spcAft>
                          <a:spcPts val="800"/>
                        </a:spcAft>
                        <a:buNone/>
                      </a:pPr>
                      <a:r>
                        <a:rPr lang="en-GB" sz="1700" kern="0">
                          <a:effectLst/>
                        </a:rPr>
                        <a:t>18.4</a:t>
                      </a:r>
                      <a:endParaRPr lang="en-GB" sz="1500" kern="100">
                        <a:effectLst/>
                        <a:latin typeface="Aptos" panose="020B0004020202020204" pitchFamily="34" charset="0"/>
                        <a:ea typeface="Aptos" panose="020B0004020202020204" pitchFamily="34" charset="0"/>
                        <a:cs typeface="Arial" panose="020B0604020202020204" pitchFamily="34" charset="0"/>
                      </a:endParaRPr>
                    </a:p>
                  </a:txBody>
                  <a:tcPr marL="96440" marR="96440" marT="0" marB="0"/>
                </a:tc>
                <a:tc>
                  <a:txBody>
                    <a:bodyPr/>
                    <a:lstStyle/>
                    <a:p>
                      <a:pPr>
                        <a:lnSpc>
                          <a:spcPct val="107000"/>
                        </a:lnSpc>
                        <a:spcAft>
                          <a:spcPts val="800"/>
                        </a:spcAft>
                        <a:buNone/>
                      </a:pPr>
                      <a:r>
                        <a:rPr lang="en-GB" sz="1700" kern="0">
                          <a:effectLst/>
                        </a:rPr>
                        <a:t>—</a:t>
                      </a:r>
                      <a:endParaRPr lang="en-GB" sz="1500" kern="100">
                        <a:effectLst/>
                        <a:latin typeface="Aptos" panose="020B0004020202020204" pitchFamily="34" charset="0"/>
                        <a:ea typeface="Aptos" panose="020B0004020202020204" pitchFamily="34" charset="0"/>
                        <a:cs typeface="Arial" panose="020B0604020202020204" pitchFamily="34" charset="0"/>
                      </a:endParaRPr>
                    </a:p>
                  </a:txBody>
                  <a:tcPr marL="96440" marR="96440" marT="0" marB="0"/>
                </a:tc>
                <a:extLst>
                  <a:ext uri="{0D108BD9-81ED-4DB2-BD59-A6C34878D82A}">
                    <a16:rowId xmlns:a16="http://schemas.microsoft.com/office/drawing/2014/main" val="2262487072"/>
                  </a:ext>
                </a:extLst>
              </a:tr>
              <a:tr h="314861">
                <a:tc>
                  <a:txBody>
                    <a:bodyPr/>
                    <a:lstStyle/>
                    <a:p>
                      <a:pPr>
                        <a:lnSpc>
                          <a:spcPct val="107000"/>
                        </a:lnSpc>
                        <a:spcAft>
                          <a:spcPts val="800"/>
                        </a:spcAft>
                        <a:buNone/>
                      </a:pPr>
                      <a:r>
                        <a:rPr lang="en-GB" sz="1700" kern="0">
                          <a:effectLst/>
                        </a:rPr>
                        <a:t> </a:t>
                      </a:r>
                      <a:endParaRPr lang="en-GB" sz="1500" kern="100">
                        <a:effectLst/>
                        <a:latin typeface="Aptos" panose="020B0004020202020204" pitchFamily="34" charset="0"/>
                        <a:ea typeface="Aptos" panose="020B0004020202020204" pitchFamily="34" charset="0"/>
                        <a:cs typeface="Arial" panose="020B0604020202020204" pitchFamily="34" charset="0"/>
                      </a:endParaRPr>
                    </a:p>
                  </a:txBody>
                  <a:tcPr marL="96440" marR="96440" marT="0" marB="0"/>
                </a:tc>
                <a:tc>
                  <a:txBody>
                    <a:bodyPr/>
                    <a:lstStyle/>
                    <a:p>
                      <a:pPr>
                        <a:lnSpc>
                          <a:spcPct val="107000"/>
                        </a:lnSpc>
                        <a:spcAft>
                          <a:spcPts val="800"/>
                        </a:spcAft>
                        <a:buNone/>
                      </a:pPr>
                      <a:r>
                        <a:rPr lang="en-GB" sz="1700" kern="0">
                          <a:effectLst/>
                        </a:rPr>
                        <a:t>21</a:t>
                      </a:r>
                      <a:endParaRPr lang="en-GB" sz="1500" kern="100">
                        <a:effectLst/>
                        <a:latin typeface="Aptos" panose="020B0004020202020204" pitchFamily="34" charset="0"/>
                        <a:ea typeface="Aptos" panose="020B0004020202020204" pitchFamily="34" charset="0"/>
                        <a:cs typeface="Arial" panose="020B0604020202020204" pitchFamily="34" charset="0"/>
                      </a:endParaRPr>
                    </a:p>
                  </a:txBody>
                  <a:tcPr marL="96440" marR="96440" marT="0" marB="0"/>
                </a:tc>
                <a:tc>
                  <a:txBody>
                    <a:bodyPr/>
                    <a:lstStyle/>
                    <a:p>
                      <a:pPr>
                        <a:lnSpc>
                          <a:spcPct val="107000"/>
                        </a:lnSpc>
                        <a:spcAft>
                          <a:spcPts val="800"/>
                        </a:spcAft>
                        <a:buNone/>
                      </a:pPr>
                      <a:r>
                        <a:rPr lang="en-GB" sz="1700" kern="0">
                          <a:effectLst/>
                        </a:rPr>
                        <a:t>26</a:t>
                      </a:r>
                      <a:endParaRPr lang="en-GB" sz="1500" kern="100">
                        <a:effectLst/>
                        <a:latin typeface="Aptos" panose="020B0004020202020204" pitchFamily="34" charset="0"/>
                        <a:ea typeface="Aptos" panose="020B0004020202020204" pitchFamily="34" charset="0"/>
                        <a:cs typeface="Arial" panose="020B0604020202020204" pitchFamily="34" charset="0"/>
                      </a:endParaRPr>
                    </a:p>
                  </a:txBody>
                  <a:tcPr marL="96440" marR="96440" marT="0" marB="0"/>
                </a:tc>
                <a:tc>
                  <a:txBody>
                    <a:bodyPr/>
                    <a:lstStyle/>
                    <a:p>
                      <a:pPr>
                        <a:lnSpc>
                          <a:spcPct val="107000"/>
                        </a:lnSpc>
                        <a:spcAft>
                          <a:spcPts val="800"/>
                        </a:spcAft>
                        <a:buNone/>
                      </a:pPr>
                      <a:r>
                        <a:rPr lang="en-GB" sz="1700" kern="0">
                          <a:effectLst/>
                        </a:rPr>
                        <a:t>19.1</a:t>
                      </a:r>
                      <a:endParaRPr lang="en-GB" sz="1500" kern="100">
                        <a:effectLst/>
                        <a:latin typeface="Aptos" panose="020B0004020202020204" pitchFamily="34" charset="0"/>
                        <a:ea typeface="Aptos" panose="020B0004020202020204" pitchFamily="34" charset="0"/>
                        <a:cs typeface="Arial" panose="020B0604020202020204" pitchFamily="34" charset="0"/>
                      </a:endParaRPr>
                    </a:p>
                  </a:txBody>
                  <a:tcPr marL="96440" marR="96440" marT="0" marB="0"/>
                </a:tc>
                <a:tc>
                  <a:txBody>
                    <a:bodyPr/>
                    <a:lstStyle/>
                    <a:p>
                      <a:pPr>
                        <a:lnSpc>
                          <a:spcPct val="107000"/>
                        </a:lnSpc>
                        <a:spcAft>
                          <a:spcPts val="800"/>
                        </a:spcAft>
                        <a:buNone/>
                      </a:pPr>
                      <a:r>
                        <a:rPr lang="en-GB" sz="1700" kern="0">
                          <a:effectLst/>
                        </a:rPr>
                        <a:t>—</a:t>
                      </a:r>
                      <a:endParaRPr lang="en-GB" sz="1500" kern="100">
                        <a:effectLst/>
                        <a:latin typeface="Aptos" panose="020B0004020202020204" pitchFamily="34" charset="0"/>
                        <a:ea typeface="Aptos" panose="020B0004020202020204" pitchFamily="34" charset="0"/>
                        <a:cs typeface="Arial" panose="020B0604020202020204" pitchFamily="34" charset="0"/>
                      </a:endParaRPr>
                    </a:p>
                  </a:txBody>
                  <a:tcPr marL="96440" marR="96440" marT="0" marB="0"/>
                </a:tc>
                <a:extLst>
                  <a:ext uri="{0D108BD9-81ED-4DB2-BD59-A6C34878D82A}">
                    <a16:rowId xmlns:a16="http://schemas.microsoft.com/office/drawing/2014/main" val="1916202659"/>
                  </a:ext>
                </a:extLst>
              </a:tr>
              <a:tr h="314861">
                <a:tc>
                  <a:txBody>
                    <a:bodyPr/>
                    <a:lstStyle/>
                    <a:p>
                      <a:pPr>
                        <a:lnSpc>
                          <a:spcPct val="107000"/>
                        </a:lnSpc>
                        <a:spcAft>
                          <a:spcPts val="800"/>
                        </a:spcAft>
                        <a:buNone/>
                      </a:pPr>
                      <a:r>
                        <a:rPr lang="en-GB" sz="1700" kern="0">
                          <a:effectLst/>
                        </a:rPr>
                        <a:t> </a:t>
                      </a:r>
                      <a:endParaRPr lang="en-GB" sz="1500" kern="100">
                        <a:effectLst/>
                        <a:latin typeface="Aptos" panose="020B0004020202020204" pitchFamily="34" charset="0"/>
                        <a:ea typeface="Aptos" panose="020B0004020202020204" pitchFamily="34" charset="0"/>
                        <a:cs typeface="Arial" panose="020B0604020202020204" pitchFamily="34" charset="0"/>
                      </a:endParaRPr>
                    </a:p>
                  </a:txBody>
                  <a:tcPr marL="96440" marR="96440" marT="0" marB="0"/>
                </a:tc>
                <a:tc>
                  <a:txBody>
                    <a:bodyPr/>
                    <a:lstStyle/>
                    <a:p>
                      <a:pPr>
                        <a:lnSpc>
                          <a:spcPct val="107000"/>
                        </a:lnSpc>
                        <a:spcAft>
                          <a:spcPts val="800"/>
                        </a:spcAft>
                        <a:buNone/>
                      </a:pPr>
                      <a:r>
                        <a:rPr lang="en-GB" sz="1700" kern="0">
                          <a:effectLst/>
                        </a:rPr>
                        <a:t>22–27</a:t>
                      </a:r>
                      <a:endParaRPr lang="en-GB" sz="1500" kern="100">
                        <a:effectLst/>
                        <a:latin typeface="Aptos" panose="020B0004020202020204" pitchFamily="34" charset="0"/>
                        <a:ea typeface="Aptos" panose="020B0004020202020204" pitchFamily="34" charset="0"/>
                        <a:cs typeface="Arial" panose="020B0604020202020204" pitchFamily="34" charset="0"/>
                      </a:endParaRPr>
                    </a:p>
                  </a:txBody>
                  <a:tcPr marL="96440" marR="96440" marT="0" marB="0"/>
                </a:tc>
                <a:tc>
                  <a:txBody>
                    <a:bodyPr/>
                    <a:lstStyle/>
                    <a:p>
                      <a:pPr>
                        <a:lnSpc>
                          <a:spcPct val="107000"/>
                        </a:lnSpc>
                        <a:spcAft>
                          <a:spcPts val="800"/>
                        </a:spcAft>
                        <a:buNone/>
                      </a:pPr>
                      <a:r>
                        <a:rPr lang="en-GB" sz="1700" kern="0">
                          <a:effectLst/>
                        </a:rPr>
                        <a:t>20</a:t>
                      </a:r>
                      <a:endParaRPr lang="en-GB" sz="1500" kern="100">
                        <a:effectLst/>
                        <a:latin typeface="Aptos" panose="020B0004020202020204" pitchFamily="34" charset="0"/>
                        <a:ea typeface="Aptos" panose="020B0004020202020204" pitchFamily="34" charset="0"/>
                        <a:cs typeface="Arial" panose="020B0604020202020204" pitchFamily="34" charset="0"/>
                      </a:endParaRPr>
                    </a:p>
                  </a:txBody>
                  <a:tcPr marL="96440" marR="96440" marT="0" marB="0"/>
                </a:tc>
                <a:tc>
                  <a:txBody>
                    <a:bodyPr/>
                    <a:lstStyle/>
                    <a:p>
                      <a:pPr>
                        <a:lnSpc>
                          <a:spcPct val="107000"/>
                        </a:lnSpc>
                        <a:spcAft>
                          <a:spcPts val="800"/>
                        </a:spcAft>
                        <a:buNone/>
                      </a:pPr>
                      <a:r>
                        <a:rPr lang="en-GB" sz="1700" kern="0">
                          <a:effectLst/>
                        </a:rPr>
                        <a:t>14.6</a:t>
                      </a:r>
                      <a:endParaRPr lang="en-GB" sz="1500" kern="100">
                        <a:effectLst/>
                        <a:latin typeface="Aptos" panose="020B0004020202020204" pitchFamily="34" charset="0"/>
                        <a:ea typeface="Aptos" panose="020B0004020202020204" pitchFamily="34" charset="0"/>
                        <a:cs typeface="Arial" panose="020B0604020202020204" pitchFamily="34" charset="0"/>
                      </a:endParaRPr>
                    </a:p>
                  </a:txBody>
                  <a:tcPr marL="96440" marR="96440" marT="0" marB="0"/>
                </a:tc>
                <a:tc>
                  <a:txBody>
                    <a:bodyPr/>
                    <a:lstStyle/>
                    <a:p>
                      <a:pPr>
                        <a:lnSpc>
                          <a:spcPct val="107000"/>
                        </a:lnSpc>
                        <a:spcAft>
                          <a:spcPts val="800"/>
                        </a:spcAft>
                        <a:buNone/>
                      </a:pPr>
                      <a:r>
                        <a:rPr lang="en-GB" sz="1700" kern="0">
                          <a:effectLst/>
                        </a:rPr>
                        <a:t>—</a:t>
                      </a:r>
                      <a:endParaRPr lang="en-GB" sz="1500" kern="100">
                        <a:effectLst/>
                        <a:latin typeface="Aptos" panose="020B0004020202020204" pitchFamily="34" charset="0"/>
                        <a:ea typeface="Aptos" panose="020B0004020202020204" pitchFamily="34" charset="0"/>
                        <a:cs typeface="Arial" panose="020B0604020202020204" pitchFamily="34" charset="0"/>
                      </a:endParaRPr>
                    </a:p>
                  </a:txBody>
                  <a:tcPr marL="96440" marR="96440" marT="0" marB="0"/>
                </a:tc>
                <a:extLst>
                  <a:ext uri="{0D108BD9-81ED-4DB2-BD59-A6C34878D82A}">
                    <a16:rowId xmlns:a16="http://schemas.microsoft.com/office/drawing/2014/main" val="1528217817"/>
                  </a:ext>
                </a:extLst>
              </a:tr>
              <a:tr h="314861">
                <a:tc>
                  <a:txBody>
                    <a:bodyPr/>
                    <a:lstStyle/>
                    <a:p>
                      <a:pPr>
                        <a:lnSpc>
                          <a:spcPct val="107000"/>
                        </a:lnSpc>
                        <a:spcAft>
                          <a:spcPts val="800"/>
                        </a:spcAft>
                        <a:buNone/>
                      </a:pPr>
                      <a:r>
                        <a:rPr lang="en-GB" sz="1700" kern="0">
                          <a:effectLst/>
                        </a:rPr>
                        <a:t>Gender</a:t>
                      </a:r>
                      <a:endParaRPr lang="en-GB" sz="1500" kern="100">
                        <a:effectLst/>
                        <a:latin typeface="Aptos" panose="020B0004020202020204" pitchFamily="34" charset="0"/>
                        <a:ea typeface="Aptos" panose="020B0004020202020204" pitchFamily="34" charset="0"/>
                        <a:cs typeface="Arial" panose="020B0604020202020204" pitchFamily="34" charset="0"/>
                      </a:endParaRPr>
                    </a:p>
                  </a:txBody>
                  <a:tcPr marL="96440" marR="96440" marT="0" marB="0"/>
                </a:tc>
                <a:tc>
                  <a:txBody>
                    <a:bodyPr/>
                    <a:lstStyle/>
                    <a:p>
                      <a:pPr>
                        <a:lnSpc>
                          <a:spcPct val="107000"/>
                        </a:lnSpc>
                        <a:spcAft>
                          <a:spcPts val="800"/>
                        </a:spcAft>
                        <a:buNone/>
                      </a:pPr>
                      <a:r>
                        <a:rPr lang="en-GB" sz="1700" kern="0">
                          <a:effectLst/>
                        </a:rPr>
                        <a:t>Male</a:t>
                      </a:r>
                      <a:endParaRPr lang="en-GB" sz="1500" kern="100">
                        <a:effectLst/>
                        <a:latin typeface="Aptos" panose="020B0004020202020204" pitchFamily="34" charset="0"/>
                        <a:ea typeface="Aptos" panose="020B0004020202020204" pitchFamily="34" charset="0"/>
                        <a:cs typeface="Arial" panose="020B0604020202020204" pitchFamily="34" charset="0"/>
                      </a:endParaRPr>
                    </a:p>
                  </a:txBody>
                  <a:tcPr marL="96440" marR="96440" marT="0" marB="0"/>
                </a:tc>
                <a:tc>
                  <a:txBody>
                    <a:bodyPr/>
                    <a:lstStyle/>
                    <a:p>
                      <a:pPr>
                        <a:lnSpc>
                          <a:spcPct val="107000"/>
                        </a:lnSpc>
                        <a:spcAft>
                          <a:spcPts val="800"/>
                        </a:spcAft>
                        <a:buNone/>
                      </a:pPr>
                      <a:r>
                        <a:rPr lang="en-GB" sz="1700" kern="0">
                          <a:effectLst/>
                        </a:rPr>
                        <a:t>61</a:t>
                      </a:r>
                      <a:endParaRPr lang="en-GB" sz="1500" kern="100">
                        <a:effectLst/>
                        <a:latin typeface="Aptos" panose="020B0004020202020204" pitchFamily="34" charset="0"/>
                        <a:ea typeface="Aptos" panose="020B0004020202020204" pitchFamily="34" charset="0"/>
                        <a:cs typeface="Arial" panose="020B0604020202020204" pitchFamily="34" charset="0"/>
                      </a:endParaRPr>
                    </a:p>
                  </a:txBody>
                  <a:tcPr marL="96440" marR="96440" marT="0" marB="0"/>
                </a:tc>
                <a:tc>
                  <a:txBody>
                    <a:bodyPr/>
                    <a:lstStyle/>
                    <a:p>
                      <a:pPr>
                        <a:lnSpc>
                          <a:spcPct val="107000"/>
                        </a:lnSpc>
                        <a:spcAft>
                          <a:spcPts val="800"/>
                        </a:spcAft>
                        <a:buNone/>
                      </a:pPr>
                      <a:r>
                        <a:rPr lang="en-GB" sz="1700" kern="0">
                          <a:effectLst/>
                        </a:rPr>
                        <a:t>44.9</a:t>
                      </a:r>
                      <a:endParaRPr lang="en-GB" sz="1500" kern="100">
                        <a:effectLst/>
                        <a:latin typeface="Aptos" panose="020B0004020202020204" pitchFamily="34" charset="0"/>
                        <a:ea typeface="Aptos" panose="020B0004020202020204" pitchFamily="34" charset="0"/>
                        <a:cs typeface="Arial" panose="020B0604020202020204" pitchFamily="34" charset="0"/>
                      </a:endParaRPr>
                    </a:p>
                  </a:txBody>
                  <a:tcPr marL="96440" marR="96440" marT="0" marB="0"/>
                </a:tc>
                <a:tc>
                  <a:txBody>
                    <a:bodyPr/>
                    <a:lstStyle/>
                    <a:p>
                      <a:pPr>
                        <a:lnSpc>
                          <a:spcPct val="107000"/>
                        </a:lnSpc>
                        <a:spcAft>
                          <a:spcPts val="800"/>
                        </a:spcAft>
                        <a:buNone/>
                      </a:pPr>
                      <a:r>
                        <a:rPr lang="en-GB" sz="1700" kern="0">
                          <a:effectLst/>
                        </a:rPr>
                        <a:t>43.0</a:t>
                      </a:r>
                      <a:endParaRPr lang="en-GB" sz="1500" kern="100">
                        <a:effectLst/>
                        <a:latin typeface="Aptos" panose="020B0004020202020204" pitchFamily="34" charset="0"/>
                        <a:ea typeface="Aptos" panose="020B0004020202020204" pitchFamily="34" charset="0"/>
                        <a:cs typeface="Arial" panose="020B0604020202020204" pitchFamily="34" charset="0"/>
                      </a:endParaRPr>
                    </a:p>
                  </a:txBody>
                  <a:tcPr marL="96440" marR="96440" marT="0" marB="0"/>
                </a:tc>
                <a:extLst>
                  <a:ext uri="{0D108BD9-81ED-4DB2-BD59-A6C34878D82A}">
                    <a16:rowId xmlns:a16="http://schemas.microsoft.com/office/drawing/2014/main" val="1536410103"/>
                  </a:ext>
                </a:extLst>
              </a:tr>
              <a:tr h="314861">
                <a:tc>
                  <a:txBody>
                    <a:bodyPr/>
                    <a:lstStyle/>
                    <a:p>
                      <a:pPr>
                        <a:lnSpc>
                          <a:spcPct val="107000"/>
                        </a:lnSpc>
                        <a:spcAft>
                          <a:spcPts val="800"/>
                        </a:spcAft>
                        <a:buNone/>
                      </a:pPr>
                      <a:r>
                        <a:rPr lang="en-GB" sz="1700" kern="0">
                          <a:effectLst/>
                        </a:rPr>
                        <a:t> </a:t>
                      </a:r>
                      <a:endParaRPr lang="en-GB" sz="1500" kern="100">
                        <a:effectLst/>
                        <a:latin typeface="Aptos" panose="020B0004020202020204" pitchFamily="34" charset="0"/>
                        <a:ea typeface="Aptos" panose="020B0004020202020204" pitchFamily="34" charset="0"/>
                        <a:cs typeface="Arial" panose="020B0604020202020204" pitchFamily="34" charset="0"/>
                      </a:endParaRPr>
                    </a:p>
                  </a:txBody>
                  <a:tcPr marL="96440" marR="96440" marT="0" marB="0"/>
                </a:tc>
                <a:tc>
                  <a:txBody>
                    <a:bodyPr/>
                    <a:lstStyle/>
                    <a:p>
                      <a:pPr>
                        <a:lnSpc>
                          <a:spcPct val="107000"/>
                        </a:lnSpc>
                        <a:spcAft>
                          <a:spcPts val="800"/>
                        </a:spcAft>
                        <a:buNone/>
                      </a:pPr>
                      <a:r>
                        <a:rPr lang="en-GB" sz="1700" kern="0">
                          <a:effectLst/>
                        </a:rPr>
                        <a:t>Female</a:t>
                      </a:r>
                      <a:endParaRPr lang="en-GB" sz="1500" kern="100">
                        <a:effectLst/>
                        <a:latin typeface="Aptos" panose="020B0004020202020204" pitchFamily="34" charset="0"/>
                        <a:ea typeface="Aptos" panose="020B0004020202020204" pitchFamily="34" charset="0"/>
                        <a:cs typeface="Arial" panose="020B0604020202020204" pitchFamily="34" charset="0"/>
                      </a:endParaRPr>
                    </a:p>
                  </a:txBody>
                  <a:tcPr marL="96440" marR="96440" marT="0" marB="0"/>
                </a:tc>
                <a:tc>
                  <a:txBody>
                    <a:bodyPr/>
                    <a:lstStyle/>
                    <a:p>
                      <a:pPr>
                        <a:lnSpc>
                          <a:spcPct val="107000"/>
                        </a:lnSpc>
                        <a:spcAft>
                          <a:spcPts val="800"/>
                        </a:spcAft>
                        <a:buNone/>
                      </a:pPr>
                      <a:r>
                        <a:rPr lang="en-GB" sz="1700" kern="0">
                          <a:effectLst/>
                        </a:rPr>
                        <a:t>72</a:t>
                      </a:r>
                      <a:endParaRPr lang="en-GB" sz="1500" kern="100">
                        <a:effectLst/>
                        <a:latin typeface="Aptos" panose="020B0004020202020204" pitchFamily="34" charset="0"/>
                        <a:ea typeface="Aptos" panose="020B0004020202020204" pitchFamily="34" charset="0"/>
                        <a:cs typeface="Arial" panose="020B0604020202020204" pitchFamily="34" charset="0"/>
                      </a:endParaRPr>
                    </a:p>
                  </a:txBody>
                  <a:tcPr marL="96440" marR="96440" marT="0" marB="0"/>
                </a:tc>
                <a:tc>
                  <a:txBody>
                    <a:bodyPr/>
                    <a:lstStyle/>
                    <a:p>
                      <a:pPr>
                        <a:lnSpc>
                          <a:spcPct val="107000"/>
                        </a:lnSpc>
                        <a:spcAft>
                          <a:spcPts val="800"/>
                        </a:spcAft>
                        <a:buNone/>
                      </a:pPr>
                      <a:r>
                        <a:rPr lang="en-GB" sz="1700" kern="0">
                          <a:effectLst/>
                        </a:rPr>
                        <a:t>52.9</a:t>
                      </a:r>
                      <a:endParaRPr lang="en-GB" sz="1500" kern="100">
                        <a:effectLst/>
                        <a:latin typeface="Aptos" panose="020B0004020202020204" pitchFamily="34" charset="0"/>
                        <a:ea typeface="Aptos" panose="020B0004020202020204" pitchFamily="34" charset="0"/>
                        <a:cs typeface="Arial" panose="020B0604020202020204" pitchFamily="34" charset="0"/>
                      </a:endParaRPr>
                    </a:p>
                  </a:txBody>
                  <a:tcPr marL="96440" marR="96440" marT="0" marB="0"/>
                </a:tc>
                <a:tc>
                  <a:txBody>
                    <a:bodyPr/>
                    <a:lstStyle/>
                    <a:p>
                      <a:pPr>
                        <a:lnSpc>
                          <a:spcPct val="107000"/>
                        </a:lnSpc>
                        <a:spcAft>
                          <a:spcPts val="800"/>
                        </a:spcAft>
                        <a:buNone/>
                      </a:pPr>
                      <a:r>
                        <a:rPr lang="en-GB" sz="1700" kern="0">
                          <a:effectLst/>
                        </a:rPr>
                        <a:t>56.0</a:t>
                      </a:r>
                      <a:endParaRPr lang="en-GB" sz="1500" kern="100">
                        <a:effectLst/>
                        <a:latin typeface="Aptos" panose="020B0004020202020204" pitchFamily="34" charset="0"/>
                        <a:ea typeface="Aptos" panose="020B0004020202020204" pitchFamily="34" charset="0"/>
                        <a:cs typeface="Arial" panose="020B0604020202020204" pitchFamily="34" charset="0"/>
                      </a:endParaRPr>
                    </a:p>
                  </a:txBody>
                  <a:tcPr marL="96440" marR="96440" marT="0" marB="0"/>
                </a:tc>
                <a:extLst>
                  <a:ext uri="{0D108BD9-81ED-4DB2-BD59-A6C34878D82A}">
                    <a16:rowId xmlns:a16="http://schemas.microsoft.com/office/drawing/2014/main" val="1494799885"/>
                  </a:ext>
                </a:extLst>
              </a:tr>
              <a:tr h="314861">
                <a:tc>
                  <a:txBody>
                    <a:bodyPr/>
                    <a:lstStyle/>
                    <a:p>
                      <a:pPr>
                        <a:lnSpc>
                          <a:spcPct val="107000"/>
                        </a:lnSpc>
                        <a:spcAft>
                          <a:spcPts val="800"/>
                        </a:spcAft>
                        <a:buNone/>
                      </a:pPr>
                      <a:r>
                        <a:rPr lang="en-GB" sz="1700" kern="0">
                          <a:effectLst/>
                        </a:rPr>
                        <a:t> </a:t>
                      </a:r>
                      <a:endParaRPr lang="en-GB" sz="1500" kern="100">
                        <a:effectLst/>
                        <a:latin typeface="Aptos" panose="020B0004020202020204" pitchFamily="34" charset="0"/>
                        <a:ea typeface="Aptos" panose="020B0004020202020204" pitchFamily="34" charset="0"/>
                        <a:cs typeface="Arial" panose="020B0604020202020204" pitchFamily="34" charset="0"/>
                      </a:endParaRPr>
                    </a:p>
                  </a:txBody>
                  <a:tcPr marL="96440" marR="96440" marT="0" marB="0"/>
                </a:tc>
                <a:tc>
                  <a:txBody>
                    <a:bodyPr/>
                    <a:lstStyle/>
                    <a:p>
                      <a:pPr>
                        <a:lnSpc>
                          <a:spcPct val="107000"/>
                        </a:lnSpc>
                        <a:spcAft>
                          <a:spcPts val="800"/>
                        </a:spcAft>
                        <a:buNone/>
                      </a:pPr>
                      <a:r>
                        <a:rPr lang="en-GB" sz="1700" kern="0">
                          <a:effectLst/>
                        </a:rPr>
                        <a:t>Other</a:t>
                      </a:r>
                      <a:endParaRPr lang="en-GB" sz="1500" kern="100">
                        <a:effectLst/>
                        <a:latin typeface="Aptos" panose="020B0004020202020204" pitchFamily="34" charset="0"/>
                        <a:ea typeface="Aptos" panose="020B0004020202020204" pitchFamily="34" charset="0"/>
                        <a:cs typeface="Arial" panose="020B0604020202020204" pitchFamily="34" charset="0"/>
                      </a:endParaRPr>
                    </a:p>
                  </a:txBody>
                  <a:tcPr marL="96440" marR="96440" marT="0" marB="0"/>
                </a:tc>
                <a:tc>
                  <a:txBody>
                    <a:bodyPr/>
                    <a:lstStyle/>
                    <a:p>
                      <a:pPr>
                        <a:lnSpc>
                          <a:spcPct val="107000"/>
                        </a:lnSpc>
                        <a:spcAft>
                          <a:spcPts val="800"/>
                        </a:spcAft>
                        <a:buNone/>
                      </a:pPr>
                      <a:r>
                        <a:rPr lang="en-GB" sz="1700" kern="0">
                          <a:effectLst/>
                        </a:rPr>
                        <a:t>3</a:t>
                      </a:r>
                      <a:endParaRPr lang="en-GB" sz="1500" kern="100">
                        <a:effectLst/>
                        <a:latin typeface="Aptos" panose="020B0004020202020204" pitchFamily="34" charset="0"/>
                        <a:ea typeface="Aptos" panose="020B0004020202020204" pitchFamily="34" charset="0"/>
                        <a:cs typeface="Arial" panose="020B0604020202020204" pitchFamily="34" charset="0"/>
                      </a:endParaRPr>
                    </a:p>
                  </a:txBody>
                  <a:tcPr marL="96440" marR="96440" marT="0" marB="0"/>
                </a:tc>
                <a:tc>
                  <a:txBody>
                    <a:bodyPr/>
                    <a:lstStyle/>
                    <a:p>
                      <a:pPr>
                        <a:lnSpc>
                          <a:spcPct val="107000"/>
                        </a:lnSpc>
                        <a:spcAft>
                          <a:spcPts val="800"/>
                        </a:spcAft>
                        <a:buNone/>
                      </a:pPr>
                      <a:r>
                        <a:rPr lang="en-GB" sz="1700" kern="0">
                          <a:effectLst/>
                        </a:rPr>
                        <a:t>2.2</a:t>
                      </a:r>
                      <a:endParaRPr lang="en-GB" sz="1500" kern="100">
                        <a:effectLst/>
                        <a:latin typeface="Aptos" panose="020B0004020202020204" pitchFamily="34" charset="0"/>
                        <a:ea typeface="Aptos" panose="020B0004020202020204" pitchFamily="34" charset="0"/>
                        <a:cs typeface="Arial" panose="020B0604020202020204" pitchFamily="34" charset="0"/>
                      </a:endParaRPr>
                    </a:p>
                  </a:txBody>
                  <a:tcPr marL="96440" marR="96440" marT="0" marB="0"/>
                </a:tc>
                <a:tc>
                  <a:txBody>
                    <a:bodyPr/>
                    <a:lstStyle/>
                    <a:p>
                      <a:pPr>
                        <a:lnSpc>
                          <a:spcPct val="107000"/>
                        </a:lnSpc>
                        <a:spcAft>
                          <a:spcPts val="800"/>
                        </a:spcAft>
                        <a:buNone/>
                      </a:pPr>
                      <a:r>
                        <a:rPr lang="en-GB" sz="1700" kern="0" dirty="0">
                          <a:effectLst/>
                        </a:rPr>
                        <a:t>1.0</a:t>
                      </a:r>
                      <a:endParaRPr lang="en-GB" sz="1500" kern="100" dirty="0">
                        <a:effectLst/>
                        <a:latin typeface="Aptos" panose="020B0004020202020204" pitchFamily="34" charset="0"/>
                        <a:ea typeface="Aptos" panose="020B0004020202020204" pitchFamily="34" charset="0"/>
                        <a:cs typeface="Arial" panose="020B0604020202020204" pitchFamily="34" charset="0"/>
                      </a:endParaRPr>
                    </a:p>
                  </a:txBody>
                  <a:tcPr marL="96440" marR="96440" marT="0" marB="0"/>
                </a:tc>
                <a:extLst>
                  <a:ext uri="{0D108BD9-81ED-4DB2-BD59-A6C34878D82A}">
                    <a16:rowId xmlns:a16="http://schemas.microsoft.com/office/drawing/2014/main" val="1357884194"/>
                  </a:ext>
                </a:extLst>
              </a:tr>
            </a:tbl>
          </a:graphicData>
        </a:graphic>
      </p:graphicFrame>
      <p:pic>
        <p:nvPicPr>
          <p:cNvPr id="6" name="Picture 5" descr="A pie chart with numbers and text&#10;&#10;AI-generated content may be incorrect.">
            <a:extLst>
              <a:ext uri="{FF2B5EF4-FFF2-40B4-BE49-F238E27FC236}">
                <a16:creationId xmlns:a16="http://schemas.microsoft.com/office/drawing/2014/main" id="{4665BCE0-5424-C3DD-2C1C-7B54F318FEE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50908" y="3108111"/>
            <a:ext cx="4177406" cy="3750739"/>
          </a:xfrm>
          <a:prstGeom prst="rect">
            <a:avLst/>
          </a:prstGeom>
        </p:spPr>
      </p:pic>
    </p:spTree>
    <p:extLst>
      <p:ext uri="{BB962C8B-B14F-4D97-AF65-F5344CB8AC3E}">
        <p14:creationId xmlns:p14="http://schemas.microsoft.com/office/powerpoint/2010/main" val="305777022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7658B63D-56BC-CAAE-85AA-EFD74402955B}"/>
              </a:ext>
            </a:extLst>
          </p:cNvPr>
          <p:cNvSpPr txBox="1"/>
          <p:nvPr/>
        </p:nvSpPr>
        <p:spPr>
          <a:xfrm>
            <a:off x="841248" y="334644"/>
            <a:ext cx="10509504" cy="1076914"/>
          </a:xfrm>
          <a:prstGeom prst="rect">
            <a:avLst/>
          </a:prstGeom>
        </p:spPr>
        <p:txBody>
          <a:bodyPr vert="horz" lIns="91440" tIns="45720" rIns="91440" bIns="45720" rtlCol="0" anchor="ctr">
            <a:normAutofit/>
          </a:bodyPr>
          <a:lstStyle/>
          <a:p>
            <a:pPr>
              <a:lnSpc>
                <a:spcPct val="90000"/>
              </a:lnSpc>
              <a:spcBef>
                <a:spcPct val="0"/>
              </a:spcBef>
              <a:spcAft>
                <a:spcPts val="600"/>
              </a:spcAft>
            </a:pPr>
            <a:r>
              <a:rPr lang="en-US" sz="2800" kern="1200">
                <a:solidFill>
                  <a:schemeClr val="tx1"/>
                </a:solidFill>
                <a:latin typeface="+mj-lt"/>
                <a:ea typeface="+mj-ea"/>
                <a:cs typeface="+mj-cs"/>
              </a:rPr>
              <a:t>Model Fit Statistics</a:t>
            </a:r>
            <a:endParaRPr lang="en-US" sz="2800" kern="1200" dirty="0">
              <a:solidFill>
                <a:schemeClr val="tx1"/>
              </a:solidFill>
              <a:latin typeface="+mj-lt"/>
              <a:ea typeface="+mj-ea"/>
              <a:cs typeface="+mj-cs"/>
            </a:endParaRPr>
          </a:p>
        </p:txBody>
      </p:sp>
      <p:graphicFrame>
        <p:nvGraphicFramePr>
          <p:cNvPr id="4" name="Content Placeholder 3">
            <a:extLst>
              <a:ext uri="{FF2B5EF4-FFF2-40B4-BE49-F238E27FC236}">
                <a16:creationId xmlns:a16="http://schemas.microsoft.com/office/drawing/2014/main" id="{21350097-E384-09C0-BDA4-CB7088A8D02B}"/>
              </a:ext>
            </a:extLst>
          </p:cNvPr>
          <p:cNvGraphicFramePr>
            <a:graphicFrameLocks noGrp="1"/>
          </p:cNvGraphicFramePr>
          <p:nvPr>
            <p:ph idx="1"/>
            <p:extLst>
              <p:ext uri="{D42A27DB-BD31-4B8C-83A1-F6EECF244321}">
                <p14:modId xmlns:p14="http://schemas.microsoft.com/office/powerpoint/2010/main" val="185045086"/>
              </p:ext>
            </p:extLst>
          </p:nvPr>
        </p:nvGraphicFramePr>
        <p:xfrm>
          <a:off x="841247" y="1297173"/>
          <a:ext cx="10907728" cy="5104062"/>
        </p:xfrm>
        <a:graphic>
          <a:graphicData uri="http://schemas.openxmlformats.org/drawingml/2006/table">
            <a:tbl>
              <a:tblPr firstRow="1" firstCol="1" bandRow="1">
                <a:noFill/>
                <a:tableStyleId>{5C22544A-7EE6-4342-B048-85BDC9FD1C3A}</a:tableStyleId>
              </a:tblPr>
              <a:tblGrid>
                <a:gridCol w="1695097">
                  <a:extLst>
                    <a:ext uri="{9D8B030D-6E8A-4147-A177-3AD203B41FA5}">
                      <a16:colId xmlns:a16="http://schemas.microsoft.com/office/drawing/2014/main" val="1099960414"/>
                    </a:ext>
                  </a:extLst>
                </a:gridCol>
                <a:gridCol w="1432656">
                  <a:extLst>
                    <a:ext uri="{9D8B030D-6E8A-4147-A177-3AD203B41FA5}">
                      <a16:colId xmlns:a16="http://schemas.microsoft.com/office/drawing/2014/main" val="3487209801"/>
                    </a:ext>
                  </a:extLst>
                </a:gridCol>
                <a:gridCol w="1338176">
                  <a:extLst>
                    <a:ext uri="{9D8B030D-6E8A-4147-A177-3AD203B41FA5}">
                      <a16:colId xmlns:a16="http://schemas.microsoft.com/office/drawing/2014/main" val="2836964537"/>
                    </a:ext>
                  </a:extLst>
                </a:gridCol>
                <a:gridCol w="900613">
                  <a:extLst>
                    <a:ext uri="{9D8B030D-6E8A-4147-A177-3AD203B41FA5}">
                      <a16:colId xmlns:a16="http://schemas.microsoft.com/office/drawing/2014/main" val="4031045279"/>
                    </a:ext>
                  </a:extLst>
                </a:gridCol>
                <a:gridCol w="900613">
                  <a:extLst>
                    <a:ext uri="{9D8B030D-6E8A-4147-A177-3AD203B41FA5}">
                      <a16:colId xmlns:a16="http://schemas.microsoft.com/office/drawing/2014/main" val="2146653640"/>
                    </a:ext>
                  </a:extLst>
                </a:gridCol>
                <a:gridCol w="2255772">
                  <a:extLst>
                    <a:ext uri="{9D8B030D-6E8A-4147-A177-3AD203B41FA5}">
                      <a16:colId xmlns:a16="http://schemas.microsoft.com/office/drawing/2014/main" val="4220499445"/>
                    </a:ext>
                  </a:extLst>
                </a:gridCol>
                <a:gridCol w="1070006">
                  <a:extLst>
                    <a:ext uri="{9D8B030D-6E8A-4147-A177-3AD203B41FA5}">
                      <a16:colId xmlns:a16="http://schemas.microsoft.com/office/drawing/2014/main" val="3354051092"/>
                    </a:ext>
                  </a:extLst>
                </a:gridCol>
                <a:gridCol w="1314795">
                  <a:extLst>
                    <a:ext uri="{9D8B030D-6E8A-4147-A177-3AD203B41FA5}">
                      <a16:colId xmlns:a16="http://schemas.microsoft.com/office/drawing/2014/main" val="1002962347"/>
                    </a:ext>
                  </a:extLst>
                </a:gridCol>
              </a:tblGrid>
              <a:tr h="529918">
                <a:tc>
                  <a:txBody>
                    <a:bodyPr/>
                    <a:lstStyle/>
                    <a:p>
                      <a:pPr>
                        <a:lnSpc>
                          <a:spcPct val="150000"/>
                        </a:lnSpc>
                        <a:spcAft>
                          <a:spcPts val="800"/>
                        </a:spcAft>
                        <a:buNone/>
                      </a:pPr>
                      <a:r>
                        <a:rPr lang="en-GB" sz="1600" b="1" kern="0" cap="all" spc="60">
                          <a:solidFill>
                            <a:schemeClr val="tx1"/>
                          </a:solidFill>
                          <a:effectLst/>
                        </a:rPr>
                        <a:t>Group</a:t>
                      </a:r>
                      <a:endParaRPr lang="en-GB" sz="1600" b="1" kern="100" cap="all" spc="60" dirty="0">
                        <a:solidFill>
                          <a:schemeClr val="tx1"/>
                        </a:solidFill>
                        <a:effectLst/>
                        <a:latin typeface="Aptos" panose="020B0004020202020204" pitchFamily="34" charset="0"/>
                        <a:ea typeface="Aptos" panose="020B0004020202020204" pitchFamily="34" charset="0"/>
                        <a:cs typeface="Arial" panose="020B0604020202020204" pitchFamily="34" charset="0"/>
                      </a:endParaRPr>
                    </a:p>
                  </a:txBody>
                  <a:tcPr marL="38329" marR="38329" marT="74484" marB="74484" anchor="b">
                    <a:lnL w="12700" cmpd="sng">
                      <a:noFill/>
                    </a:lnL>
                    <a:lnR w="12700" cmpd="sng">
                      <a:noFill/>
                    </a:lnR>
                    <a:lnT w="12700" cmpd="sng">
                      <a:noFill/>
                    </a:lnT>
                    <a:lnB w="38100" cmpd="sng">
                      <a:noFill/>
                    </a:lnB>
                    <a:noFill/>
                  </a:tcPr>
                </a:tc>
                <a:tc>
                  <a:txBody>
                    <a:bodyPr/>
                    <a:lstStyle/>
                    <a:p>
                      <a:pPr>
                        <a:lnSpc>
                          <a:spcPct val="150000"/>
                        </a:lnSpc>
                        <a:spcAft>
                          <a:spcPts val="800"/>
                        </a:spcAft>
                        <a:buNone/>
                      </a:pPr>
                      <a:r>
                        <a:rPr lang="en-GB" sz="1600" b="1" kern="0" cap="all" spc="60">
                          <a:solidFill>
                            <a:schemeClr val="tx1"/>
                          </a:solidFill>
                          <a:effectLst/>
                        </a:rPr>
                        <a:t>χ²(df)</a:t>
                      </a:r>
                      <a:endParaRPr lang="en-GB" sz="1600" b="1" kern="100" cap="all" spc="60">
                        <a:solidFill>
                          <a:schemeClr val="tx1"/>
                        </a:solidFill>
                        <a:effectLst/>
                        <a:latin typeface="Aptos" panose="020B0004020202020204" pitchFamily="34" charset="0"/>
                        <a:ea typeface="Aptos" panose="020B0004020202020204" pitchFamily="34" charset="0"/>
                        <a:cs typeface="Arial" panose="020B0604020202020204" pitchFamily="34" charset="0"/>
                      </a:endParaRPr>
                    </a:p>
                  </a:txBody>
                  <a:tcPr marL="38329" marR="38329" marT="74484" marB="74484" anchor="b">
                    <a:lnL w="12700" cmpd="sng">
                      <a:noFill/>
                    </a:lnL>
                    <a:lnR w="12700" cmpd="sng">
                      <a:noFill/>
                    </a:lnR>
                    <a:lnT w="12700" cmpd="sng">
                      <a:noFill/>
                    </a:lnT>
                    <a:lnB w="38100" cmpd="sng">
                      <a:noFill/>
                    </a:lnB>
                    <a:noFill/>
                  </a:tcPr>
                </a:tc>
                <a:tc>
                  <a:txBody>
                    <a:bodyPr/>
                    <a:lstStyle/>
                    <a:p>
                      <a:pPr>
                        <a:lnSpc>
                          <a:spcPct val="150000"/>
                        </a:lnSpc>
                        <a:spcAft>
                          <a:spcPts val="800"/>
                        </a:spcAft>
                        <a:buNone/>
                      </a:pPr>
                      <a:r>
                        <a:rPr lang="en-GB" sz="1600" b="1" kern="0" cap="all" spc="60">
                          <a:solidFill>
                            <a:schemeClr val="tx1"/>
                          </a:solidFill>
                          <a:effectLst/>
                        </a:rPr>
                        <a:t>CMIN/DF</a:t>
                      </a:r>
                      <a:endParaRPr lang="en-GB" sz="1600" b="1" kern="100" cap="all" spc="60">
                        <a:solidFill>
                          <a:schemeClr val="tx1"/>
                        </a:solidFill>
                        <a:effectLst/>
                        <a:latin typeface="Aptos" panose="020B0004020202020204" pitchFamily="34" charset="0"/>
                        <a:ea typeface="Aptos" panose="020B0004020202020204" pitchFamily="34" charset="0"/>
                        <a:cs typeface="Arial" panose="020B0604020202020204" pitchFamily="34" charset="0"/>
                      </a:endParaRPr>
                    </a:p>
                  </a:txBody>
                  <a:tcPr marL="38329" marR="38329" marT="74484" marB="74484" anchor="b">
                    <a:lnL w="12700" cmpd="sng">
                      <a:noFill/>
                    </a:lnL>
                    <a:lnR w="12700" cmpd="sng">
                      <a:noFill/>
                    </a:lnR>
                    <a:lnT w="12700" cmpd="sng">
                      <a:noFill/>
                    </a:lnT>
                    <a:lnB w="38100" cmpd="sng">
                      <a:noFill/>
                    </a:lnB>
                    <a:noFill/>
                  </a:tcPr>
                </a:tc>
                <a:tc>
                  <a:txBody>
                    <a:bodyPr/>
                    <a:lstStyle/>
                    <a:p>
                      <a:pPr>
                        <a:lnSpc>
                          <a:spcPct val="150000"/>
                        </a:lnSpc>
                        <a:spcAft>
                          <a:spcPts val="800"/>
                        </a:spcAft>
                        <a:buNone/>
                      </a:pPr>
                      <a:r>
                        <a:rPr lang="en-GB" sz="1600" b="1" kern="0" cap="all" spc="60">
                          <a:solidFill>
                            <a:schemeClr val="tx1"/>
                          </a:solidFill>
                          <a:effectLst/>
                        </a:rPr>
                        <a:t>CFI</a:t>
                      </a:r>
                      <a:endParaRPr lang="en-GB" sz="1600" b="1" kern="100" cap="all" spc="60">
                        <a:solidFill>
                          <a:schemeClr val="tx1"/>
                        </a:solidFill>
                        <a:effectLst/>
                        <a:latin typeface="Aptos" panose="020B0004020202020204" pitchFamily="34" charset="0"/>
                        <a:ea typeface="Aptos" panose="020B0004020202020204" pitchFamily="34" charset="0"/>
                        <a:cs typeface="Arial" panose="020B0604020202020204" pitchFamily="34" charset="0"/>
                      </a:endParaRPr>
                    </a:p>
                  </a:txBody>
                  <a:tcPr marL="38329" marR="38329" marT="74484" marB="74484" anchor="b">
                    <a:lnL w="12700" cmpd="sng">
                      <a:noFill/>
                    </a:lnL>
                    <a:lnR w="12700" cmpd="sng">
                      <a:noFill/>
                    </a:lnR>
                    <a:lnT w="12700" cmpd="sng">
                      <a:noFill/>
                    </a:lnT>
                    <a:lnB w="38100" cmpd="sng">
                      <a:noFill/>
                    </a:lnB>
                    <a:noFill/>
                  </a:tcPr>
                </a:tc>
                <a:tc>
                  <a:txBody>
                    <a:bodyPr/>
                    <a:lstStyle/>
                    <a:p>
                      <a:pPr>
                        <a:lnSpc>
                          <a:spcPct val="150000"/>
                        </a:lnSpc>
                        <a:spcAft>
                          <a:spcPts val="800"/>
                        </a:spcAft>
                        <a:buNone/>
                      </a:pPr>
                      <a:r>
                        <a:rPr lang="en-GB" sz="1600" b="1" kern="0" cap="all" spc="60">
                          <a:solidFill>
                            <a:schemeClr val="tx1"/>
                          </a:solidFill>
                          <a:effectLst/>
                        </a:rPr>
                        <a:t>TLI</a:t>
                      </a:r>
                      <a:endParaRPr lang="en-GB" sz="1600" b="1" kern="100" cap="all" spc="60">
                        <a:solidFill>
                          <a:schemeClr val="tx1"/>
                        </a:solidFill>
                        <a:effectLst/>
                        <a:latin typeface="Aptos" panose="020B0004020202020204" pitchFamily="34" charset="0"/>
                        <a:ea typeface="Aptos" panose="020B0004020202020204" pitchFamily="34" charset="0"/>
                        <a:cs typeface="Arial" panose="020B0604020202020204" pitchFamily="34" charset="0"/>
                      </a:endParaRPr>
                    </a:p>
                  </a:txBody>
                  <a:tcPr marL="38329" marR="38329" marT="74484" marB="74484" anchor="b">
                    <a:lnL w="12700" cmpd="sng">
                      <a:noFill/>
                    </a:lnL>
                    <a:lnR w="12700" cmpd="sng">
                      <a:noFill/>
                    </a:lnR>
                    <a:lnT w="12700" cmpd="sng">
                      <a:noFill/>
                    </a:lnT>
                    <a:lnB w="38100" cmpd="sng">
                      <a:noFill/>
                    </a:lnB>
                    <a:noFill/>
                  </a:tcPr>
                </a:tc>
                <a:tc>
                  <a:txBody>
                    <a:bodyPr/>
                    <a:lstStyle/>
                    <a:p>
                      <a:pPr>
                        <a:lnSpc>
                          <a:spcPct val="150000"/>
                        </a:lnSpc>
                        <a:spcAft>
                          <a:spcPts val="800"/>
                        </a:spcAft>
                        <a:buNone/>
                      </a:pPr>
                      <a:r>
                        <a:rPr lang="en-GB" sz="1600" b="1" kern="0" cap="all" spc="60">
                          <a:solidFill>
                            <a:schemeClr val="tx1"/>
                          </a:solidFill>
                          <a:effectLst/>
                        </a:rPr>
                        <a:t>RMSEA [90% CI]</a:t>
                      </a:r>
                      <a:endParaRPr lang="en-GB" sz="1600" b="1" kern="100" cap="all" spc="60">
                        <a:solidFill>
                          <a:schemeClr val="tx1"/>
                        </a:solidFill>
                        <a:effectLst/>
                        <a:latin typeface="Aptos" panose="020B0004020202020204" pitchFamily="34" charset="0"/>
                        <a:ea typeface="Aptos" panose="020B0004020202020204" pitchFamily="34" charset="0"/>
                        <a:cs typeface="Arial" panose="020B0604020202020204" pitchFamily="34" charset="0"/>
                      </a:endParaRPr>
                    </a:p>
                  </a:txBody>
                  <a:tcPr marL="38329" marR="38329" marT="74484" marB="74484" anchor="b">
                    <a:lnL w="12700" cmpd="sng">
                      <a:noFill/>
                    </a:lnL>
                    <a:lnR w="12700" cmpd="sng">
                      <a:noFill/>
                    </a:lnR>
                    <a:lnT w="12700" cmpd="sng">
                      <a:noFill/>
                    </a:lnT>
                    <a:lnB w="38100" cmpd="sng">
                      <a:noFill/>
                    </a:lnB>
                    <a:noFill/>
                  </a:tcPr>
                </a:tc>
                <a:tc>
                  <a:txBody>
                    <a:bodyPr/>
                    <a:lstStyle/>
                    <a:p>
                      <a:pPr>
                        <a:lnSpc>
                          <a:spcPct val="150000"/>
                        </a:lnSpc>
                        <a:spcAft>
                          <a:spcPts val="800"/>
                        </a:spcAft>
                        <a:buNone/>
                      </a:pPr>
                      <a:r>
                        <a:rPr lang="en-GB" sz="1600" b="1" kern="0" cap="all" spc="60">
                          <a:solidFill>
                            <a:schemeClr val="tx1"/>
                          </a:solidFill>
                          <a:effectLst/>
                        </a:rPr>
                        <a:t>SRMR</a:t>
                      </a:r>
                      <a:endParaRPr lang="en-GB" sz="1600" b="1" kern="100" cap="all" spc="60">
                        <a:solidFill>
                          <a:schemeClr val="tx1"/>
                        </a:solidFill>
                        <a:effectLst/>
                        <a:latin typeface="Aptos" panose="020B0004020202020204" pitchFamily="34" charset="0"/>
                        <a:ea typeface="Aptos" panose="020B0004020202020204" pitchFamily="34" charset="0"/>
                        <a:cs typeface="Arial" panose="020B0604020202020204" pitchFamily="34" charset="0"/>
                      </a:endParaRPr>
                    </a:p>
                  </a:txBody>
                  <a:tcPr marL="38329" marR="38329" marT="74484" marB="74484" anchor="b">
                    <a:lnL w="12700" cmpd="sng">
                      <a:noFill/>
                    </a:lnL>
                    <a:lnR w="12700" cmpd="sng">
                      <a:noFill/>
                    </a:lnR>
                    <a:lnT w="12700" cmpd="sng">
                      <a:noFill/>
                    </a:lnT>
                    <a:lnB w="38100" cmpd="sng">
                      <a:noFill/>
                    </a:lnB>
                    <a:noFill/>
                  </a:tcPr>
                </a:tc>
                <a:tc>
                  <a:txBody>
                    <a:bodyPr/>
                    <a:lstStyle/>
                    <a:p>
                      <a:pPr>
                        <a:lnSpc>
                          <a:spcPct val="150000"/>
                        </a:lnSpc>
                        <a:spcAft>
                          <a:spcPts val="800"/>
                        </a:spcAft>
                        <a:buNone/>
                      </a:pPr>
                      <a:r>
                        <a:rPr lang="en-GB" sz="1600" b="1" kern="0" cap="all" spc="60">
                          <a:solidFill>
                            <a:schemeClr val="tx1"/>
                          </a:solidFill>
                          <a:effectLst/>
                        </a:rPr>
                        <a:t>PCLOSE</a:t>
                      </a:r>
                      <a:endParaRPr lang="en-GB" sz="1600" b="1" kern="100" cap="all" spc="60">
                        <a:solidFill>
                          <a:schemeClr val="tx1"/>
                        </a:solidFill>
                        <a:effectLst/>
                        <a:latin typeface="Aptos" panose="020B0004020202020204" pitchFamily="34" charset="0"/>
                        <a:ea typeface="Aptos" panose="020B0004020202020204" pitchFamily="34" charset="0"/>
                        <a:cs typeface="Arial" panose="020B0604020202020204" pitchFamily="34" charset="0"/>
                      </a:endParaRPr>
                    </a:p>
                  </a:txBody>
                  <a:tcPr marL="38329" marR="38329" marT="74484" marB="74484" anchor="b">
                    <a:lnL w="12700" cmpd="sng">
                      <a:noFill/>
                    </a:lnL>
                    <a:lnR w="12700" cmpd="sng">
                      <a:noFill/>
                    </a:lnR>
                    <a:lnT w="12700" cmpd="sng">
                      <a:noFill/>
                    </a:lnT>
                    <a:lnB w="38100" cmpd="sng">
                      <a:noFill/>
                    </a:lnB>
                    <a:noFill/>
                  </a:tcPr>
                </a:tc>
                <a:extLst>
                  <a:ext uri="{0D108BD9-81ED-4DB2-BD59-A6C34878D82A}">
                    <a16:rowId xmlns:a16="http://schemas.microsoft.com/office/drawing/2014/main" val="2872793468"/>
                  </a:ext>
                </a:extLst>
              </a:tr>
              <a:tr h="826294">
                <a:tc>
                  <a:txBody>
                    <a:bodyPr/>
                    <a:lstStyle/>
                    <a:p>
                      <a:pPr>
                        <a:lnSpc>
                          <a:spcPct val="150000"/>
                        </a:lnSpc>
                        <a:spcAft>
                          <a:spcPts val="800"/>
                        </a:spcAft>
                        <a:buNone/>
                      </a:pPr>
                      <a:r>
                        <a:rPr lang="en-GB" sz="1600" b="1" kern="0" cap="none" spc="0">
                          <a:solidFill>
                            <a:schemeClr val="tx1"/>
                          </a:solidFill>
                          <a:effectLst/>
                        </a:rPr>
                        <a:t>Baseline (No Groups)</a:t>
                      </a:r>
                      <a:endParaRPr lang="en-GB" sz="1600" b="1" kern="100" cap="none" spc="0" dirty="0">
                        <a:solidFill>
                          <a:schemeClr val="tx1"/>
                        </a:solidFill>
                        <a:effectLst/>
                        <a:latin typeface="Aptos" panose="020B0004020202020204" pitchFamily="34" charset="0"/>
                        <a:ea typeface="Aptos" panose="020B0004020202020204" pitchFamily="34" charset="0"/>
                        <a:cs typeface="Arial" panose="020B0604020202020204" pitchFamily="34" charset="0"/>
                      </a:endParaRPr>
                    </a:p>
                  </a:txBody>
                  <a:tcPr marL="38329" marR="38329" marT="0" marB="74484">
                    <a:lnL w="12700" cap="flat" cmpd="sng" algn="ctr">
                      <a:solidFill>
                        <a:schemeClr val="tx1"/>
                      </a:solidFill>
                      <a:prstDash val="solid"/>
                    </a:lnL>
                    <a:lnR w="12700" cmpd="sng">
                      <a:noFill/>
                      <a:prstDash val="solid"/>
                    </a:lnR>
                    <a:lnT w="38100" cmpd="sng">
                      <a:noFill/>
                    </a:lnT>
                    <a:lnB w="12700" cmpd="sng">
                      <a:noFill/>
                      <a:prstDash val="solid"/>
                    </a:lnB>
                    <a:noFill/>
                  </a:tcPr>
                </a:tc>
                <a:tc>
                  <a:txBody>
                    <a:bodyPr/>
                    <a:lstStyle/>
                    <a:p>
                      <a:pPr>
                        <a:lnSpc>
                          <a:spcPct val="150000"/>
                        </a:lnSpc>
                        <a:spcAft>
                          <a:spcPts val="800"/>
                        </a:spcAft>
                        <a:buNone/>
                      </a:pPr>
                      <a:r>
                        <a:rPr lang="en-GB" sz="1600" kern="0" cap="none" spc="0">
                          <a:solidFill>
                            <a:schemeClr val="tx1"/>
                          </a:solidFill>
                          <a:effectLst/>
                        </a:rPr>
                        <a:t>2300.50 (973)</a:t>
                      </a:r>
                      <a:endParaRPr lang="en-GB" sz="1600" kern="100" cap="none" spc="0" dirty="0">
                        <a:solidFill>
                          <a:schemeClr val="tx1"/>
                        </a:solidFill>
                        <a:effectLst/>
                        <a:latin typeface="Aptos" panose="020B0004020202020204" pitchFamily="34" charset="0"/>
                        <a:ea typeface="Aptos" panose="020B0004020202020204" pitchFamily="34" charset="0"/>
                        <a:cs typeface="Arial" panose="020B0604020202020204" pitchFamily="34" charset="0"/>
                      </a:endParaRPr>
                    </a:p>
                  </a:txBody>
                  <a:tcPr marL="38329" marR="38329" marT="0" marB="74484">
                    <a:lnL w="12700" cmpd="sng">
                      <a:noFill/>
                      <a:prstDash val="solid"/>
                    </a:lnL>
                    <a:lnR w="12700" cmpd="sng">
                      <a:noFill/>
                      <a:prstDash val="solid"/>
                    </a:lnR>
                    <a:lnT w="38100" cmpd="sng">
                      <a:noFill/>
                    </a:lnT>
                    <a:lnB w="12700" cmpd="sng">
                      <a:noFill/>
                      <a:prstDash val="solid"/>
                    </a:lnB>
                    <a:noFill/>
                  </a:tcPr>
                </a:tc>
                <a:tc>
                  <a:txBody>
                    <a:bodyPr/>
                    <a:lstStyle/>
                    <a:p>
                      <a:pPr>
                        <a:lnSpc>
                          <a:spcPct val="150000"/>
                        </a:lnSpc>
                        <a:spcAft>
                          <a:spcPts val="800"/>
                        </a:spcAft>
                        <a:buNone/>
                      </a:pPr>
                      <a:r>
                        <a:rPr lang="en-GB" sz="1600" kern="0" cap="none" spc="0">
                          <a:solidFill>
                            <a:schemeClr val="tx1"/>
                          </a:solidFill>
                          <a:effectLst/>
                        </a:rPr>
                        <a:t>2.364</a:t>
                      </a:r>
                      <a:endParaRPr lang="en-GB" sz="1600" kern="100" cap="none" spc="0" dirty="0">
                        <a:solidFill>
                          <a:schemeClr val="tx1"/>
                        </a:solidFill>
                        <a:effectLst/>
                        <a:latin typeface="Aptos" panose="020B0004020202020204" pitchFamily="34" charset="0"/>
                        <a:ea typeface="Aptos" panose="020B0004020202020204" pitchFamily="34" charset="0"/>
                        <a:cs typeface="Arial" panose="020B0604020202020204" pitchFamily="34" charset="0"/>
                      </a:endParaRPr>
                    </a:p>
                  </a:txBody>
                  <a:tcPr marL="38329" marR="38329" marT="0" marB="74484">
                    <a:lnL w="12700" cmpd="sng">
                      <a:noFill/>
                      <a:prstDash val="solid"/>
                    </a:lnL>
                    <a:lnR w="12700" cmpd="sng">
                      <a:noFill/>
                      <a:prstDash val="solid"/>
                    </a:lnR>
                    <a:lnT w="38100" cmpd="sng">
                      <a:noFill/>
                    </a:lnT>
                    <a:lnB w="12700" cmpd="sng">
                      <a:noFill/>
                      <a:prstDash val="solid"/>
                    </a:lnB>
                    <a:noFill/>
                  </a:tcPr>
                </a:tc>
                <a:tc>
                  <a:txBody>
                    <a:bodyPr/>
                    <a:lstStyle/>
                    <a:p>
                      <a:pPr>
                        <a:lnSpc>
                          <a:spcPct val="150000"/>
                        </a:lnSpc>
                        <a:spcAft>
                          <a:spcPts val="800"/>
                        </a:spcAft>
                        <a:buNone/>
                      </a:pPr>
                      <a:r>
                        <a:rPr lang="en-GB" sz="1600" kern="0" cap="none" spc="0">
                          <a:solidFill>
                            <a:schemeClr val="tx1"/>
                          </a:solidFill>
                          <a:effectLst/>
                        </a:rPr>
                        <a:t>.930</a:t>
                      </a:r>
                      <a:endParaRPr lang="en-GB" sz="1600" kern="100" cap="none" spc="0">
                        <a:solidFill>
                          <a:schemeClr val="tx1"/>
                        </a:solidFill>
                        <a:effectLst/>
                        <a:latin typeface="Aptos" panose="020B0004020202020204" pitchFamily="34" charset="0"/>
                        <a:ea typeface="Aptos" panose="020B0004020202020204" pitchFamily="34" charset="0"/>
                        <a:cs typeface="Arial" panose="020B0604020202020204" pitchFamily="34" charset="0"/>
                      </a:endParaRPr>
                    </a:p>
                  </a:txBody>
                  <a:tcPr marL="38329" marR="38329" marT="0" marB="74484">
                    <a:lnL w="12700" cmpd="sng">
                      <a:noFill/>
                      <a:prstDash val="solid"/>
                    </a:lnL>
                    <a:lnR w="12700" cmpd="sng">
                      <a:noFill/>
                      <a:prstDash val="solid"/>
                    </a:lnR>
                    <a:lnT w="38100" cmpd="sng">
                      <a:noFill/>
                    </a:lnT>
                    <a:lnB w="12700" cmpd="sng">
                      <a:noFill/>
                      <a:prstDash val="solid"/>
                    </a:lnB>
                    <a:noFill/>
                  </a:tcPr>
                </a:tc>
                <a:tc>
                  <a:txBody>
                    <a:bodyPr/>
                    <a:lstStyle/>
                    <a:p>
                      <a:pPr>
                        <a:lnSpc>
                          <a:spcPct val="150000"/>
                        </a:lnSpc>
                        <a:spcAft>
                          <a:spcPts val="800"/>
                        </a:spcAft>
                        <a:buNone/>
                      </a:pPr>
                      <a:r>
                        <a:rPr lang="en-GB" sz="1600" kern="0" cap="none" spc="0">
                          <a:solidFill>
                            <a:schemeClr val="tx1"/>
                          </a:solidFill>
                          <a:effectLst/>
                        </a:rPr>
                        <a:t>.925</a:t>
                      </a:r>
                      <a:endParaRPr lang="en-GB" sz="1600" kern="100" cap="none" spc="0">
                        <a:solidFill>
                          <a:schemeClr val="tx1"/>
                        </a:solidFill>
                        <a:effectLst/>
                        <a:latin typeface="Aptos" panose="020B0004020202020204" pitchFamily="34" charset="0"/>
                        <a:ea typeface="Aptos" panose="020B0004020202020204" pitchFamily="34" charset="0"/>
                        <a:cs typeface="Arial" panose="020B0604020202020204" pitchFamily="34" charset="0"/>
                      </a:endParaRPr>
                    </a:p>
                  </a:txBody>
                  <a:tcPr marL="38329" marR="38329" marT="0" marB="74484">
                    <a:lnL w="12700" cmpd="sng">
                      <a:noFill/>
                      <a:prstDash val="solid"/>
                    </a:lnL>
                    <a:lnR w="12700" cmpd="sng">
                      <a:noFill/>
                      <a:prstDash val="solid"/>
                    </a:lnR>
                    <a:lnT w="38100" cmpd="sng">
                      <a:noFill/>
                    </a:lnT>
                    <a:lnB w="12700" cmpd="sng">
                      <a:noFill/>
                      <a:prstDash val="solid"/>
                    </a:lnB>
                    <a:noFill/>
                  </a:tcPr>
                </a:tc>
                <a:tc>
                  <a:txBody>
                    <a:bodyPr/>
                    <a:lstStyle/>
                    <a:p>
                      <a:pPr>
                        <a:lnSpc>
                          <a:spcPct val="150000"/>
                        </a:lnSpc>
                        <a:spcAft>
                          <a:spcPts val="800"/>
                        </a:spcAft>
                        <a:buNone/>
                      </a:pPr>
                      <a:r>
                        <a:rPr lang="en-GB" sz="1600" kern="0" cap="none" spc="0">
                          <a:solidFill>
                            <a:schemeClr val="tx1"/>
                          </a:solidFill>
                          <a:effectLst/>
                        </a:rPr>
                        <a:t>.042 [.039, .044]</a:t>
                      </a:r>
                      <a:endParaRPr lang="en-GB" sz="1600" kern="100" cap="none" spc="0" dirty="0">
                        <a:solidFill>
                          <a:schemeClr val="tx1"/>
                        </a:solidFill>
                        <a:effectLst/>
                        <a:latin typeface="Aptos" panose="020B0004020202020204" pitchFamily="34" charset="0"/>
                        <a:ea typeface="Aptos" panose="020B0004020202020204" pitchFamily="34" charset="0"/>
                        <a:cs typeface="Arial" panose="020B0604020202020204" pitchFamily="34" charset="0"/>
                      </a:endParaRPr>
                    </a:p>
                  </a:txBody>
                  <a:tcPr marL="38329" marR="38329" marT="0" marB="74484">
                    <a:lnL w="12700" cmpd="sng">
                      <a:noFill/>
                      <a:prstDash val="solid"/>
                    </a:lnL>
                    <a:lnR w="12700" cmpd="sng">
                      <a:noFill/>
                      <a:prstDash val="solid"/>
                    </a:lnR>
                    <a:lnT w="38100" cmpd="sng">
                      <a:noFill/>
                    </a:lnT>
                    <a:lnB w="12700" cmpd="sng">
                      <a:noFill/>
                      <a:prstDash val="solid"/>
                    </a:lnB>
                    <a:noFill/>
                  </a:tcPr>
                </a:tc>
                <a:tc>
                  <a:txBody>
                    <a:bodyPr/>
                    <a:lstStyle/>
                    <a:p>
                      <a:pPr>
                        <a:lnSpc>
                          <a:spcPct val="150000"/>
                        </a:lnSpc>
                        <a:spcAft>
                          <a:spcPts val="800"/>
                        </a:spcAft>
                        <a:buNone/>
                      </a:pPr>
                      <a:r>
                        <a:rPr lang="en-GB" sz="1600" kern="0" cap="none" spc="0">
                          <a:solidFill>
                            <a:schemeClr val="tx1"/>
                          </a:solidFill>
                          <a:effectLst/>
                        </a:rPr>
                        <a:t>.0585</a:t>
                      </a:r>
                      <a:endParaRPr lang="en-GB" sz="1600" kern="100" cap="none" spc="0">
                        <a:solidFill>
                          <a:schemeClr val="tx1"/>
                        </a:solidFill>
                        <a:effectLst/>
                        <a:latin typeface="Aptos" panose="020B0004020202020204" pitchFamily="34" charset="0"/>
                        <a:ea typeface="Aptos" panose="020B0004020202020204" pitchFamily="34" charset="0"/>
                        <a:cs typeface="Arial" panose="020B0604020202020204" pitchFamily="34" charset="0"/>
                      </a:endParaRPr>
                    </a:p>
                  </a:txBody>
                  <a:tcPr marL="38329" marR="38329" marT="0" marB="74484">
                    <a:lnL w="12700" cmpd="sng">
                      <a:noFill/>
                      <a:prstDash val="solid"/>
                    </a:lnL>
                    <a:lnR w="12700" cmpd="sng">
                      <a:noFill/>
                      <a:prstDash val="solid"/>
                    </a:lnR>
                    <a:lnT w="38100" cmpd="sng">
                      <a:noFill/>
                    </a:lnT>
                    <a:lnB w="12700" cmpd="sng">
                      <a:noFill/>
                      <a:prstDash val="solid"/>
                    </a:lnB>
                    <a:noFill/>
                  </a:tcPr>
                </a:tc>
                <a:tc>
                  <a:txBody>
                    <a:bodyPr/>
                    <a:lstStyle/>
                    <a:p>
                      <a:pPr>
                        <a:lnSpc>
                          <a:spcPct val="150000"/>
                        </a:lnSpc>
                        <a:spcAft>
                          <a:spcPts val="800"/>
                        </a:spcAft>
                        <a:buNone/>
                      </a:pPr>
                      <a:r>
                        <a:rPr lang="en-GB" sz="1600" kern="0" cap="none" spc="0">
                          <a:solidFill>
                            <a:schemeClr val="tx1"/>
                          </a:solidFill>
                          <a:effectLst/>
                        </a:rPr>
                        <a:t>1.000</a:t>
                      </a:r>
                      <a:endParaRPr lang="en-GB" sz="1600" kern="100" cap="none" spc="0">
                        <a:solidFill>
                          <a:schemeClr val="tx1"/>
                        </a:solidFill>
                        <a:effectLst/>
                        <a:latin typeface="Aptos" panose="020B0004020202020204" pitchFamily="34" charset="0"/>
                        <a:ea typeface="Aptos" panose="020B0004020202020204" pitchFamily="34" charset="0"/>
                        <a:cs typeface="Arial" panose="020B0604020202020204" pitchFamily="34" charset="0"/>
                      </a:endParaRPr>
                    </a:p>
                  </a:txBody>
                  <a:tcPr marL="38329" marR="38329" marT="0" marB="74484">
                    <a:lnL w="12700" cmpd="sng">
                      <a:noFill/>
                      <a:prstDash val="solid"/>
                    </a:lnL>
                    <a:lnR w="12700" cmpd="sng">
                      <a:noFill/>
                      <a:prstDash val="solid"/>
                    </a:lnR>
                    <a:lnT w="38100" cmpd="sng">
                      <a:noFill/>
                    </a:lnT>
                    <a:lnB w="12700" cmpd="sng">
                      <a:noFill/>
                      <a:prstDash val="solid"/>
                    </a:lnB>
                    <a:noFill/>
                  </a:tcPr>
                </a:tc>
                <a:extLst>
                  <a:ext uri="{0D108BD9-81ED-4DB2-BD59-A6C34878D82A}">
                    <a16:rowId xmlns:a16="http://schemas.microsoft.com/office/drawing/2014/main" val="2126795619"/>
                  </a:ext>
                </a:extLst>
              </a:tr>
              <a:tr h="451810">
                <a:tc>
                  <a:txBody>
                    <a:bodyPr/>
                    <a:lstStyle/>
                    <a:p>
                      <a:pPr>
                        <a:lnSpc>
                          <a:spcPct val="150000"/>
                        </a:lnSpc>
                        <a:spcAft>
                          <a:spcPts val="800"/>
                        </a:spcAft>
                        <a:buNone/>
                      </a:pPr>
                      <a:r>
                        <a:rPr lang="en-GB" sz="1600" b="1" kern="0" cap="none" spc="0">
                          <a:solidFill>
                            <a:schemeClr val="tx1"/>
                          </a:solidFill>
                          <a:effectLst/>
                        </a:rPr>
                        <a:t>Male</a:t>
                      </a:r>
                      <a:endParaRPr lang="en-GB" sz="1600" b="1" kern="100" cap="none" spc="0">
                        <a:solidFill>
                          <a:schemeClr val="tx1"/>
                        </a:solidFill>
                        <a:effectLst/>
                        <a:latin typeface="Aptos" panose="020B0004020202020204" pitchFamily="34" charset="0"/>
                        <a:ea typeface="Aptos" panose="020B0004020202020204" pitchFamily="34" charset="0"/>
                        <a:cs typeface="Arial" panose="020B0604020202020204" pitchFamily="34" charset="0"/>
                      </a:endParaRPr>
                    </a:p>
                  </a:txBody>
                  <a:tcPr marL="38329" marR="38329" marT="0" marB="74484">
                    <a:lnL w="12700" cmpd="sng">
                      <a:noFill/>
                      <a:prstDash val="solid"/>
                    </a:lnL>
                    <a:lnR w="12700" cmpd="sng">
                      <a:noFill/>
                      <a:prstDash val="solid"/>
                    </a:lnR>
                    <a:lnT w="12700" cmpd="sng">
                      <a:noFill/>
                      <a:prstDash val="solid"/>
                    </a:lnT>
                    <a:lnB w="12700" cmpd="sng">
                      <a:noFill/>
                      <a:prstDash val="solid"/>
                    </a:lnB>
                    <a:solidFill>
                      <a:schemeClr val="bg1">
                        <a:lumMod val="95000"/>
                      </a:schemeClr>
                    </a:solidFill>
                  </a:tcPr>
                </a:tc>
                <a:tc>
                  <a:txBody>
                    <a:bodyPr/>
                    <a:lstStyle/>
                    <a:p>
                      <a:pPr>
                        <a:lnSpc>
                          <a:spcPct val="150000"/>
                        </a:lnSpc>
                        <a:spcAft>
                          <a:spcPts val="800"/>
                        </a:spcAft>
                        <a:buNone/>
                      </a:pPr>
                      <a:r>
                        <a:rPr lang="en-GB" sz="1600" kern="0" cap="none" spc="0">
                          <a:solidFill>
                            <a:schemeClr val="tx1"/>
                          </a:solidFill>
                          <a:effectLst/>
                        </a:rPr>
                        <a:t>1585.31 (973)</a:t>
                      </a:r>
                      <a:endParaRPr lang="en-GB" sz="1600" kern="100" cap="none" spc="0">
                        <a:solidFill>
                          <a:schemeClr val="tx1"/>
                        </a:solidFill>
                        <a:effectLst/>
                        <a:latin typeface="Aptos" panose="020B0004020202020204" pitchFamily="34" charset="0"/>
                        <a:ea typeface="Aptos" panose="020B0004020202020204" pitchFamily="34" charset="0"/>
                        <a:cs typeface="Arial" panose="020B0604020202020204" pitchFamily="34" charset="0"/>
                      </a:endParaRPr>
                    </a:p>
                  </a:txBody>
                  <a:tcPr marL="38329" marR="38329" marT="0" marB="74484">
                    <a:lnL w="12700" cmpd="sng">
                      <a:noFill/>
                      <a:prstDash val="solid"/>
                    </a:lnL>
                    <a:lnR w="12700" cmpd="sng">
                      <a:noFill/>
                      <a:prstDash val="solid"/>
                    </a:lnR>
                    <a:lnT w="12700" cmpd="sng">
                      <a:noFill/>
                      <a:prstDash val="solid"/>
                    </a:lnT>
                    <a:lnB w="12700" cmpd="sng">
                      <a:noFill/>
                      <a:prstDash val="solid"/>
                    </a:lnB>
                    <a:solidFill>
                      <a:schemeClr val="bg1">
                        <a:lumMod val="95000"/>
                      </a:schemeClr>
                    </a:solidFill>
                  </a:tcPr>
                </a:tc>
                <a:tc>
                  <a:txBody>
                    <a:bodyPr/>
                    <a:lstStyle/>
                    <a:p>
                      <a:pPr>
                        <a:lnSpc>
                          <a:spcPct val="150000"/>
                        </a:lnSpc>
                        <a:spcAft>
                          <a:spcPts val="800"/>
                        </a:spcAft>
                        <a:buNone/>
                      </a:pPr>
                      <a:r>
                        <a:rPr lang="en-GB" sz="1600" kern="0" cap="none" spc="0">
                          <a:solidFill>
                            <a:schemeClr val="tx1"/>
                          </a:solidFill>
                          <a:effectLst/>
                        </a:rPr>
                        <a:t>1.629</a:t>
                      </a:r>
                      <a:endParaRPr lang="en-GB" sz="1600" kern="100" cap="none" spc="0">
                        <a:solidFill>
                          <a:schemeClr val="tx1"/>
                        </a:solidFill>
                        <a:effectLst/>
                        <a:latin typeface="Aptos" panose="020B0004020202020204" pitchFamily="34" charset="0"/>
                        <a:ea typeface="Aptos" panose="020B0004020202020204" pitchFamily="34" charset="0"/>
                        <a:cs typeface="Arial" panose="020B0604020202020204" pitchFamily="34" charset="0"/>
                      </a:endParaRPr>
                    </a:p>
                  </a:txBody>
                  <a:tcPr marL="38329" marR="38329" marT="0" marB="74484">
                    <a:lnL w="12700" cmpd="sng">
                      <a:noFill/>
                      <a:prstDash val="solid"/>
                    </a:lnL>
                    <a:lnR w="12700" cmpd="sng">
                      <a:noFill/>
                      <a:prstDash val="solid"/>
                    </a:lnR>
                    <a:lnT w="12700" cmpd="sng">
                      <a:noFill/>
                      <a:prstDash val="solid"/>
                    </a:lnT>
                    <a:lnB w="12700" cmpd="sng">
                      <a:noFill/>
                      <a:prstDash val="solid"/>
                    </a:lnB>
                    <a:solidFill>
                      <a:schemeClr val="bg1">
                        <a:lumMod val="95000"/>
                      </a:schemeClr>
                    </a:solidFill>
                  </a:tcPr>
                </a:tc>
                <a:tc>
                  <a:txBody>
                    <a:bodyPr/>
                    <a:lstStyle/>
                    <a:p>
                      <a:pPr>
                        <a:lnSpc>
                          <a:spcPct val="150000"/>
                        </a:lnSpc>
                        <a:spcAft>
                          <a:spcPts val="800"/>
                        </a:spcAft>
                        <a:buNone/>
                      </a:pPr>
                      <a:r>
                        <a:rPr lang="en-GB" sz="1600" kern="0" cap="none" spc="0">
                          <a:solidFill>
                            <a:schemeClr val="tx1"/>
                          </a:solidFill>
                          <a:effectLst/>
                        </a:rPr>
                        <a:t>.912</a:t>
                      </a:r>
                      <a:endParaRPr lang="en-GB" sz="1600" kern="100" cap="none" spc="0">
                        <a:solidFill>
                          <a:schemeClr val="tx1"/>
                        </a:solidFill>
                        <a:effectLst/>
                        <a:latin typeface="Aptos" panose="020B0004020202020204" pitchFamily="34" charset="0"/>
                        <a:ea typeface="Aptos" panose="020B0004020202020204" pitchFamily="34" charset="0"/>
                        <a:cs typeface="Arial" panose="020B0604020202020204" pitchFamily="34" charset="0"/>
                      </a:endParaRPr>
                    </a:p>
                  </a:txBody>
                  <a:tcPr marL="38329" marR="38329" marT="0" marB="74484">
                    <a:lnL w="12700" cmpd="sng">
                      <a:noFill/>
                      <a:prstDash val="solid"/>
                    </a:lnL>
                    <a:lnR w="12700" cmpd="sng">
                      <a:noFill/>
                      <a:prstDash val="solid"/>
                    </a:lnR>
                    <a:lnT w="12700" cmpd="sng">
                      <a:noFill/>
                      <a:prstDash val="solid"/>
                    </a:lnT>
                    <a:lnB w="12700" cmpd="sng">
                      <a:noFill/>
                      <a:prstDash val="solid"/>
                    </a:lnB>
                    <a:solidFill>
                      <a:schemeClr val="bg1">
                        <a:lumMod val="95000"/>
                      </a:schemeClr>
                    </a:solidFill>
                  </a:tcPr>
                </a:tc>
                <a:tc>
                  <a:txBody>
                    <a:bodyPr/>
                    <a:lstStyle/>
                    <a:p>
                      <a:pPr>
                        <a:lnSpc>
                          <a:spcPct val="150000"/>
                        </a:lnSpc>
                        <a:spcAft>
                          <a:spcPts val="800"/>
                        </a:spcAft>
                        <a:buNone/>
                      </a:pPr>
                      <a:r>
                        <a:rPr lang="en-GB" sz="1600" kern="0" cap="none" spc="0">
                          <a:solidFill>
                            <a:schemeClr val="tx1"/>
                          </a:solidFill>
                          <a:effectLst/>
                        </a:rPr>
                        <a:t>.906</a:t>
                      </a:r>
                      <a:endParaRPr lang="en-GB" sz="1600" kern="100" cap="none" spc="0">
                        <a:solidFill>
                          <a:schemeClr val="tx1"/>
                        </a:solidFill>
                        <a:effectLst/>
                        <a:latin typeface="Aptos" panose="020B0004020202020204" pitchFamily="34" charset="0"/>
                        <a:ea typeface="Aptos" panose="020B0004020202020204" pitchFamily="34" charset="0"/>
                        <a:cs typeface="Arial" panose="020B0604020202020204" pitchFamily="34" charset="0"/>
                      </a:endParaRPr>
                    </a:p>
                  </a:txBody>
                  <a:tcPr marL="38329" marR="38329" marT="0" marB="74484">
                    <a:lnL w="12700" cmpd="sng">
                      <a:noFill/>
                      <a:prstDash val="solid"/>
                    </a:lnL>
                    <a:lnR w="12700" cmpd="sng">
                      <a:noFill/>
                      <a:prstDash val="solid"/>
                    </a:lnR>
                    <a:lnT w="12700" cmpd="sng">
                      <a:noFill/>
                      <a:prstDash val="solid"/>
                    </a:lnT>
                    <a:lnB w="12700" cmpd="sng">
                      <a:noFill/>
                      <a:prstDash val="solid"/>
                    </a:lnB>
                    <a:solidFill>
                      <a:schemeClr val="bg1">
                        <a:lumMod val="95000"/>
                      </a:schemeClr>
                    </a:solidFill>
                  </a:tcPr>
                </a:tc>
                <a:tc>
                  <a:txBody>
                    <a:bodyPr/>
                    <a:lstStyle/>
                    <a:p>
                      <a:pPr>
                        <a:lnSpc>
                          <a:spcPct val="150000"/>
                        </a:lnSpc>
                        <a:spcAft>
                          <a:spcPts val="800"/>
                        </a:spcAft>
                        <a:buNone/>
                      </a:pPr>
                      <a:r>
                        <a:rPr lang="en-GB" sz="1600" kern="0" cap="none" spc="0">
                          <a:solidFill>
                            <a:schemeClr val="tx1"/>
                          </a:solidFill>
                          <a:effectLst/>
                        </a:rPr>
                        <a:t>.045 [.041, .049]</a:t>
                      </a:r>
                      <a:endParaRPr lang="en-GB" sz="1600" kern="100" cap="none" spc="0" dirty="0">
                        <a:solidFill>
                          <a:schemeClr val="tx1"/>
                        </a:solidFill>
                        <a:effectLst/>
                        <a:latin typeface="Aptos" panose="020B0004020202020204" pitchFamily="34" charset="0"/>
                        <a:ea typeface="Aptos" panose="020B0004020202020204" pitchFamily="34" charset="0"/>
                        <a:cs typeface="Arial" panose="020B0604020202020204" pitchFamily="34" charset="0"/>
                      </a:endParaRPr>
                    </a:p>
                  </a:txBody>
                  <a:tcPr marL="38329" marR="38329" marT="0" marB="74484">
                    <a:lnL w="12700" cmpd="sng">
                      <a:noFill/>
                      <a:prstDash val="solid"/>
                    </a:lnL>
                    <a:lnR w="12700" cmpd="sng">
                      <a:noFill/>
                      <a:prstDash val="solid"/>
                    </a:lnR>
                    <a:lnT w="12700" cmpd="sng">
                      <a:noFill/>
                      <a:prstDash val="solid"/>
                    </a:lnT>
                    <a:lnB w="12700" cmpd="sng">
                      <a:noFill/>
                      <a:prstDash val="solid"/>
                    </a:lnB>
                    <a:solidFill>
                      <a:schemeClr val="bg1">
                        <a:lumMod val="95000"/>
                      </a:schemeClr>
                    </a:solidFill>
                  </a:tcPr>
                </a:tc>
                <a:tc>
                  <a:txBody>
                    <a:bodyPr/>
                    <a:lstStyle/>
                    <a:p>
                      <a:pPr>
                        <a:lnSpc>
                          <a:spcPct val="150000"/>
                        </a:lnSpc>
                        <a:spcAft>
                          <a:spcPts val="800"/>
                        </a:spcAft>
                        <a:buNone/>
                      </a:pPr>
                      <a:r>
                        <a:rPr lang="en-GB" sz="1600" kern="0" cap="none" spc="0">
                          <a:solidFill>
                            <a:schemeClr val="tx1"/>
                          </a:solidFill>
                          <a:effectLst/>
                        </a:rPr>
                        <a:t>.0696</a:t>
                      </a:r>
                      <a:endParaRPr lang="en-GB" sz="1600" kern="100" cap="none" spc="0" dirty="0">
                        <a:solidFill>
                          <a:schemeClr val="tx1"/>
                        </a:solidFill>
                        <a:effectLst/>
                        <a:latin typeface="Aptos" panose="020B0004020202020204" pitchFamily="34" charset="0"/>
                        <a:ea typeface="Aptos" panose="020B0004020202020204" pitchFamily="34" charset="0"/>
                        <a:cs typeface="Arial" panose="020B0604020202020204" pitchFamily="34" charset="0"/>
                      </a:endParaRPr>
                    </a:p>
                  </a:txBody>
                  <a:tcPr marL="38329" marR="38329" marT="0" marB="74484">
                    <a:lnL w="12700" cmpd="sng">
                      <a:noFill/>
                      <a:prstDash val="solid"/>
                    </a:lnL>
                    <a:lnR w="12700" cmpd="sng">
                      <a:noFill/>
                      <a:prstDash val="solid"/>
                    </a:lnR>
                    <a:lnT w="12700" cmpd="sng">
                      <a:noFill/>
                      <a:prstDash val="solid"/>
                    </a:lnT>
                    <a:lnB w="12700" cmpd="sng">
                      <a:noFill/>
                      <a:prstDash val="solid"/>
                    </a:lnB>
                    <a:solidFill>
                      <a:schemeClr val="bg1">
                        <a:lumMod val="95000"/>
                      </a:schemeClr>
                    </a:solidFill>
                  </a:tcPr>
                </a:tc>
                <a:tc>
                  <a:txBody>
                    <a:bodyPr/>
                    <a:lstStyle/>
                    <a:p>
                      <a:pPr>
                        <a:lnSpc>
                          <a:spcPct val="150000"/>
                        </a:lnSpc>
                        <a:spcAft>
                          <a:spcPts val="800"/>
                        </a:spcAft>
                        <a:buNone/>
                      </a:pPr>
                      <a:r>
                        <a:rPr lang="en-GB" sz="1600" kern="0" cap="none" spc="0">
                          <a:solidFill>
                            <a:schemeClr val="tx1"/>
                          </a:solidFill>
                          <a:effectLst/>
                        </a:rPr>
                        <a:t>.982</a:t>
                      </a:r>
                      <a:endParaRPr lang="en-GB" sz="1600" kern="100" cap="none" spc="0">
                        <a:solidFill>
                          <a:schemeClr val="tx1"/>
                        </a:solidFill>
                        <a:effectLst/>
                        <a:latin typeface="Aptos" panose="020B0004020202020204" pitchFamily="34" charset="0"/>
                        <a:ea typeface="Aptos" panose="020B0004020202020204" pitchFamily="34" charset="0"/>
                        <a:cs typeface="Arial" panose="020B0604020202020204" pitchFamily="34" charset="0"/>
                      </a:endParaRPr>
                    </a:p>
                  </a:txBody>
                  <a:tcPr marL="38329" marR="38329" marT="0" marB="74484">
                    <a:lnL w="12700" cmpd="sng">
                      <a:noFill/>
                      <a:prstDash val="solid"/>
                    </a:lnL>
                    <a:lnR w="12700" cmpd="sng">
                      <a:noFill/>
                      <a:prstDash val="solid"/>
                    </a:lnR>
                    <a:lnT w="12700" cmpd="sng">
                      <a:noFill/>
                      <a:prstDash val="solid"/>
                    </a:lnT>
                    <a:lnB w="12700" cmpd="sng">
                      <a:noFill/>
                      <a:prstDash val="solid"/>
                    </a:lnB>
                    <a:solidFill>
                      <a:schemeClr val="bg1">
                        <a:lumMod val="95000"/>
                      </a:schemeClr>
                    </a:solidFill>
                  </a:tcPr>
                </a:tc>
                <a:extLst>
                  <a:ext uri="{0D108BD9-81ED-4DB2-BD59-A6C34878D82A}">
                    <a16:rowId xmlns:a16="http://schemas.microsoft.com/office/drawing/2014/main" val="290032694"/>
                  </a:ext>
                </a:extLst>
              </a:tr>
              <a:tr h="451810">
                <a:tc>
                  <a:txBody>
                    <a:bodyPr/>
                    <a:lstStyle/>
                    <a:p>
                      <a:pPr>
                        <a:lnSpc>
                          <a:spcPct val="150000"/>
                        </a:lnSpc>
                        <a:spcAft>
                          <a:spcPts val="800"/>
                        </a:spcAft>
                        <a:buNone/>
                      </a:pPr>
                      <a:r>
                        <a:rPr lang="en-GB" sz="1600" b="1" kern="0" cap="none" spc="0">
                          <a:solidFill>
                            <a:schemeClr val="tx1"/>
                          </a:solidFill>
                          <a:effectLst/>
                        </a:rPr>
                        <a:t>Female</a:t>
                      </a:r>
                      <a:endParaRPr lang="en-GB" sz="1600" b="1" kern="100" cap="none" spc="0">
                        <a:solidFill>
                          <a:schemeClr val="tx1"/>
                        </a:solidFill>
                        <a:effectLst/>
                        <a:latin typeface="Aptos" panose="020B0004020202020204" pitchFamily="34" charset="0"/>
                        <a:ea typeface="Aptos" panose="020B0004020202020204" pitchFamily="34" charset="0"/>
                        <a:cs typeface="Arial" panose="020B0604020202020204" pitchFamily="34" charset="0"/>
                      </a:endParaRPr>
                    </a:p>
                  </a:txBody>
                  <a:tcPr marL="38329" marR="38329" marT="0" marB="74484">
                    <a:lnL w="12700" cap="flat" cmpd="sng" algn="ctr">
                      <a:solidFill>
                        <a:schemeClr val="tx1"/>
                      </a:solidFill>
                      <a:prstDash val="solid"/>
                    </a:lnL>
                    <a:lnR w="12700" cmpd="sng">
                      <a:noFill/>
                      <a:prstDash val="solid"/>
                    </a:lnR>
                    <a:lnT w="12700" cmpd="sng">
                      <a:noFill/>
                      <a:prstDash val="solid"/>
                    </a:lnT>
                    <a:lnB w="12700" cmpd="sng">
                      <a:noFill/>
                      <a:prstDash val="solid"/>
                    </a:lnB>
                    <a:noFill/>
                  </a:tcPr>
                </a:tc>
                <a:tc>
                  <a:txBody>
                    <a:bodyPr/>
                    <a:lstStyle/>
                    <a:p>
                      <a:pPr>
                        <a:lnSpc>
                          <a:spcPct val="150000"/>
                        </a:lnSpc>
                        <a:spcAft>
                          <a:spcPts val="800"/>
                        </a:spcAft>
                        <a:buNone/>
                      </a:pPr>
                      <a:r>
                        <a:rPr lang="en-GB" sz="1600" kern="0" cap="none" spc="0">
                          <a:solidFill>
                            <a:schemeClr val="tx1"/>
                          </a:solidFill>
                          <a:effectLst/>
                        </a:rPr>
                        <a:t>1833.66 (973)</a:t>
                      </a:r>
                      <a:endParaRPr lang="en-GB" sz="1600" kern="100" cap="none" spc="0">
                        <a:solidFill>
                          <a:schemeClr val="tx1"/>
                        </a:solidFill>
                        <a:effectLst/>
                        <a:latin typeface="Aptos" panose="020B0004020202020204" pitchFamily="34" charset="0"/>
                        <a:ea typeface="Aptos" panose="020B0004020202020204" pitchFamily="34" charset="0"/>
                        <a:cs typeface="Arial" panose="020B0604020202020204" pitchFamily="34" charset="0"/>
                      </a:endParaRPr>
                    </a:p>
                  </a:txBody>
                  <a:tcPr marL="38329" marR="38329" marT="0" marB="74484">
                    <a:lnL w="12700" cmpd="sng">
                      <a:noFill/>
                      <a:prstDash val="solid"/>
                    </a:lnL>
                    <a:lnR w="12700" cmpd="sng">
                      <a:noFill/>
                      <a:prstDash val="solid"/>
                    </a:lnR>
                    <a:lnT w="12700" cmpd="sng">
                      <a:noFill/>
                      <a:prstDash val="solid"/>
                    </a:lnT>
                    <a:lnB w="12700" cmpd="sng">
                      <a:noFill/>
                      <a:prstDash val="solid"/>
                    </a:lnB>
                    <a:noFill/>
                  </a:tcPr>
                </a:tc>
                <a:tc>
                  <a:txBody>
                    <a:bodyPr/>
                    <a:lstStyle/>
                    <a:p>
                      <a:pPr>
                        <a:lnSpc>
                          <a:spcPct val="150000"/>
                        </a:lnSpc>
                        <a:spcAft>
                          <a:spcPts val="800"/>
                        </a:spcAft>
                        <a:buNone/>
                      </a:pPr>
                      <a:r>
                        <a:rPr lang="en-GB" sz="1600" kern="0" cap="none" spc="0">
                          <a:solidFill>
                            <a:schemeClr val="tx1"/>
                          </a:solidFill>
                          <a:effectLst/>
                        </a:rPr>
                        <a:t>1.885</a:t>
                      </a:r>
                      <a:endParaRPr lang="en-GB" sz="1600" kern="100" cap="none" spc="0">
                        <a:solidFill>
                          <a:schemeClr val="tx1"/>
                        </a:solidFill>
                        <a:effectLst/>
                        <a:latin typeface="Aptos" panose="020B0004020202020204" pitchFamily="34" charset="0"/>
                        <a:ea typeface="Aptos" panose="020B0004020202020204" pitchFamily="34" charset="0"/>
                        <a:cs typeface="Arial" panose="020B0604020202020204" pitchFamily="34" charset="0"/>
                      </a:endParaRPr>
                    </a:p>
                  </a:txBody>
                  <a:tcPr marL="38329" marR="38329" marT="0" marB="74484">
                    <a:lnL w="12700" cmpd="sng">
                      <a:noFill/>
                      <a:prstDash val="solid"/>
                    </a:lnL>
                    <a:lnR w="12700" cmpd="sng">
                      <a:noFill/>
                      <a:prstDash val="solid"/>
                    </a:lnR>
                    <a:lnT w="12700" cmpd="sng">
                      <a:noFill/>
                      <a:prstDash val="solid"/>
                    </a:lnT>
                    <a:lnB w="12700" cmpd="sng">
                      <a:noFill/>
                      <a:prstDash val="solid"/>
                    </a:lnB>
                    <a:noFill/>
                  </a:tcPr>
                </a:tc>
                <a:tc>
                  <a:txBody>
                    <a:bodyPr/>
                    <a:lstStyle/>
                    <a:p>
                      <a:pPr>
                        <a:lnSpc>
                          <a:spcPct val="150000"/>
                        </a:lnSpc>
                        <a:spcAft>
                          <a:spcPts val="800"/>
                        </a:spcAft>
                        <a:buNone/>
                      </a:pPr>
                      <a:r>
                        <a:rPr lang="en-GB" sz="1600" kern="0" cap="none" spc="0">
                          <a:solidFill>
                            <a:schemeClr val="tx1"/>
                          </a:solidFill>
                          <a:effectLst/>
                        </a:rPr>
                        <a:t>.924</a:t>
                      </a:r>
                      <a:endParaRPr lang="en-GB" sz="1600" kern="100" cap="none" spc="0">
                        <a:solidFill>
                          <a:schemeClr val="tx1"/>
                        </a:solidFill>
                        <a:effectLst/>
                        <a:latin typeface="Aptos" panose="020B0004020202020204" pitchFamily="34" charset="0"/>
                        <a:ea typeface="Aptos" panose="020B0004020202020204" pitchFamily="34" charset="0"/>
                        <a:cs typeface="Arial" panose="020B0604020202020204" pitchFamily="34" charset="0"/>
                      </a:endParaRPr>
                    </a:p>
                  </a:txBody>
                  <a:tcPr marL="38329" marR="38329" marT="0" marB="74484">
                    <a:lnL w="12700" cmpd="sng">
                      <a:noFill/>
                      <a:prstDash val="solid"/>
                    </a:lnL>
                    <a:lnR w="12700" cmpd="sng">
                      <a:noFill/>
                      <a:prstDash val="solid"/>
                    </a:lnR>
                    <a:lnT w="12700" cmpd="sng">
                      <a:noFill/>
                      <a:prstDash val="solid"/>
                    </a:lnT>
                    <a:lnB w="12700" cmpd="sng">
                      <a:noFill/>
                      <a:prstDash val="solid"/>
                    </a:lnB>
                    <a:noFill/>
                  </a:tcPr>
                </a:tc>
                <a:tc>
                  <a:txBody>
                    <a:bodyPr/>
                    <a:lstStyle/>
                    <a:p>
                      <a:pPr>
                        <a:lnSpc>
                          <a:spcPct val="150000"/>
                        </a:lnSpc>
                        <a:spcAft>
                          <a:spcPts val="800"/>
                        </a:spcAft>
                        <a:buNone/>
                      </a:pPr>
                      <a:r>
                        <a:rPr lang="en-GB" sz="1600" kern="0" cap="none" spc="0">
                          <a:solidFill>
                            <a:schemeClr val="tx1"/>
                          </a:solidFill>
                          <a:effectLst/>
                        </a:rPr>
                        <a:t>.919</a:t>
                      </a:r>
                      <a:endParaRPr lang="en-GB" sz="1600" kern="100" cap="none" spc="0">
                        <a:solidFill>
                          <a:schemeClr val="tx1"/>
                        </a:solidFill>
                        <a:effectLst/>
                        <a:latin typeface="Aptos" panose="020B0004020202020204" pitchFamily="34" charset="0"/>
                        <a:ea typeface="Aptos" panose="020B0004020202020204" pitchFamily="34" charset="0"/>
                        <a:cs typeface="Arial" panose="020B0604020202020204" pitchFamily="34" charset="0"/>
                      </a:endParaRPr>
                    </a:p>
                  </a:txBody>
                  <a:tcPr marL="38329" marR="38329" marT="0" marB="74484">
                    <a:lnL w="12700" cmpd="sng">
                      <a:noFill/>
                      <a:prstDash val="solid"/>
                    </a:lnL>
                    <a:lnR w="12700" cmpd="sng">
                      <a:noFill/>
                      <a:prstDash val="solid"/>
                    </a:lnR>
                    <a:lnT w="12700" cmpd="sng">
                      <a:noFill/>
                      <a:prstDash val="solid"/>
                    </a:lnT>
                    <a:lnB w="12700" cmpd="sng">
                      <a:noFill/>
                      <a:prstDash val="solid"/>
                    </a:lnB>
                    <a:noFill/>
                  </a:tcPr>
                </a:tc>
                <a:tc>
                  <a:txBody>
                    <a:bodyPr/>
                    <a:lstStyle/>
                    <a:p>
                      <a:pPr>
                        <a:lnSpc>
                          <a:spcPct val="150000"/>
                        </a:lnSpc>
                        <a:spcAft>
                          <a:spcPts val="800"/>
                        </a:spcAft>
                        <a:buNone/>
                      </a:pPr>
                      <a:r>
                        <a:rPr lang="en-GB" sz="1600" kern="0" cap="none" spc="0">
                          <a:solidFill>
                            <a:schemeClr val="tx1"/>
                          </a:solidFill>
                          <a:effectLst/>
                        </a:rPr>
                        <a:t>.044 [.041, .047]</a:t>
                      </a:r>
                      <a:endParaRPr lang="en-GB" sz="1600" kern="100" cap="none" spc="0" dirty="0">
                        <a:solidFill>
                          <a:schemeClr val="tx1"/>
                        </a:solidFill>
                        <a:effectLst/>
                        <a:latin typeface="Aptos" panose="020B0004020202020204" pitchFamily="34" charset="0"/>
                        <a:ea typeface="Aptos" panose="020B0004020202020204" pitchFamily="34" charset="0"/>
                        <a:cs typeface="Arial" panose="020B0604020202020204" pitchFamily="34" charset="0"/>
                      </a:endParaRPr>
                    </a:p>
                  </a:txBody>
                  <a:tcPr marL="38329" marR="38329" marT="0" marB="74484">
                    <a:lnL w="12700" cmpd="sng">
                      <a:noFill/>
                      <a:prstDash val="solid"/>
                    </a:lnL>
                    <a:lnR w="12700" cmpd="sng">
                      <a:noFill/>
                      <a:prstDash val="solid"/>
                    </a:lnR>
                    <a:lnT w="12700" cmpd="sng">
                      <a:noFill/>
                      <a:prstDash val="solid"/>
                    </a:lnT>
                    <a:lnB w="12700" cmpd="sng">
                      <a:noFill/>
                      <a:prstDash val="solid"/>
                    </a:lnB>
                    <a:noFill/>
                  </a:tcPr>
                </a:tc>
                <a:tc>
                  <a:txBody>
                    <a:bodyPr/>
                    <a:lstStyle/>
                    <a:p>
                      <a:pPr>
                        <a:lnSpc>
                          <a:spcPct val="150000"/>
                        </a:lnSpc>
                        <a:spcAft>
                          <a:spcPts val="800"/>
                        </a:spcAft>
                        <a:buNone/>
                      </a:pPr>
                      <a:r>
                        <a:rPr lang="en-GB" sz="1600" kern="0" cap="none" spc="0">
                          <a:solidFill>
                            <a:schemeClr val="tx1"/>
                          </a:solidFill>
                          <a:effectLst/>
                        </a:rPr>
                        <a:t>.0604</a:t>
                      </a:r>
                      <a:endParaRPr lang="en-GB" sz="1600" kern="100" cap="none" spc="0" dirty="0">
                        <a:solidFill>
                          <a:schemeClr val="tx1"/>
                        </a:solidFill>
                        <a:effectLst/>
                        <a:latin typeface="Aptos" panose="020B0004020202020204" pitchFamily="34" charset="0"/>
                        <a:ea typeface="Aptos" panose="020B0004020202020204" pitchFamily="34" charset="0"/>
                        <a:cs typeface="Arial" panose="020B0604020202020204" pitchFamily="34" charset="0"/>
                      </a:endParaRPr>
                    </a:p>
                  </a:txBody>
                  <a:tcPr marL="38329" marR="38329" marT="0" marB="74484">
                    <a:lnL w="12700" cmpd="sng">
                      <a:noFill/>
                      <a:prstDash val="solid"/>
                    </a:lnL>
                    <a:lnR w="12700" cmpd="sng">
                      <a:noFill/>
                      <a:prstDash val="solid"/>
                    </a:lnR>
                    <a:lnT w="12700" cmpd="sng">
                      <a:noFill/>
                      <a:prstDash val="solid"/>
                    </a:lnT>
                    <a:lnB w="12700" cmpd="sng">
                      <a:noFill/>
                      <a:prstDash val="solid"/>
                    </a:lnB>
                    <a:noFill/>
                  </a:tcPr>
                </a:tc>
                <a:tc>
                  <a:txBody>
                    <a:bodyPr/>
                    <a:lstStyle/>
                    <a:p>
                      <a:pPr>
                        <a:lnSpc>
                          <a:spcPct val="150000"/>
                        </a:lnSpc>
                        <a:spcAft>
                          <a:spcPts val="800"/>
                        </a:spcAft>
                        <a:buNone/>
                      </a:pPr>
                      <a:r>
                        <a:rPr lang="en-GB" sz="1600" kern="0" cap="none" spc="0">
                          <a:solidFill>
                            <a:schemeClr val="tx1"/>
                          </a:solidFill>
                          <a:effectLst/>
                        </a:rPr>
                        <a:t>.999</a:t>
                      </a:r>
                      <a:endParaRPr lang="en-GB" sz="1600" kern="100" cap="none" spc="0">
                        <a:solidFill>
                          <a:schemeClr val="tx1"/>
                        </a:solidFill>
                        <a:effectLst/>
                        <a:latin typeface="Aptos" panose="020B0004020202020204" pitchFamily="34" charset="0"/>
                        <a:ea typeface="Aptos" panose="020B0004020202020204" pitchFamily="34" charset="0"/>
                        <a:cs typeface="Arial" panose="020B0604020202020204" pitchFamily="34" charset="0"/>
                      </a:endParaRPr>
                    </a:p>
                  </a:txBody>
                  <a:tcPr marL="38329" marR="38329" marT="0" marB="74484">
                    <a:lnL w="12700" cmpd="sng">
                      <a:noFill/>
                      <a:prstDash val="solid"/>
                    </a:lnL>
                    <a:lnR w="12700" cmpd="sng">
                      <a:noFill/>
                      <a:prstDash val="solid"/>
                    </a:lnR>
                    <a:lnT w="12700" cmpd="sng">
                      <a:noFill/>
                      <a:prstDash val="solid"/>
                    </a:lnT>
                    <a:lnB w="12700" cmpd="sng">
                      <a:noFill/>
                      <a:prstDash val="solid"/>
                    </a:lnB>
                    <a:noFill/>
                  </a:tcPr>
                </a:tc>
                <a:extLst>
                  <a:ext uri="{0D108BD9-81ED-4DB2-BD59-A6C34878D82A}">
                    <a16:rowId xmlns:a16="http://schemas.microsoft.com/office/drawing/2014/main" val="1353209243"/>
                  </a:ext>
                </a:extLst>
              </a:tr>
              <a:tr h="451810">
                <a:tc>
                  <a:txBody>
                    <a:bodyPr/>
                    <a:lstStyle/>
                    <a:p>
                      <a:pPr>
                        <a:lnSpc>
                          <a:spcPct val="150000"/>
                        </a:lnSpc>
                        <a:spcAft>
                          <a:spcPts val="800"/>
                        </a:spcAft>
                        <a:buNone/>
                      </a:pPr>
                      <a:r>
                        <a:rPr lang="en-GB" sz="1600" b="1" kern="0" cap="none" spc="0">
                          <a:solidFill>
                            <a:schemeClr val="tx1"/>
                          </a:solidFill>
                          <a:effectLst/>
                        </a:rPr>
                        <a:t>Year 1</a:t>
                      </a:r>
                      <a:endParaRPr lang="en-GB" sz="1600" b="1" kern="100" cap="none" spc="0">
                        <a:solidFill>
                          <a:schemeClr val="tx1"/>
                        </a:solidFill>
                        <a:effectLst/>
                        <a:latin typeface="Aptos" panose="020B0004020202020204" pitchFamily="34" charset="0"/>
                        <a:ea typeface="Aptos" panose="020B0004020202020204" pitchFamily="34" charset="0"/>
                        <a:cs typeface="Arial" panose="020B0604020202020204" pitchFamily="34" charset="0"/>
                      </a:endParaRPr>
                    </a:p>
                  </a:txBody>
                  <a:tcPr marL="38329" marR="38329" marT="0" marB="74484">
                    <a:lnL w="12700" cmpd="sng">
                      <a:noFill/>
                      <a:prstDash val="solid"/>
                    </a:lnL>
                    <a:lnR w="12700" cmpd="sng">
                      <a:noFill/>
                      <a:prstDash val="solid"/>
                    </a:lnR>
                    <a:lnT w="12700" cmpd="sng">
                      <a:noFill/>
                      <a:prstDash val="solid"/>
                    </a:lnT>
                    <a:lnB w="12700" cmpd="sng">
                      <a:noFill/>
                      <a:prstDash val="solid"/>
                    </a:lnB>
                    <a:solidFill>
                      <a:schemeClr val="bg1">
                        <a:lumMod val="95000"/>
                      </a:schemeClr>
                    </a:solidFill>
                  </a:tcPr>
                </a:tc>
                <a:tc>
                  <a:txBody>
                    <a:bodyPr/>
                    <a:lstStyle/>
                    <a:p>
                      <a:pPr>
                        <a:lnSpc>
                          <a:spcPct val="150000"/>
                        </a:lnSpc>
                        <a:spcAft>
                          <a:spcPts val="800"/>
                        </a:spcAft>
                        <a:buNone/>
                      </a:pPr>
                      <a:r>
                        <a:rPr lang="en-GB" sz="1600" kern="0" cap="none" spc="0">
                          <a:solidFill>
                            <a:schemeClr val="tx1"/>
                          </a:solidFill>
                          <a:effectLst/>
                        </a:rPr>
                        <a:t>1522.05 (973)</a:t>
                      </a:r>
                      <a:endParaRPr lang="en-GB" sz="1600" kern="100" cap="none" spc="0">
                        <a:solidFill>
                          <a:schemeClr val="tx1"/>
                        </a:solidFill>
                        <a:effectLst/>
                        <a:latin typeface="Aptos" panose="020B0004020202020204" pitchFamily="34" charset="0"/>
                        <a:ea typeface="Aptos" panose="020B0004020202020204" pitchFamily="34" charset="0"/>
                        <a:cs typeface="Arial" panose="020B0604020202020204" pitchFamily="34" charset="0"/>
                      </a:endParaRPr>
                    </a:p>
                  </a:txBody>
                  <a:tcPr marL="38329" marR="38329" marT="0" marB="74484">
                    <a:lnL w="12700" cmpd="sng">
                      <a:noFill/>
                      <a:prstDash val="solid"/>
                    </a:lnL>
                    <a:lnR w="12700" cmpd="sng">
                      <a:noFill/>
                      <a:prstDash val="solid"/>
                    </a:lnR>
                    <a:lnT w="12700" cmpd="sng">
                      <a:noFill/>
                      <a:prstDash val="solid"/>
                    </a:lnT>
                    <a:lnB w="12700" cmpd="sng">
                      <a:noFill/>
                      <a:prstDash val="solid"/>
                    </a:lnB>
                    <a:solidFill>
                      <a:schemeClr val="bg1">
                        <a:lumMod val="95000"/>
                      </a:schemeClr>
                    </a:solidFill>
                  </a:tcPr>
                </a:tc>
                <a:tc>
                  <a:txBody>
                    <a:bodyPr/>
                    <a:lstStyle/>
                    <a:p>
                      <a:pPr>
                        <a:lnSpc>
                          <a:spcPct val="150000"/>
                        </a:lnSpc>
                        <a:spcAft>
                          <a:spcPts val="800"/>
                        </a:spcAft>
                        <a:buNone/>
                      </a:pPr>
                      <a:r>
                        <a:rPr lang="en-GB" sz="1600" kern="0" cap="none" spc="0">
                          <a:solidFill>
                            <a:schemeClr val="tx1"/>
                          </a:solidFill>
                          <a:effectLst/>
                        </a:rPr>
                        <a:t>1.564</a:t>
                      </a:r>
                      <a:endParaRPr lang="en-GB" sz="1600" kern="100" cap="none" spc="0">
                        <a:solidFill>
                          <a:schemeClr val="tx1"/>
                        </a:solidFill>
                        <a:effectLst/>
                        <a:latin typeface="Aptos" panose="020B0004020202020204" pitchFamily="34" charset="0"/>
                        <a:ea typeface="Aptos" panose="020B0004020202020204" pitchFamily="34" charset="0"/>
                        <a:cs typeface="Arial" panose="020B0604020202020204" pitchFamily="34" charset="0"/>
                      </a:endParaRPr>
                    </a:p>
                  </a:txBody>
                  <a:tcPr marL="38329" marR="38329" marT="0" marB="74484">
                    <a:lnL w="12700" cmpd="sng">
                      <a:noFill/>
                      <a:prstDash val="solid"/>
                    </a:lnL>
                    <a:lnR w="12700" cmpd="sng">
                      <a:noFill/>
                      <a:prstDash val="solid"/>
                    </a:lnR>
                    <a:lnT w="12700" cmpd="sng">
                      <a:noFill/>
                      <a:prstDash val="solid"/>
                    </a:lnT>
                    <a:lnB w="12700" cmpd="sng">
                      <a:noFill/>
                      <a:prstDash val="solid"/>
                    </a:lnB>
                    <a:solidFill>
                      <a:schemeClr val="bg1">
                        <a:lumMod val="95000"/>
                      </a:schemeClr>
                    </a:solidFill>
                  </a:tcPr>
                </a:tc>
                <a:tc>
                  <a:txBody>
                    <a:bodyPr/>
                    <a:lstStyle/>
                    <a:p>
                      <a:pPr>
                        <a:lnSpc>
                          <a:spcPct val="150000"/>
                        </a:lnSpc>
                        <a:spcAft>
                          <a:spcPts val="800"/>
                        </a:spcAft>
                        <a:buNone/>
                      </a:pPr>
                      <a:r>
                        <a:rPr lang="en-GB" sz="1600" kern="0" cap="none" spc="0">
                          <a:solidFill>
                            <a:schemeClr val="tx1"/>
                          </a:solidFill>
                          <a:effectLst/>
                        </a:rPr>
                        <a:t>.909</a:t>
                      </a:r>
                      <a:endParaRPr lang="en-GB" sz="1600" kern="100" cap="none" spc="0">
                        <a:solidFill>
                          <a:schemeClr val="tx1"/>
                        </a:solidFill>
                        <a:effectLst/>
                        <a:latin typeface="Aptos" panose="020B0004020202020204" pitchFamily="34" charset="0"/>
                        <a:ea typeface="Aptos" panose="020B0004020202020204" pitchFamily="34" charset="0"/>
                        <a:cs typeface="Arial" panose="020B0604020202020204" pitchFamily="34" charset="0"/>
                      </a:endParaRPr>
                    </a:p>
                  </a:txBody>
                  <a:tcPr marL="38329" marR="38329" marT="0" marB="74484">
                    <a:lnL w="12700" cmpd="sng">
                      <a:noFill/>
                      <a:prstDash val="solid"/>
                    </a:lnL>
                    <a:lnR w="12700" cmpd="sng">
                      <a:noFill/>
                      <a:prstDash val="solid"/>
                    </a:lnR>
                    <a:lnT w="12700" cmpd="sng">
                      <a:noFill/>
                      <a:prstDash val="solid"/>
                    </a:lnT>
                    <a:lnB w="12700" cmpd="sng">
                      <a:noFill/>
                      <a:prstDash val="solid"/>
                    </a:lnB>
                    <a:solidFill>
                      <a:schemeClr val="bg1">
                        <a:lumMod val="95000"/>
                      </a:schemeClr>
                    </a:solidFill>
                  </a:tcPr>
                </a:tc>
                <a:tc>
                  <a:txBody>
                    <a:bodyPr/>
                    <a:lstStyle/>
                    <a:p>
                      <a:pPr>
                        <a:lnSpc>
                          <a:spcPct val="150000"/>
                        </a:lnSpc>
                        <a:spcAft>
                          <a:spcPts val="800"/>
                        </a:spcAft>
                        <a:buNone/>
                      </a:pPr>
                      <a:r>
                        <a:rPr lang="en-GB" sz="1600" kern="0" cap="none" spc="0">
                          <a:solidFill>
                            <a:schemeClr val="tx1"/>
                          </a:solidFill>
                          <a:effectLst/>
                        </a:rPr>
                        <a:t>.903</a:t>
                      </a:r>
                      <a:endParaRPr lang="en-GB" sz="1600" kern="100" cap="none" spc="0">
                        <a:solidFill>
                          <a:schemeClr val="tx1"/>
                        </a:solidFill>
                        <a:effectLst/>
                        <a:latin typeface="Aptos" panose="020B0004020202020204" pitchFamily="34" charset="0"/>
                        <a:ea typeface="Aptos" panose="020B0004020202020204" pitchFamily="34" charset="0"/>
                        <a:cs typeface="Arial" panose="020B0604020202020204" pitchFamily="34" charset="0"/>
                      </a:endParaRPr>
                    </a:p>
                  </a:txBody>
                  <a:tcPr marL="38329" marR="38329" marT="0" marB="74484">
                    <a:lnL w="12700" cmpd="sng">
                      <a:noFill/>
                      <a:prstDash val="solid"/>
                    </a:lnL>
                    <a:lnR w="12700" cmpd="sng">
                      <a:noFill/>
                      <a:prstDash val="solid"/>
                    </a:lnR>
                    <a:lnT w="12700" cmpd="sng">
                      <a:noFill/>
                      <a:prstDash val="solid"/>
                    </a:lnT>
                    <a:lnB w="12700" cmpd="sng">
                      <a:noFill/>
                      <a:prstDash val="solid"/>
                    </a:lnB>
                    <a:solidFill>
                      <a:schemeClr val="bg1">
                        <a:lumMod val="95000"/>
                      </a:schemeClr>
                    </a:solidFill>
                  </a:tcPr>
                </a:tc>
                <a:tc>
                  <a:txBody>
                    <a:bodyPr/>
                    <a:lstStyle/>
                    <a:p>
                      <a:pPr>
                        <a:lnSpc>
                          <a:spcPct val="150000"/>
                        </a:lnSpc>
                        <a:spcAft>
                          <a:spcPts val="800"/>
                        </a:spcAft>
                        <a:buNone/>
                      </a:pPr>
                      <a:r>
                        <a:rPr lang="en-GB" sz="1600" kern="0" cap="none" spc="0">
                          <a:solidFill>
                            <a:schemeClr val="tx1"/>
                          </a:solidFill>
                          <a:effectLst/>
                        </a:rPr>
                        <a:t>.050 [.045, .055]</a:t>
                      </a:r>
                      <a:endParaRPr lang="en-GB" sz="1600" kern="100" cap="none" spc="0" dirty="0">
                        <a:solidFill>
                          <a:schemeClr val="tx1"/>
                        </a:solidFill>
                        <a:effectLst/>
                        <a:latin typeface="Aptos" panose="020B0004020202020204" pitchFamily="34" charset="0"/>
                        <a:ea typeface="Aptos" panose="020B0004020202020204" pitchFamily="34" charset="0"/>
                        <a:cs typeface="Arial" panose="020B0604020202020204" pitchFamily="34" charset="0"/>
                      </a:endParaRPr>
                    </a:p>
                  </a:txBody>
                  <a:tcPr marL="38329" marR="38329" marT="0" marB="74484">
                    <a:lnL w="12700" cmpd="sng">
                      <a:noFill/>
                      <a:prstDash val="solid"/>
                    </a:lnL>
                    <a:lnR w="12700" cmpd="sng">
                      <a:noFill/>
                      <a:prstDash val="solid"/>
                    </a:lnR>
                    <a:lnT w="12700" cmpd="sng">
                      <a:noFill/>
                      <a:prstDash val="solid"/>
                    </a:lnT>
                    <a:lnB w="12700" cmpd="sng">
                      <a:noFill/>
                      <a:prstDash val="solid"/>
                    </a:lnB>
                    <a:solidFill>
                      <a:schemeClr val="bg1">
                        <a:lumMod val="95000"/>
                      </a:schemeClr>
                    </a:solidFill>
                  </a:tcPr>
                </a:tc>
                <a:tc>
                  <a:txBody>
                    <a:bodyPr/>
                    <a:lstStyle/>
                    <a:p>
                      <a:pPr>
                        <a:lnSpc>
                          <a:spcPct val="150000"/>
                        </a:lnSpc>
                        <a:spcAft>
                          <a:spcPts val="800"/>
                        </a:spcAft>
                        <a:buNone/>
                      </a:pPr>
                      <a:r>
                        <a:rPr lang="en-GB" sz="1600" kern="0" cap="none" spc="0">
                          <a:solidFill>
                            <a:schemeClr val="tx1"/>
                          </a:solidFill>
                          <a:effectLst/>
                        </a:rPr>
                        <a:t>.0722</a:t>
                      </a:r>
                      <a:endParaRPr lang="en-GB" sz="1600" kern="100" cap="none" spc="0" dirty="0">
                        <a:solidFill>
                          <a:schemeClr val="tx1"/>
                        </a:solidFill>
                        <a:effectLst/>
                        <a:latin typeface="Aptos" panose="020B0004020202020204" pitchFamily="34" charset="0"/>
                        <a:ea typeface="Aptos" panose="020B0004020202020204" pitchFamily="34" charset="0"/>
                        <a:cs typeface="Arial" panose="020B0604020202020204" pitchFamily="34" charset="0"/>
                      </a:endParaRPr>
                    </a:p>
                  </a:txBody>
                  <a:tcPr marL="38329" marR="38329" marT="0" marB="74484">
                    <a:lnL w="12700" cmpd="sng">
                      <a:noFill/>
                      <a:prstDash val="solid"/>
                    </a:lnL>
                    <a:lnR w="12700" cmpd="sng">
                      <a:noFill/>
                      <a:prstDash val="solid"/>
                    </a:lnR>
                    <a:lnT w="12700" cmpd="sng">
                      <a:noFill/>
                      <a:prstDash val="solid"/>
                    </a:lnT>
                    <a:lnB w="12700" cmpd="sng">
                      <a:noFill/>
                      <a:prstDash val="solid"/>
                    </a:lnB>
                    <a:solidFill>
                      <a:schemeClr val="bg1">
                        <a:lumMod val="95000"/>
                      </a:schemeClr>
                    </a:solidFill>
                  </a:tcPr>
                </a:tc>
                <a:tc>
                  <a:txBody>
                    <a:bodyPr/>
                    <a:lstStyle/>
                    <a:p>
                      <a:pPr>
                        <a:lnSpc>
                          <a:spcPct val="150000"/>
                        </a:lnSpc>
                        <a:spcAft>
                          <a:spcPts val="800"/>
                        </a:spcAft>
                        <a:buNone/>
                      </a:pPr>
                      <a:r>
                        <a:rPr lang="en-GB" sz="1600" kern="0" cap="none" spc="0">
                          <a:solidFill>
                            <a:schemeClr val="tx1"/>
                          </a:solidFill>
                          <a:effectLst/>
                        </a:rPr>
                        <a:t>.484</a:t>
                      </a:r>
                      <a:endParaRPr lang="en-GB" sz="1600" kern="100" cap="none" spc="0">
                        <a:solidFill>
                          <a:schemeClr val="tx1"/>
                        </a:solidFill>
                        <a:effectLst/>
                        <a:latin typeface="Aptos" panose="020B0004020202020204" pitchFamily="34" charset="0"/>
                        <a:ea typeface="Aptos" panose="020B0004020202020204" pitchFamily="34" charset="0"/>
                        <a:cs typeface="Arial" panose="020B0604020202020204" pitchFamily="34" charset="0"/>
                      </a:endParaRPr>
                    </a:p>
                  </a:txBody>
                  <a:tcPr marL="38329" marR="38329" marT="0" marB="74484">
                    <a:lnL w="12700" cmpd="sng">
                      <a:noFill/>
                      <a:prstDash val="solid"/>
                    </a:lnL>
                    <a:lnR w="12700" cmpd="sng">
                      <a:noFill/>
                      <a:prstDash val="solid"/>
                    </a:lnR>
                    <a:lnT w="12700" cmpd="sng">
                      <a:noFill/>
                      <a:prstDash val="solid"/>
                    </a:lnT>
                    <a:lnB w="12700" cmpd="sng">
                      <a:noFill/>
                      <a:prstDash val="solid"/>
                    </a:lnB>
                    <a:solidFill>
                      <a:schemeClr val="bg1">
                        <a:lumMod val="95000"/>
                      </a:schemeClr>
                    </a:solidFill>
                  </a:tcPr>
                </a:tc>
                <a:extLst>
                  <a:ext uri="{0D108BD9-81ED-4DB2-BD59-A6C34878D82A}">
                    <a16:rowId xmlns:a16="http://schemas.microsoft.com/office/drawing/2014/main" val="2730007646"/>
                  </a:ext>
                </a:extLst>
              </a:tr>
              <a:tr h="451810">
                <a:tc>
                  <a:txBody>
                    <a:bodyPr/>
                    <a:lstStyle/>
                    <a:p>
                      <a:pPr>
                        <a:lnSpc>
                          <a:spcPct val="150000"/>
                        </a:lnSpc>
                        <a:spcAft>
                          <a:spcPts val="800"/>
                        </a:spcAft>
                        <a:buNone/>
                      </a:pPr>
                      <a:r>
                        <a:rPr lang="en-GB" sz="1600" b="1" kern="0" cap="none" spc="0">
                          <a:solidFill>
                            <a:schemeClr val="tx1"/>
                          </a:solidFill>
                          <a:effectLst/>
                        </a:rPr>
                        <a:t>Year 2</a:t>
                      </a:r>
                      <a:endParaRPr lang="en-GB" sz="1600" b="1" kern="100" cap="none" spc="0">
                        <a:solidFill>
                          <a:schemeClr val="tx1"/>
                        </a:solidFill>
                        <a:effectLst/>
                        <a:latin typeface="Aptos" panose="020B0004020202020204" pitchFamily="34" charset="0"/>
                        <a:ea typeface="Aptos" panose="020B0004020202020204" pitchFamily="34" charset="0"/>
                        <a:cs typeface="Arial" panose="020B0604020202020204" pitchFamily="34" charset="0"/>
                      </a:endParaRPr>
                    </a:p>
                  </a:txBody>
                  <a:tcPr marL="38329" marR="38329" marT="0" marB="74484">
                    <a:lnL w="12700" cap="flat" cmpd="sng" algn="ctr">
                      <a:solidFill>
                        <a:schemeClr val="tx1"/>
                      </a:solidFill>
                      <a:prstDash val="solid"/>
                    </a:lnL>
                    <a:lnR w="12700" cmpd="sng">
                      <a:noFill/>
                      <a:prstDash val="solid"/>
                    </a:lnR>
                    <a:lnT w="12700" cmpd="sng">
                      <a:noFill/>
                      <a:prstDash val="solid"/>
                    </a:lnT>
                    <a:lnB w="12700" cmpd="sng">
                      <a:noFill/>
                      <a:prstDash val="solid"/>
                    </a:lnB>
                    <a:noFill/>
                  </a:tcPr>
                </a:tc>
                <a:tc>
                  <a:txBody>
                    <a:bodyPr/>
                    <a:lstStyle/>
                    <a:p>
                      <a:pPr>
                        <a:lnSpc>
                          <a:spcPct val="150000"/>
                        </a:lnSpc>
                        <a:spcAft>
                          <a:spcPts val="800"/>
                        </a:spcAft>
                        <a:buNone/>
                      </a:pPr>
                      <a:r>
                        <a:rPr lang="en-GB" sz="1600" kern="0" cap="none" spc="0">
                          <a:solidFill>
                            <a:schemeClr val="tx1"/>
                          </a:solidFill>
                          <a:effectLst/>
                        </a:rPr>
                        <a:t>1615.69 (973)</a:t>
                      </a:r>
                      <a:endParaRPr lang="en-GB" sz="1600" kern="100" cap="none" spc="0" dirty="0">
                        <a:solidFill>
                          <a:schemeClr val="tx1"/>
                        </a:solidFill>
                        <a:effectLst/>
                        <a:latin typeface="Aptos" panose="020B0004020202020204" pitchFamily="34" charset="0"/>
                        <a:ea typeface="Aptos" panose="020B0004020202020204" pitchFamily="34" charset="0"/>
                        <a:cs typeface="Arial" panose="020B0604020202020204" pitchFamily="34" charset="0"/>
                      </a:endParaRPr>
                    </a:p>
                  </a:txBody>
                  <a:tcPr marL="38329" marR="38329" marT="0" marB="74484">
                    <a:lnL w="12700" cmpd="sng">
                      <a:noFill/>
                      <a:prstDash val="solid"/>
                    </a:lnL>
                    <a:lnR w="12700" cmpd="sng">
                      <a:noFill/>
                      <a:prstDash val="solid"/>
                    </a:lnR>
                    <a:lnT w="12700" cmpd="sng">
                      <a:noFill/>
                      <a:prstDash val="solid"/>
                    </a:lnT>
                    <a:lnB w="12700" cmpd="sng">
                      <a:noFill/>
                      <a:prstDash val="solid"/>
                    </a:lnB>
                    <a:noFill/>
                  </a:tcPr>
                </a:tc>
                <a:tc>
                  <a:txBody>
                    <a:bodyPr/>
                    <a:lstStyle/>
                    <a:p>
                      <a:pPr>
                        <a:lnSpc>
                          <a:spcPct val="150000"/>
                        </a:lnSpc>
                        <a:spcAft>
                          <a:spcPts val="800"/>
                        </a:spcAft>
                        <a:buNone/>
                      </a:pPr>
                      <a:r>
                        <a:rPr lang="en-GB" sz="1600" kern="0" cap="none" spc="0">
                          <a:solidFill>
                            <a:schemeClr val="tx1"/>
                          </a:solidFill>
                          <a:effectLst/>
                        </a:rPr>
                        <a:t>1.661</a:t>
                      </a:r>
                      <a:endParaRPr lang="en-GB" sz="1600" kern="100" cap="none" spc="0">
                        <a:solidFill>
                          <a:schemeClr val="tx1"/>
                        </a:solidFill>
                        <a:effectLst/>
                        <a:latin typeface="Aptos" panose="020B0004020202020204" pitchFamily="34" charset="0"/>
                        <a:ea typeface="Aptos" panose="020B0004020202020204" pitchFamily="34" charset="0"/>
                        <a:cs typeface="Arial" panose="020B0604020202020204" pitchFamily="34" charset="0"/>
                      </a:endParaRPr>
                    </a:p>
                  </a:txBody>
                  <a:tcPr marL="38329" marR="38329" marT="0" marB="74484">
                    <a:lnL w="12700" cmpd="sng">
                      <a:noFill/>
                      <a:prstDash val="solid"/>
                    </a:lnL>
                    <a:lnR w="12700" cmpd="sng">
                      <a:noFill/>
                      <a:prstDash val="solid"/>
                    </a:lnR>
                    <a:lnT w="12700" cmpd="sng">
                      <a:noFill/>
                      <a:prstDash val="solid"/>
                    </a:lnT>
                    <a:lnB w="12700" cmpd="sng">
                      <a:noFill/>
                      <a:prstDash val="solid"/>
                    </a:lnB>
                    <a:noFill/>
                  </a:tcPr>
                </a:tc>
                <a:tc>
                  <a:txBody>
                    <a:bodyPr/>
                    <a:lstStyle/>
                    <a:p>
                      <a:pPr>
                        <a:lnSpc>
                          <a:spcPct val="150000"/>
                        </a:lnSpc>
                        <a:spcAft>
                          <a:spcPts val="800"/>
                        </a:spcAft>
                        <a:buNone/>
                      </a:pPr>
                      <a:r>
                        <a:rPr lang="en-GB" sz="1600" kern="0" cap="none" spc="0">
                          <a:solidFill>
                            <a:schemeClr val="tx1"/>
                          </a:solidFill>
                          <a:effectLst/>
                        </a:rPr>
                        <a:t>.859</a:t>
                      </a:r>
                      <a:endParaRPr lang="en-GB" sz="1600" kern="100" cap="none" spc="0">
                        <a:solidFill>
                          <a:schemeClr val="tx1"/>
                        </a:solidFill>
                        <a:effectLst/>
                        <a:latin typeface="Aptos" panose="020B0004020202020204" pitchFamily="34" charset="0"/>
                        <a:ea typeface="Aptos" panose="020B0004020202020204" pitchFamily="34" charset="0"/>
                        <a:cs typeface="Arial" panose="020B0604020202020204" pitchFamily="34" charset="0"/>
                      </a:endParaRPr>
                    </a:p>
                  </a:txBody>
                  <a:tcPr marL="38329" marR="38329" marT="0" marB="74484">
                    <a:lnL w="12700" cmpd="sng">
                      <a:noFill/>
                      <a:prstDash val="solid"/>
                    </a:lnL>
                    <a:lnR w="12700" cmpd="sng">
                      <a:noFill/>
                      <a:prstDash val="solid"/>
                    </a:lnR>
                    <a:lnT w="12700" cmpd="sng">
                      <a:noFill/>
                      <a:prstDash val="solid"/>
                    </a:lnT>
                    <a:lnB w="12700" cmpd="sng">
                      <a:noFill/>
                      <a:prstDash val="solid"/>
                    </a:lnB>
                    <a:noFill/>
                  </a:tcPr>
                </a:tc>
                <a:tc>
                  <a:txBody>
                    <a:bodyPr/>
                    <a:lstStyle/>
                    <a:p>
                      <a:pPr>
                        <a:lnSpc>
                          <a:spcPct val="150000"/>
                        </a:lnSpc>
                        <a:spcAft>
                          <a:spcPts val="800"/>
                        </a:spcAft>
                        <a:buNone/>
                      </a:pPr>
                      <a:r>
                        <a:rPr lang="en-GB" sz="1600" kern="0" cap="none" spc="0">
                          <a:solidFill>
                            <a:schemeClr val="tx1"/>
                          </a:solidFill>
                          <a:effectLst/>
                        </a:rPr>
                        <a:t>.850</a:t>
                      </a:r>
                      <a:endParaRPr lang="en-GB" sz="1600" kern="100" cap="none" spc="0">
                        <a:solidFill>
                          <a:schemeClr val="tx1"/>
                        </a:solidFill>
                        <a:effectLst/>
                        <a:latin typeface="Aptos" panose="020B0004020202020204" pitchFamily="34" charset="0"/>
                        <a:ea typeface="Aptos" panose="020B0004020202020204" pitchFamily="34" charset="0"/>
                        <a:cs typeface="Arial" panose="020B0604020202020204" pitchFamily="34" charset="0"/>
                      </a:endParaRPr>
                    </a:p>
                  </a:txBody>
                  <a:tcPr marL="38329" marR="38329" marT="0" marB="74484">
                    <a:lnL w="12700" cmpd="sng">
                      <a:noFill/>
                      <a:prstDash val="solid"/>
                    </a:lnL>
                    <a:lnR w="12700" cmpd="sng">
                      <a:noFill/>
                      <a:prstDash val="solid"/>
                    </a:lnR>
                    <a:lnT w="12700" cmpd="sng">
                      <a:noFill/>
                      <a:prstDash val="solid"/>
                    </a:lnT>
                    <a:lnB w="12700" cmpd="sng">
                      <a:noFill/>
                      <a:prstDash val="solid"/>
                    </a:lnB>
                    <a:noFill/>
                  </a:tcPr>
                </a:tc>
                <a:tc>
                  <a:txBody>
                    <a:bodyPr/>
                    <a:lstStyle/>
                    <a:p>
                      <a:pPr>
                        <a:lnSpc>
                          <a:spcPct val="150000"/>
                        </a:lnSpc>
                        <a:spcAft>
                          <a:spcPts val="800"/>
                        </a:spcAft>
                        <a:buNone/>
                      </a:pPr>
                      <a:r>
                        <a:rPr lang="en-GB" sz="1600" kern="0" cap="none" spc="0">
                          <a:solidFill>
                            <a:schemeClr val="tx1"/>
                          </a:solidFill>
                          <a:effectLst/>
                        </a:rPr>
                        <a:t>.060 [.055, .065]</a:t>
                      </a:r>
                      <a:endParaRPr lang="en-GB" sz="1600" kern="100" cap="none" spc="0">
                        <a:solidFill>
                          <a:schemeClr val="tx1"/>
                        </a:solidFill>
                        <a:effectLst/>
                        <a:latin typeface="Aptos" panose="020B0004020202020204" pitchFamily="34" charset="0"/>
                        <a:ea typeface="Aptos" panose="020B0004020202020204" pitchFamily="34" charset="0"/>
                        <a:cs typeface="Arial" panose="020B0604020202020204" pitchFamily="34" charset="0"/>
                      </a:endParaRPr>
                    </a:p>
                  </a:txBody>
                  <a:tcPr marL="38329" marR="38329" marT="0" marB="74484">
                    <a:lnL w="12700" cmpd="sng">
                      <a:noFill/>
                      <a:prstDash val="solid"/>
                    </a:lnL>
                    <a:lnR w="12700" cmpd="sng">
                      <a:noFill/>
                      <a:prstDash val="solid"/>
                    </a:lnR>
                    <a:lnT w="12700" cmpd="sng">
                      <a:noFill/>
                      <a:prstDash val="solid"/>
                    </a:lnT>
                    <a:lnB w="12700" cmpd="sng">
                      <a:noFill/>
                      <a:prstDash val="solid"/>
                    </a:lnB>
                    <a:noFill/>
                  </a:tcPr>
                </a:tc>
                <a:tc>
                  <a:txBody>
                    <a:bodyPr/>
                    <a:lstStyle/>
                    <a:p>
                      <a:pPr>
                        <a:lnSpc>
                          <a:spcPct val="150000"/>
                        </a:lnSpc>
                        <a:spcAft>
                          <a:spcPts val="800"/>
                        </a:spcAft>
                        <a:buNone/>
                      </a:pPr>
                      <a:r>
                        <a:rPr lang="en-GB" sz="1600" kern="0" cap="none" spc="0">
                          <a:solidFill>
                            <a:schemeClr val="tx1"/>
                          </a:solidFill>
                          <a:effectLst/>
                        </a:rPr>
                        <a:t>.0851</a:t>
                      </a:r>
                      <a:endParaRPr lang="en-GB" sz="1600" kern="100" cap="none" spc="0" dirty="0">
                        <a:solidFill>
                          <a:schemeClr val="tx1"/>
                        </a:solidFill>
                        <a:effectLst/>
                        <a:latin typeface="Aptos" panose="020B0004020202020204" pitchFamily="34" charset="0"/>
                        <a:ea typeface="Aptos" panose="020B0004020202020204" pitchFamily="34" charset="0"/>
                        <a:cs typeface="Arial" panose="020B0604020202020204" pitchFamily="34" charset="0"/>
                      </a:endParaRPr>
                    </a:p>
                  </a:txBody>
                  <a:tcPr marL="38329" marR="38329" marT="0" marB="74484">
                    <a:lnL w="12700" cmpd="sng">
                      <a:noFill/>
                      <a:prstDash val="solid"/>
                    </a:lnL>
                    <a:lnR w="12700" cmpd="sng">
                      <a:noFill/>
                      <a:prstDash val="solid"/>
                    </a:lnR>
                    <a:lnT w="12700" cmpd="sng">
                      <a:noFill/>
                      <a:prstDash val="solid"/>
                    </a:lnT>
                    <a:lnB w="12700" cmpd="sng">
                      <a:noFill/>
                      <a:prstDash val="solid"/>
                    </a:lnB>
                    <a:noFill/>
                  </a:tcPr>
                </a:tc>
                <a:tc>
                  <a:txBody>
                    <a:bodyPr/>
                    <a:lstStyle/>
                    <a:p>
                      <a:pPr>
                        <a:lnSpc>
                          <a:spcPct val="150000"/>
                        </a:lnSpc>
                        <a:spcAft>
                          <a:spcPts val="800"/>
                        </a:spcAft>
                        <a:buNone/>
                      </a:pPr>
                      <a:r>
                        <a:rPr lang="en-GB" sz="1600" kern="0" cap="none" spc="0">
                          <a:solidFill>
                            <a:schemeClr val="tx1"/>
                          </a:solidFill>
                          <a:effectLst/>
                        </a:rPr>
                        <a:t>.001</a:t>
                      </a:r>
                      <a:endParaRPr lang="en-GB" sz="1600" kern="100" cap="none" spc="0">
                        <a:solidFill>
                          <a:schemeClr val="tx1"/>
                        </a:solidFill>
                        <a:effectLst/>
                        <a:latin typeface="Aptos" panose="020B0004020202020204" pitchFamily="34" charset="0"/>
                        <a:ea typeface="Aptos" panose="020B0004020202020204" pitchFamily="34" charset="0"/>
                        <a:cs typeface="Arial" panose="020B0604020202020204" pitchFamily="34" charset="0"/>
                      </a:endParaRPr>
                    </a:p>
                  </a:txBody>
                  <a:tcPr marL="38329" marR="38329" marT="0" marB="74484">
                    <a:lnL w="12700" cmpd="sng">
                      <a:noFill/>
                      <a:prstDash val="solid"/>
                    </a:lnL>
                    <a:lnR w="12700" cmpd="sng">
                      <a:noFill/>
                      <a:prstDash val="solid"/>
                    </a:lnR>
                    <a:lnT w="12700" cmpd="sng">
                      <a:noFill/>
                      <a:prstDash val="solid"/>
                    </a:lnT>
                    <a:lnB w="12700" cmpd="sng">
                      <a:noFill/>
                      <a:prstDash val="solid"/>
                    </a:lnB>
                    <a:noFill/>
                  </a:tcPr>
                </a:tc>
                <a:extLst>
                  <a:ext uri="{0D108BD9-81ED-4DB2-BD59-A6C34878D82A}">
                    <a16:rowId xmlns:a16="http://schemas.microsoft.com/office/drawing/2014/main" val="3384629835"/>
                  </a:ext>
                </a:extLst>
              </a:tr>
              <a:tr h="451810">
                <a:tc>
                  <a:txBody>
                    <a:bodyPr/>
                    <a:lstStyle/>
                    <a:p>
                      <a:pPr>
                        <a:lnSpc>
                          <a:spcPct val="150000"/>
                        </a:lnSpc>
                        <a:spcAft>
                          <a:spcPts val="800"/>
                        </a:spcAft>
                        <a:buNone/>
                      </a:pPr>
                      <a:r>
                        <a:rPr lang="en-GB" sz="1600" b="1" kern="0" cap="none" spc="0">
                          <a:solidFill>
                            <a:schemeClr val="tx1"/>
                          </a:solidFill>
                          <a:effectLst/>
                        </a:rPr>
                        <a:t>Year 3</a:t>
                      </a:r>
                      <a:endParaRPr lang="en-GB" sz="1600" b="1" kern="100" cap="none" spc="0">
                        <a:solidFill>
                          <a:schemeClr val="tx1"/>
                        </a:solidFill>
                        <a:effectLst/>
                        <a:latin typeface="Aptos" panose="020B0004020202020204" pitchFamily="34" charset="0"/>
                        <a:ea typeface="Aptos" panose="020B0004020202020204" pitchFamily="34" charset="0"/>
                        <a:cs typeface="Arial" panose="020B0604020202020204" pitchFamily="34" charset="0"/>
                      </a:endParaRPr>
                    </a:p>
                  </a:txBody>
                  <a:tcPr marL="38329" marR="38329" marT="0" marB="74484">
                    <a:lnL w="12700" cmpd="sng">
                      <a:noFill/>
                      <a:prstDash val="solid"/>
                    </a:lnL>
                    <a:lnR w="12700" cmpd="sng">
                      <a:noFill/>
                      <a:prstDash val="solid"/>
                    </a:lnR>
                    <a:lnT w="12700" cmpd="sng">
                      <a:noFill/>
                      <a:prstDash val="solid"/>
                    </a:lnT>
                    <a:lnB w="12700" cmpd="sng">
                      <a:noFill/>
                      <a:prstDash val="solid"/>
                    </a:lnB>
                    <a:solidFill>
                      <a:schemeClr val="bg1">
                        <a:lumMod val="95000"/>
                      </a:schemeClr>
                    </a:solidFill>
                  </a:tcPr>
                </a:tc>
                <a:tc>
                  <a:txBody>
                    <a:bodyPr/>
                    <a:lstStyle/>
                    <a:p>
                      <a:pPr>
                        <a:lnSpc>
                          <a:spcPct val="150000"/>
                        </a:lnSpc>
                        <a:spcAft>
                          <a:spcPts val="800"/>
                        </a:spcAft>
                        <a:buNone/>
                      </a:pPr>
                      <a:r>
                        <a:rPr lang="en-GB" sz="1600" kern="0" cap="none" spc="0">
                          <a:solidFill>
                            <a:schemeClr val="tx1"/>
                          </a:solidFill>
                          <a:effectLst/>
                        </a:rPr>
                        <a:t>1563.66 (973)</a:t>
                      </a:r>
                      <a:endParaRPr lang="en-GB" sz="1600" kern="100" cap="none" spc="0">
                        <a:solidFill>
                          <a:schemeClr val="tx1"/>
                        </a:solidFill>
                        <a:effectLst/>
                        <a:latin typeface="Aptos" panose="020B0004020202020204" pitchFamily="34" charset="0"/>
                        <a:ea typeface="Aptos" panose="020B0004020202020204" pitchFamily="34" charset="0"/>
                        <a:cs typeface="Arial" panose="020B0604020202020204" pitchFamily="34" charset="0"/>
                      </a:endParaRPr>
                    </a:p>
                  </a:txBody>
                  <a:tcPr marL="38329" marR="38329" marT="0" marB="74484">
                    <a:lnL w="12700" cmpd="sng">
                      <a:noFill/>
                      <a:prstDash val="solid"/>
                    </a:lnL>
                    <a:lnR w="12700" cmpd="sng">
                      <a:noFill/>
                      <a:prstDash val="solid"/>
                    </a:lnR>
                    <a:lnT w="12700" cmpd="sng">
                      <a:noFill/>
                      <a:prstDash val="solid"/>
                    </a:lnT>
                    <a:lnB w="12700" cmpd="sng">
                      <a:noFill/>
                      <a:prstDash val="solid"/>
                    </a:lnB>
                    <a:solidFill>
                      <a:schemeClr val="bg1">
                        <a:lumMod val="95000"/>
                      </a:schemeClr>
                    </a:solidFill>
                  </a:tcPr>
                </a:tc>
                <a:tc>
                  <a:txBody>
                    <a:bodyPr/>
                    <a:lstStyle/>
                    <a:p>
                      <a:pPr>
                        <a:lnSpc>
                          <a:spcPct val="150000"/>
                        </a:lnSpc>
                        <a:spcAft>
                          <a:spcPts val="800"/>
                        </a:spcAft>
                        <a:buNone/>
                      </a:pPr>
                      <a:r>
                        <a:rPr lang="en-GB" sz="1600" kern="0" cap="none" spc="0">
                          <a:solidFill>
                            <a:schemeClr val="tx1"/>
                          </a:solidFill>
                          <a:effectLst/>
                        </a:rPr>
                        <a:t>1.607</a:t>
                      </a:r>
                      <a:endParaRPr lang="en-GB" sz="1600" kern="100" cap="none" spc="0">
                        <a:solidFill>
                          <a:schemeClr val="tx1"/>
                        </a:solidFill>
                        <a:effectLst/>
                        <a:latin typeface="Aptos" panose="020B0004020202020204" pitchFamily="34" charset="0"/>
                        <a:ea typeface="Aptos" panose="020B0004020202020204" pitchFamily="34" charset="0"/>
                        <a:cs typeface="Arial" panose="020B0604020202020204" pitchFamily="34" charset="0"/>
                      </a:endParaRPr>
                    </a:p>
                  </a:txBody>
                  <a:tcPr marL="38329" marR="38329" marT="0" marB="74484">
                    <a:lnL w="12700" cmpd="sng">
                      <a:noFill/>
                      <a:prstDash val="solid"/>
                    </a:lnL>
                    <a:lnR w="12700" cmpd="sng">
                      <a:noFill/>
                      <a:prstDash val="solid"/>
                    </a:lnR>
                    <a:lnT w="12700" cmpd="sng">
                      <a:noFill/>
                      <a:prstDash val="solid"/>
                    </a:lnT>
                    <a:lnB w="12700" cmpd="sng">
                      <a:noFill/>
                      <a:prstDash val="solid"/>
                    </a:lnB>
                    <a:solidFill>
                      <a:schemeClr val="bg1">
                        <a:lumMod val="95000"/>
                      </a:schemeClr>
                    </a:solidFill>
                  </a:tcPr>
                </a:tc>
                <a:tc>
                  <a:txBody>
                    <a:bodyPr/>
                    <a:lstStyle/>
                    <a:p>
                      <a:pPr>
                        <a:lnSpc>
                          <a:spcPct val="150000"/>
                        </a:lnSpc>
                        <a:spcAft>
                          <a:spcPts val="800"/>
                        </a:spcAft>
                        <a:buNone/>
                      </a:pPr>
                      <a:r>
                        <a:rPr lang="en-GB" sz="1600" kern="0" cap="none" spc="0">
                          <a:solidFill>
                            <a:schemeClr val="tx1"/>
                          </a:solidFill>
                          <a:effectLst/>
                        </a:rPr>
                        <a:t>.860</a:t>
                      </a:r>
                      <a:endParaRPr lang="en-GB" sz="1600" kern="100" cap="none" spc="0">
                        <a:solidFill>
                          <a:schemeClr val="tx1"/>
                        </a:solidFill>
                        <a:effectLst/>
                        <a:latin typeface="Aptos" panose="020B0004020202020204" pitchFamily="34" charset="0"/>
                        <a:ea typeface="Aptos" panose="020B0004020202020204" pitchFamily="34" charset="0"/>
                        <a:cs typeface="Arial" panose="020B0604020202020204" pitchFamily="34" charset="0"/>
                      </a:endParaRPr>
                    </a:p>
                  </a:txBody>
                  <a:tcPr marL="38329" marR="38329" marT="0" marB="74484">
                    <a:lnL w="12700" cmpd="sng">
                      <a:noFill/>
                      <a:prstDash val="solid"/>
                    </a:lnL>
                    <a:lnR w="12700" cmpd="sng">
                      <a:noFill/>
                      <a:prstDash val="solid"/>
                    </a:lnR>
                    <a:lnT w="12700" cmpd="sng">
                      <a:noFill/>
                      <a:prstDash val="solid"/>
                    </a:lnT>
                    <a:lnB w="12700" cmpd="sng">
                      <a:noFill/>
                      <a:prstDash val="solid"/>
                    </a:lnB>
                    <a:solidFill>
                      <a:schemeClr val="bg1">
                        <a:lumMod val="95000"/>
                      </a:schemeClr>
                    </a:solidFill>
                  </a:tcPr>
                </a:tc>
                <a:tc>
                  <a:txBody>
                    <a:bodyPr/>
                    <a:lstStyle/>
                    <a:p>
                      <a:pPr>
                        <a:lnSpc>
                          <a:spcPct val="150000"/>
                        </a:lnSpc>
                        <a:spcAft>
                          <a:spcPts val="800"/>
                        </a:spcAft>
                        <a:buNone/>
                      </a:pPr>
                      <a:r>
                        <a:rPr lang="en-GB" sz="1600" kern="0" cap="none" spc="0">
                          <a:solidFill>
                            <a:schemeClr val="tx1"/>
                          </a:solidFill>
                          <a:effectLst/>
                        </a:rPr>
                        <a:t>.851</a:t>
                      </a:r>
                      <a:endParaRPr lang="en-GB" sz="1600" kern="100" cap="none" spc="0">
                        <a:solidFill>
                          <a:schemeClr val="tx1"/>
                        </a:solidFill>
                        <a:effectLst/>
                        <a:latin typeface="Aptos" panose="020B0004020202020204" pitchFamily="34" charset="0"/>
                        <a:ea typeface="Aptos" panose="020B0004020202020204" pitchFamily="34" charset="0"/>
                        <a:cs typeface="Arial" panose="020B0604020202020204" pitchFamily="34" charset="0"/>
                      </a:endParaRPr>
                    </a:p>
                  </a:txBody>
                  <a:tcPr marL="38329" marR="38329" marT="0" marB="74484">
                    <a:lnL w="12700" cmpd="sng">
                      <a:noFill/>
                      <a:prstDash val="solid"/>
                    </a:lnL>
                    <a:lnR w="12700" cmpd="sng">
                      <a:noFill/>
                      <a:prstDash val="solid"/>
                    </a:lnR>
                    <a:lnT w="12700" cmpd="sng">
                      <a:noFill/>
                      <a:prstDash val="solid"/>
                    </a:lnT>
                    <a:lnB w="12700" cmpd="sng">
                      <a:noFill/>
                      <a:prstDash val="solid"/>
                    </a:lnB>
                    <a:solidFill>
                      <a:schemeClr val="bg1">
                        <a:lumMod val="95000"/>
                      </a:schemeClr>
                    </a:solidFill>
                  </a:tcPr>
                </a:tc>
                <a:tc>
                  <a:txBody>
                    <a:bodyPr/>
                    <a:lstStyle/>
                    <a:p>
                      <a:pPr>
                        <a:lnSpc>
                          <a:spcPct val="150000"/>
                        </a:lnSpc>
                        <a:spcAft>
                          <a:spcPts val="800"/>
                        </a:spcAft>
                        <a:buNone/>
                      </a:pPr>
                      <a:r>
                        <a:rPr lang="en-GB" sz="1600" kern="0" cap="none" spc="0">
                          <a:solidFill>
                            <a:schemeClr val="tx1"/>
                          </a:solidFill>
                          <a:effectLst/>
                        </a:rPr>
                        <a:t>.060 [.054, .065]</a:t>
                      </a:r>
                      <a:endParaRPr lang="en-GB" sz="1600" kern="100" cap="none" spc="0" dirty="0">
                        <a:solidFill>
                          <a:schemeClr val="tx1"/>
                        </a:solidFill>
                        <a:effectLst/>
                        <a:latin typeface="Aptos" panose="020B0004020202020204" pitchFamily="34" charset="0"/>
                        <a:ea typeface="Aptos" panose="020B0004020202020204" pitchFamily="34" charset="0"/>
                        <a:cs typeface="Arial" panose="020B0604020202020204" pitchFamily="34" charset="0"/>
                      </a:endParaRPr>
                    </a:p>
                  </a:txBody>
                  <a:tcPr marL="38329" marR="38329" marT="0" marB="74484">
                    <a:lnL w="12700" cmpd="sng">
                      <a:noFill/>
                      <a:prstDash val="solid"/>
                    </a:lnL>
                    <a:lnR w="12700" cmpd="sng">
                      <a:noFill/>
                      <a:prstDash val="solid"/>
                    </a:lnR>
                    <a:lnT w="12700" cmpd="sng">
                      <a:noFill/>
                      <a:prstDash val="solid"/>
                    </a:lnT>
                    <a:lnB w="12700" cmpd="sng">
                      <a:noFill/>
                      <a:prstDash val="solid"/>
                    </a:lnB>
                    <a:solidFill>
                      <a:schemeClr val="bg1">
                        <a:lumMod val="95000"/>
                      </a:schemeClr>
                    </a:solidFill>
                  </a:tcPr>
                </a:tc>
                <a:tc>
                  <a:txBody>
                    <a:bodyPr/>
                    <a:lstStyle/>
                    <a:p>
                      <a:pPr>
                        <a:lnSpc>
                          <a:spcPct val="150000"/>
                        </a:lnSpc>
                        <a:spcAft>
                          <a:spcPts val="800"/>
                        </a:spcAft>
                        <a:buNone/>
                      </a:pPr>
                      <a:r>
                        <a:rPr lang="en-GB" sz="1600" kern="0" cap="none" spc="0">
                          <a:solidFill>
                            <a:schemeClr val="tx1"/>
                          </a:solidFill>
                          <a:effectLst/>
                        </a:rPr>
                        <a:t>.0837</a:t>
                      </a:r>
                      <a:endParaRPr lang="en-GB" sz="1600" kern="100" cap="none" spc="0" dirty="0">
                        <a:solidFill>
                          <a:schemeClr val="tx1"/>
                        </a:solidFill>
                        <a:effectLst/>
                        <a:latin typeface="Aptos" panose="020B0004020202020204" pitchFamily="34" charset="0"/>
                        <a:ea typeface="Aptos" panose="020B0004020202020204" pitchFamily="34" charset="0"/>
                        <a:cs typeface="Arial" panose="020B0604020202020204" pitchFamily="34" charset="0"/>
                      </a:endParaRPr>
                    </a:p>
                  </a:txBody>
                  <a:tcPr marL="38329" marR="38329" marT="0" marB="74484">
                    <a:lnL w="12700" cmpd="sng">
                      <a:noFill/>
                      <a:prstDash val="solid"/>
                    </a:lnL>
                    <a:lnR w="12700" cmpd="sng">
                      <a:noFill/>
                      <a:prstDash val="solid"/>
                    </a:lnR>
                    <a:lnT w="12700" cmpd="sng">
                      <a:noFill/>
                      <a:prstDash val="solid"/>
                    </a:lnT>
                    <a:lnB w="12700" cmpd="sng">
                      <a:noFill/>
                      <a:prstDash val="solid"/>
                    </a:lnB>
                    <a:solidFill>
                      <a:schemeClr val="bg1">
                        <a:lumMod val="95000"/>
                      </a:schemeClr>
                    </a:solidFill>
                  </a:tcPr>
                </a:tc>
                <a:tc>
                  <a:txBody>
                    <a:bodyPr/>
                    <a:lstStyle/>
                    <a:p>
                      <a:pPr>
                        <a:lnSpc>
                          <a:spcPct val="150000"/>
                        </a:lnSpc>
                        <a:spcAft>
                          <a:spcPts val="800"/>
                        </a:spcAft>
                        <a:buNone/>
                      </a:pPr>
                      <a:r>
                        <a:rPr lang="en-GB" sz="1600" kern="0" cap="none" spc="0">
                          <a:solidFill>
                            <a:schemeClr val="tx1"/>
                          </a:solidFill>
                          <a:effectLst/>
                        </a:rPr>
                        <a:t>.002</a:t>
                      </a:r>
                      <a:endParaRPr lang="en-GB" sz="1600" kern="100" cap="none" spc="0" dirty="0">
                        <a:solidFill>
                          <a:schemeClr val="tx1"/>
                        </a:solidFill>
                        <a:effectLst/>
                        <a:latin typeface="Aptos" panose="020B0004020202020204" pitchFamily="34" charset="0"/>
                        <a:ea typeface="Aptos" panose="020B0004020202020204" pitchFamily="34" charset="0"/>
                        <a:cs typeface="Arial" panose="020B0604020202020204" pitchFamily="34" charset="0"/>
                      </a:endParaRPr>
                    </a:p>
                  </a:txBody>
                  <a:tcPr marL="38329" marR="38329" marT="0" marB="74484">
                    <a:lnL w="12700" cmpd="sng">
                      <a:noFill/>
                      <a:prstDash val="solid"/>
                    </a:lnL>
                    <a:lnR w="12700" cmpd="sng">
                      <a:noFill/>
                      <a:prstDash val="solid"/>
                    </a:lnR>
                    <a:lnT w="12700" cmpd="sng">
                      <a:noFill/>
                      <a:prstDash val="solid"/>
                    </a:lnT>
                    <a:lnB w="12700" cmpd="sng">
                      <a:noFill/>
                      <a:prstDash val="solid"/>
                    </a:lnB>
                    <a:solidFill>
                      <a:schemeClr val="bg1">
                        <a:lumMod val="95000"/>
                      </a:schemeClr>
                    </a:solidFill>
                  </a:tcPr>
                </a:tc>
                <a:extLst>
                  <a:ext uri="{0D108BD9-81ED-4DB2-BD59-A6C34878D82A}">
                    <a16:rowId xmlns:a16="http://schemas.microsoft.com/office/drawing/2014/main" val="1893770697"/>
                  </a:ext>
                </a:extLst>
              </a:tr>
              <a:tr h="451810">
                <a:tc>
                  <a:txBody>
                    <a:bodyPr/>
                    <a:lstStyle/>
                    <a:p>
                      <a:pPr>
                        <a:lnSpc>
                          <a:spcPct val="150000"/>
                        </a:lnSpc>
                        <a:spcAft>
                          <a:spcPts val="800"/>
                        </a:spcAft>
                        <a:buNone/>
                      </a:pPr>
                      <a:r>
                        <a:rPr lang="en-GB" sz="1600" b="1" kern="0" cap="none" spc="0">
                          <a:solidFill>
                            <a:schemeClr val="tx1"/>
                          </a:solidFill>
                          <a:effectLst/>
                        </a:rPr>
                        <a:t>Year 4</a:t>
                      </a:r>
                      <a:endParaRPr lang="en-GB" sz="1600" b="1" kern="100" cap="none" spc="0">
                        <a:solidFill>
                          <a:schemeClr val="tx1"/>
                        </a:solidFill>
                        <a:effectLst/>
                        <a:latin typeface="Aptos" panose="020B0004020202020204" pitchFamily="34" charset="0"/>
                        <a:ea typeface="Aptos" panose="020B0004020202020204" pitchFamily="34" charset="0"/>
                        <a:cs typeface="Arial" panose="020B0604020202020204" pitchFamily="34" charset="0"/>
                      </a:endParaRPr>
                    </a:p>
                  </a:txBody>
                  <a:tcPr marL="38329" marR="38329" marT="0" marB="74484">
                    <a:lnL w="12700" cap="flat" cmpd="sng" algn="ctr">
                      <a:solidFill>
                        <a:schemeClr val="tx1"/>
                      </a:solidFill>
                      <a:prstDash val="solid"/>
                    </a:lnL>
                    <a:lnR w="12700" cmpd="sng">
                      <a:noFill/>
                      <a:prstDash val="solid"/>
                    </a:lnR>
                    <a:lnT w="12700" cmpd="sng">
                      <a:noFill/>
                      <a:prstDash val="solid"/>
                    </a:lnT>
                    <a:lnB w="12700" cmpd="sng">
                      <a:noFill/>
                      <a:prstDash val="solid"/>
                    </a:lnB>
                    <a:noFill/>
                  </a:tcPr>
                </a:tc>
                <a:tc>
                  <a:txBody>
                    <a:bodyPr/>
                    <a:lstStyle/>
                    <a:p>
                      <a:pPr>
                        <a:lnSpc>
                          <a:spcPct val="150000"/>
                        </a:lnSpc>
                        <a:spcAft>
                          <a:spcPts val="800"/>
                        </a:spcAft>
                        <a:buNone/>
                      </a:pPr>
                      <a:r>
                        <a:rPr lang="en-GB" sz="1600" kern="0" cap="none" spc="0">
                          <a:solidFill>
                            <a:schemeClr val="tx1"/>
                          </a:solidFill>
                          <a:effectLst/>
                        </a:rPr>
                        <a:t>1404.09 (973)</a:t>
                      </a:r>
                      <a:endParaRPr lang="en-GB" sz="1600" kern="100" cap="none" spc="0">
                        <a:solidFill>
                          <a:schemeClr val="tx1"/>
                        </a:solidFill>
                        <a:effectLst/>
                        <a:latin typeface="Aptos" panose="020B0004020202020204" pitchFamily="34" charset="0"/>
                        <a:ea typeface="Aptos" panose="020B0004020202020204" pitchFamily="34" charset="0"/>
                        <a:cs typeface="Arial" panose="020B0604020202020204" pitchFamily="34" charset="0"/>
                      </a:endParaRPr>
                    </a:p>
                  </a:txBody>
                  <a:tcPr marL="38329" marR="38329" marT="0" marB="74484">
                    <a:lnL w="12700" cmpd="sng">
                      <a:noFill/>
                      <a:prstDash val="solid"/>
                    </a:lnL>
                    <a:lnR w="12700" cmpd="sng">
                      <a:noFill/>
                      <a:prstDash val="solid"/>
                    </a:lnR>
                    <a:lnT w="12700" cmpd="sng">
                      <a:noFill/>
                      <a:prstDash val="solid"/>
                    </a:lnT>
                    <a:lnB w="12700" cmpd="sng">
                      <a:noFill/>
                      <a:prstDash val="solid"/>
                    </a:lnB>
                    <a:noFill/>
                  </a:tcPr>
                </a:tc>
                <a:tc>
                  <a:txBody>
                    <a:bodyPr/>
                    <a:lstStyle/>
                    <a:p>
                      <a:pPr>
                        <a:lnSpc>
                          <a:spcPct val="150000"/>
                        </a:lnSpc>
                        <a:spcAft>
                          <a:spcPts val="800"/>
                        </a:spcAft>
                        <a:buNone/>
                      </a:pPr>
                      <a:r>
                        <a:rPr lang="en-GB" sz="1600" kern="0" cap="none" spc="0">
                          <a:solidFill>
                            <a:schemeClr val="tx1"/>
                          </a:solidFill>
                          <a:effectLst/>
                        </a:rPr>
                        <a:t>1.443</a:t>
                      </a:r>
                      <a:endParaRPr lang="en-GB" sz="1600" kern="100" cap="none" spc="0">
                        <a:solidFill>
                          <a:schemeClr val="tx1"/>
                        </a:solidFill>
                        <a:effectLst/>
                        <a:latin typeface="Aptos" panose="020B0004020202020204" pitchFamily="34" charset="0"/>
                        <a:ea typeface="Aptos" panose="020B0004020202020204" pitchFamily="34" charset="0"/>
                        <a:cs typeface="Arial" panose="020B0604020202020204" pitchFamily="34" charset="0"/>
                      </a:endParaRPr>
                    </a:p>
                  </a:txBody>
                  <a:tcPr marL="38329" marR="38329" marT="0" marB="74484">
                    <a:lnL w="12700" cmpd="sng">
                      <a:noFill/>
                      <a:prstDash val="solid"/>
                    </a:lnL>
                    <a:lnR w="12700" cmpd="sng">
                      <a:noFill/>
                      <a:prstDash val="solid"/>
                    </a:lnR>
                    <a:lnT w="12700" cmpd="sng">
                      <a:noFill/>
                      <a:prstDash val="solid"/>
                    </a:lnT>
                    <a:lnB w="12700" cmpd="sng">
                      <a:noFill/>
                      <a:prstDash val="solid"/>
                    </a:lnB>
                    <a:noFill/>
                  </a:tcPr>
                </a:tc>
                <a:tc>
                  <a:txBody>
                    <a:bodyPr/>
                    <a:lstStyle/>
                    <a:p>
                      <a:pPr>
                        <a:lnSpc>
                          <a:spcPct val="150000"/>
                        </a:lnSpc>
                        <a:spcAft>
                          <a:spcPts val="800"/>
                        </a:spcAft>
                        <a:buNone/>
                      </a:pPr>
                      <a:r>
                        <a:rPr lang="en-GB" sz="1600" kern="0" cap="none" spc="0">
                          <a:solidFill>
                            <a:schemeClr val="tx1"/>
                          </a:solidFill>
                          <a:effectLst/>
                        </a:rPr>
                        <a:t>.908</a:t>
                      </a:r>
                      <a:endParaRPr lang="en-GB" sz="1600" kern="100" cap="none" spc="0" dirty="0">
                        <a:solidFill>
                          <a:schemeClr val="tx1"/>
                        </a:solidFill>
                        <a:effectLst/>
                        <a:latin typeface="Aptos" panose="020B0004020202020204" pitchFamily="34" charset="0"/>
                        <a:ea typeface="Aptos" panose="020B0004020202020204" pitchFamily="34" charset="0"/>
                        <a:cs typeface="Arial" panose="020B0604020202020204" pitchFamily="34" charset="0"/>
                      </a:endParaRPr>
                    </a:p>
                  </a:txBody>
                  <a:tcPr marL="38329" marR="38329" marT="0" marB="74484">
                    <a:lnL w="12700" cmpd="sng">
                      <a:noFill/>
                      <a:prstDash val="solid"/>
                    </a:lnL>
                    <a:lnR w="12700" cmpd="sng">
                      <a:noFill/>
                      <a:prstDash val="solid"/>
                    </a:lnR>
                    <a:lnT w="12700" cmpd="sng">
                      <a:noFill/>
                      <a:prstDash val="solid"/>
                    </a:lnT>
                    <a:lnB w="12700" cmpd="sng">
                      <a:noFill/>
                      <a:prstDash val="solid"/>
                    </a:lnB>
                    <a:noFill/>
                  </a:tcPr>
                </a:tc>
                <a:tc>
                  <a:txBody>
                    <a:bodyPr/>
                    <a:lstStyle/>
                    <a:p>
                      <a:pPr>
                        <a:lnSpc>
                          <a:spcPct val="150000"/>
                        </a:lnSpc>
                        <a:spcAft>
                          <a:spcPts val="800"/>
                        </a:spcAft>
                        <a:buNone/>
                      </a:pPr>
                      <a:r>
                        <a:rPr lang="en-GB" sz="1600" kern="0" cap="none" spc="0">
                          <a:solidFill>
                            <a:schemeClr val="tx1"/>
                          </a:solidFill>
                          <a:effectLst/>
                        </a:rPr>
                        <a:t>.903</a:t>
                      </a:r>
                      <a:endParaRPr lang="en-GB" sz="1600" kern="100" cap="none" spc="0">
                        <a:solidFill>
                          <a:schemeClr val="tx1"/>
                        </a:solidFill>
                        <a:effectLst/>
                        <a:latin typeface="Aptos" panose="020B0004020202020204" pitchFamily="34" charset="0"/>
                        <a:ea typeface="Aptos" panose="020B0004020202020204" pitchFamily="34" charset="0"/>
                        <a:cs typeface="Arial" panose="020B0604020202020204" pitchFamily="34" charset="0"/>
                      </a:endParaRPr>
                    </a:p>
                  </a:txBody>
                  <a:tcPr marL="38329" marR="38329" marT="0" marB="74484">
                    <a:lnL w="12700" cmpd="sng">
                      <a:noFill/>
                      <a:prstDash val="solid"/>
                    </a:lnL>
                    <a:lnR w="12700" cmpd="sng">
                      <a:noFill/>
                      <a:prstDash val="solid"/>
                    </a:lnR>
                    <a:lnT w="12700" cmpd="sng">
                      <a:noFill/>
                      <a:prstDash val="solid"/>
                    </a:lnT>
                    <a:lnB w="12700" cmpd="sng">
                      <a:noFill/>
                      <a:prstDash val="solid"/>
                    </a:lnB>
                    <a:noFill/>
                  </a:tcPr>
                </a:tc>
                <a:tc>
                  <a:txBody>
                    <a:bodyPr/>
                    <a:lstStyle/>
                    <a:p>
                      <a:pPr>
                        <a:lnSpc>
                          <a:spcPct val="150000"/>
                        </a:lnSpc>
                        <a:spcAft>
                          <a:spcPts val="800"/>
                        </a:spcAft>
                        <a:buNone/>
                      </a:pPr>
                      <a:r>
                        <a:rPr lang="en-GB" sz="1600" kern="0" cap="none" spc="0">
                          <a:solidFill>
                            <a:schemeClr val="tx1"/>
                          </a:solidFill>
                          <a:effectLst/>
                        </a:rPr>
                        <a:t>.048 [.042, .054]</a:t>
                      </a:r>
                      <a:endParaRPr lang="en-GB" sz="1600" kern="100" cap="none" spc="0">
                        <a:solidFill>
                          <a:schemeClr val="tx1"/>
                        </a:solidFill>
                        <a:effectLst/>
                        <a:latin typeface="Aptos" panose="020B0004020202020204" pitchFamily="34" charset="0"/>
                        <a:ea typeface="Aptos" panose="020B0004020202020204" pitchFamily="34" charset="0"/>
                        <a:cs typeface="Arial" panose="020B0604020202020204" pitchFamily="34" charset="0"/>
                      </a:endParaRPr>
                    </a:p>
                  </a:txBody>
                  <a:tcPr marL="38329" marR="38329" marT="0" marB="74484">
                    <a:lnL w="12700" cmpd="sng">
                      <a:noFill/>
                      <a:prstDash val="solid"/>
                    </a:lnL>
                    <a:lnR w="12700" cmpd="sng">
                      <a:noFill/>
                      <a:prstDash val="solid"/>
                    </a:lnR>
                    <a:lnT w="12700" cmpd="sng">
                      <a:noFill/>
                      <a:prstDash val="solid"/>
                    </a:lnT>
                    <a:lnB w="12700" cmpd="sng">
                      <a:noFill/>
                      <a:prstDash val="solid"/>
                    </a:lnB>
                    <a:noFill/>
                  </a:tcPr>
                </a:tc>
                <a:tc>
                  <a:txBody>
                    <a:bodyPr/>
                    <a:lstStyle/>
                    <a:p>
                      <a:pPr>
                        <a:lnSpc>
                          <a:spcPct val="150000"/>
                        </a:lnSpc>
                        <a:spcAft>
                          <a:spcPts val="800"/>
                        </a:spcAft>
                        <a:buNone/>
                      </a:pPr>
                      <a:r>
                        <a:rPr lang="en-GB" sz="1600" kern="0" cap="none" spc="0">
                          <a:solidFill>
                            <a:schemeClr val="tx1"/>
                          </a:solidFill>
                          <a:effectLst/>
                        </a:rPr>
                        <a:t>.0751</a:t>
                      </a:r>
                      <a:endParaRPr lang="en-GB" sz="1600" kern="100" cap="none" spc="0">
                        <a:solidFill>
                          <a:schemeClr val="tx1"/>
                        </a:solidFill>
                        <a:effectLst/>
                        <a:latin typeface="Aptos" panose="020B0004020202020204" pitchFamily="34" charset="0"/>
                        <a:ea typeface="Aptos" panose="020B0004020202020204" pitchFamily="34" charset="0"/>
                        <a:cs typeface="Arial" panose="020B0604020202020204" pitchFamily="34" charset="0"/>
                      </a:endParaRPr>
                    </a:p>
                  </a:txBody>
                  <a:tcPr marL="38329" marR="38329" marT="0" marB="74484">
                    <a:lnL w="12700" cmpd="sng">
                      <a:noFill/>
                      <a:prstDash val="solid"/>
                    </a:lnL>
                    <a:lnR w="12700" cmpd="sng">
                      <a:noFill/>
                      <a:prstDash val="solid"/>
                    </a:lnR>
                    <a:lnT w="12700" cmpd="sng">
                      <a:noFill/>
                      <a:prstDash val="solid"/>
                    </a:lnT>
                    <a:lnB w="12700" cmpd="sng">
                      <a:noFill/>
                      <a:prstDash val="solid"/>
                    </a:lnB>
                    <a:noFill/>
                  </a:tcPr>
                </a:tc>
                <a:tc>
                  <a:txBody>
                    <a:bodyPr/>
                    <a:lstStyle/>
                    <a:p>
                      <a:pPr>
                        <a:lnSpc>
                          <a:spcPct val="150000"/>
                        </a:lnSpc>
                        <a:spcAft>
                          <a:spcPts val="800"/>
                        </a:spcAft>
                        <a:buNone/>
                      </a:pPr>
                      <a:r>
                        <a:rPr lang="en-GB" sz="1600" kern="0" cap="none" spc="0">
                          <a:solidFill>
                            <a:schemeClr val="tx1"/>
                          </a:solidFill>
                          <a:effectLst/>
                        </a:rPr>
                        <a:t>.703</a:t>
                      </a:r>
                      <a:endParaRPr lang="en-GB" sz="1600" kern="100" cap="none" spc="0" dirty="0">
                        <a:solidFill>
                          <a:schemeClr val="tx1"/>
                        </a:solidFill>
                        <a:effectLst/>
                        <a:latin typeface="Aptos" panose="020B0004020202020204" pitchFamily="34" charset="0"/>
                        <a:ea typeface="Aptos" panose="020B0004020202020204" pitchFamily="34" charset="0"/>
                        <a:cs typeface="Arial" panose="020B0604020202020204" pitchFamily="34" charset="0"/>
                      </a:endParaRPr>
                    </a:p>
                  </a:txBody>
                  <a:tcPr marL="38329" marR="38329" marT="0" marB="74484">
                    <a:lnL w="12700" cmpd="sng">
                      <a:noFill/>
                      <a:prstDash val="solid"/>
                    </a:lnL>
                    <a:lnR w="12700" cmpd="sng">
                      <a:noFill/>
                      <a:prstDash val="solid"/>
                    </a:lnR>
                    <a:lnT w="12700" cmpd="sng">
                      <a:noFill/>
                      <a:prstDash val="solid"/>
                    </a:lnT>
                    <a:lnB w="12700" cmpd="sng">
                      <a:noFill/>
                      <a:prstDash val="solid"/>
                    </a:lnB>
                    <a:noFill/>
                  </a:tcPr>
                </a:tc>
                <a:extLst>
                  <a:ext uri="{0D108BD9-81ED-4DB2-BD59-A6C34878D82A}">
                    <a16:rowId xmlns:a16="http://schemas.microsoft.com/office/drawing/2014/main" val="3506110708"/>
                  </a:ext>
                </a:extLst>
              </a:tr>
              <a:tr h="1036990">
                <a:tc gridSpan="8">
                  <a:txBody>
                    <a:bodyPr/>
                    <a:lstStyle/>
                    <a:p>
                      <a:pPr>
                        <a:lnSpc>
                          <a:spcPct val="100000"/>
                        </a:lnSpc>
                        <a:spcAft>
                          <a:spcPts val="0"/>
                        </a:spcAft>
                        <a:buNone/>
                      </a:pPr>
                      <a:r>
                        <a:rPr lang="en-GB" sz="2000" b="1" kern="0" cap="none" spc="0" dirty="0">
                          <a:solidFill>
                            <a:schemeClr val="tx1"/>
                          </a:solidFill>
                          <a:effectLst/>
                        </a:rPr>
                        <a:t> </a:t>
                      </a:r>
                      <a:r>
                        <a:rPr lang="en-GB" sz="1000" kern="0" cap="none" spc="0" dirty="0">
                          <a:solidFill>
                            <a:schemeClr val="tx1"/>
                          </a:solidFill>
                          <a:effectLst/>
                        </a:rPr>
                        <a:t> *</a:t>
                      </a:r>
                      <a:r>
                        <a:rPr lang="en-GB" sz="1000" b="1" kern="1200" dirty="0">
                          <a:solidFill>
                            <a:schemeClr val="tx1"/>
                          </a:solidFill>
                          <a:effectLst/>
                          <a:latin typeface="+mn-lt"/>
                          <a:ea typeface="+mn-ea"/>
                          <a:cs typeface="+mn-cs"/>
                        </a:rPr>
                        <a:t>Given its negligible contribution to model fit and its limited predictive value, age was excluded from the final structural models used for hypothesis testing</a:t>
                      </a:r>
                    </a:p>
                    <a:p>
                      <a:pPr>
                        <a:lnSpc>
                          <a:spcPct val="100000"/>
                        </a:lnSpc>
                        <a:spcAft>
                          <a:spcPts val="0"/>
                        </a:spcAft>
                        <a:buNone/>
                      </a:pPr>
                      <a:r>
                        <a:rPr lang="en-GB" sz="1000" b="1" kern="1200" dirty="0">
                          <a:solidFill>
                            <a:schemeClr val="tx1"/>
                          </a:solidFill>
                          <a:effectLst/>
                          <a:latin typeface="+mn-lt"/>
                          <a:ea typeface="+mn-ea"/>
                          <a:cs typeface="+mn-cs"/>
                        </a:rPr>
                        <a:t>** Following Gaskin and Kline we tested  for </a:t>
                      </a:r>
                    </a:p>
                    <a:p>
                      <a:pPr>
                        <a:lnSpc>
                          <a:spcPct val="100000"/>
                        </a:lnSpc>
                        <a:spcAft>
                          <a:spcPts val="0"/>
                        </a:spcAft>
                        <a:buNone/>
                      </a:pPr>
                      <a:r>
                        <a:rPr lang="en-GB" sz="1000" b="1" kern="1200" cap="none" spc="0" dirty="0">
                          <a:solidFill>
                            <a:schemeClr val="tx1"/>
                          </a:solidFill>
                          <a:effectLst/>
                          <a:latin typeface="+mn-lt"/>
                          <a:ea typeface="+mn-ea"/>
                          <a:cs typeface="+mn-cs"/>
                        </a:rPr>
                        <a:t>***</a:t>
                      </a:r>
                      <a:r>
                        <a:rPr lang="en-GB" sz="1000" b="1" kern="1200" dirty="0">
                          <a:solidFill>
                            <a:schemeClr val="tx1"/>
                          </a:solidFill>
                          <a:effectLst/>
                          <a:latin typeface="+mn-lt"/>
                          <a:ea typeface="+mn-ea"/>
                          <a:cs typeface="+mn-cs"/>
                        </a:rPr>
                        <a:t>As model complexity increases, conventional cut-off values for fit indices (e.g., CFI and TLI ≥ .90, RMSEA ≤ .05–.08) may be overly stringent, particularly in exploratory research where the aim is both theory testing and model refinement (Marsh et al., 2004; Kline , 2023; Little 2022). </a:t>
                      </a:r>
                    </a:p>
                    <a:p>
                      <a:pPr>
                        <a:lnSpc>
                          <a:spcPct val="100000"/>
                        </a:lnSpc>
                        <a:spcAft>
                          <a:spcPts val="0"/>
                        </a:spcAft>
                        <a:buNone/>
                      </a:pPr>
                      <a:r>
                        <a:rPr lang="en-GB" sz="1000" b="1" kern="1200" cap="none" spc="0" dirty="0">
                          <a:solidFill>
                            <a:schemeClr val="tx1"/>
                          </a:solidFill>
                          <a:effectLst/>
                          <a:latin typeface="+mn-lt"/>
                          <a:ea typeface="+mn-ea"/>
                          <a:cs typeface="+mn-cs"/>
                        </a:rPr>
                        <a:t>**** Al models and output uses bootstrapped CI @ 5000 iterations </a:t>
                      </a:r>
                      <a:endParaRPr lang="en-GB" sz="1000" kern="100" cap="none" spc="0" dirty="0">
                        <a:solidFill>
                          <a:schemeClr val="tx1"/>
                        </a:solidFill>
                        <a:effectLst/>
                        <a:latin typeface="Aptos" panose="020B0004020202020204" pitchFamily="34" charset="0"/>
                        <a:cs typeface="Arial" panose="020B0604020202020204" pitchFamily="34" charset="0"/>
                      </a:endParaRPr>
                    </a:p>
                  </a:txBody>
                  <a:tcPr marL="38329" marR="38329" marT="0" marB="74484">
                    <a:lnL w="12700" cmpd="sng">
                      <a:noFill/>
                      <a:prstDash val="solid"/>
                    </a:lnL>
                    <a:lnR w="12700" cmpd="sng">
                      <a:noFill/>
                      <a:prstDash val="solid"/>
                    </a:lnR>
                    <a:lnT w="12700" cmpd="sng">
                      <a:noFill/>
                      <a:prstDash val="solid"/>
                    </a:lnT>
                    <a:lnB w="12700" cmpd="sng">
                      <a:noFill/>
                      <a:prstDash val="solid"/>
                    </a:lnB>
                    <a:solidFill>
                      <a:schemeClr val="bg1">
                        <a:lumMod val="95000"/>
                      </a:schemeClr>
                    </a:solidFill>
                  </a:tcPr>
                </a:tc>
                <a:tc hMerge="1">
                  <a:txBody>
                    <a:bodyPr/>
                    <a:lstStyle/>
                    <a:p>
                      <a:endParaRPr/>
                    </a:p>
                  </a:txBody>
                  <a:tcPr marL="38329" marR="38329" marT="0" marB="74484">
                    <a:lnL w="12700" cmpd="sng">
                      <a:noFill/>
                      <a:prstDash val="solid"/>
                    </a:lnL>
                    <a:lnR w="12700" cmpd="sng">
                      <a:noFill/>
                      <a:prstDash val="solid"/>
                    </a:lnR>
                    <a:lnT w="12700" cmpd="sng">
                      <a:noFill/>
                      <a:prstDash val="solid"/>
                    </a:lnT>
                    <a:lnB w="12700" cmpd="sng">
                      <a:noFill/>
                      <a:prstDash val="solid"/>
                    </a:lnB>
                    <a:solidFill>
                      <a:schemeClr val="bg1">
                        <a:lumMod val="95000"/>
                      </a:schemeClr>
                    </a:solidFill>
                  </a:tcPr>
                </a:tc>
                <a:tc hMerge="1">
                  <a:txBody>
                    <a:bodyPr/>
                    <a:lstStyle/>
                    <a:p>
                      <a:endParaRPr/>
                    </a:p>
                  </a:txBody>
                  <a:tcPr marL="38329" marR="38329" marT="0" marB="74484">
                    <a:lnL w="12700" cmpd="sng">
                      <a:noFill/>
                      <a:prstDash val="solid"/>
                    </a:lnL>
                    <a:lnR w="12700" cmpd="sng">
                      <a:noFill/>
                      <a:prstDash val="solid"/>
                    </a:lnR>
                    <a:lnT w="12700" cmpd="sng">
                      <a:noFill/>
                      <a:prstDash val="solid"/>
                    </a:lnT>
                    <a:lnB w="12700" cmpd="sng">
                      <a:noFill/>
                      <a:prstDash val="solid"/>
                    </a:lnB>
                    <a:solidFill>
                      <a:schemeClr val="bg1">
                        <a:lumMod val="95000"/>
                      </a:schemeClr>
                    </a:solidFill>
                  </a:tcPr>
                </a:tc>
                <a:tc hMerge="1">
                  <a:txBody>
                    <a:bodyPr/>
                    <a:lstStyle/>
                    <a:p>
                      <a:endParaRPr/>
                    </a:p>
                  </a:txBody>
                  <a:tcPr marL="38329" marR="38329" marT="0" marB="74484">
                    <a:lnL w="12700" cmpd="sng">
                      <a:noFill/>
                      <a:prstDash val="solid"/>
                    </a:lnL>
                    <a:lnR w="12700" cmpd="sng">
                      <a:noFill/>
                      <a:prstDash val="solid"/>
                    </a:lnR>
                    <a:lnT w="12700" cmpd="sng">
                      <a:noFill/>
                      <a:prstDash val="solid"/>
                    </a:lnT>
                    <a:lnB w="12700" cmpd="sng">
                      <a:noFill/>
                      <a:prstDash val="solid"/>
                    </a:lnB>
                    <a:solidFill>
                      <a:schemeClr val="bg1">
                        <a:lumMod val="95000"/>
                      </a:schemeClr>
                    </a:solidFill>
                  </a:tcPr>
                </a:tc>
                <a:tc hMerge="1">
                  <a:txBody>
                    <a:bodyPr/>
                    <a:lstStyle/>
                    <a:p>
                      <a:endParaRPr/>
                    </a:p>
                  </a:txBody>
                  <a:tcPr marL="38329" marR="38329" marT="0" marB="74484">
                    <a:lnL w="12700" cmpd="sng">
                      <a:noFill/>
                      <a:prstDash val="solid"/>
                    </a:lnL>
                    <a:lnR w="12700" cmpd="sng">
                      <a:noFill/>
                      <a:prstDash val="solid"/>
                    </a:lnR>
                    <a:lnT w="12700" cmpd="sng">
                      <a:noFill/>
                      <a:prstDash val="solid"/>
                    </a:lnT>
                    <a:lnB w="12700" cmpd="sng">
                      <a:noFill/>
                      <a:prstDash val="solid"/>
                    </a:lnB>
                    <a:solidFill>
                      <a:schemeClr val="bg1">
                        <a:lumMod val="95000"/>
                      </a:schemeClr>
                    </a:solidFill>
                  </a:tcPr>
                </a:tc>
                <a:tc hMerge="1">
                  <a:txBody>
                    <a:bodyPr/>
                    <a:lstStyle/>
                    <a:p>
                      <a:endParaRPr/>
                    </a:p>
                  </a:txBody>
                  <a:tcPr marL="38329" marR="38329" marT="0" marB="74484">
                    <a:lnL w="12700" cmpd="sng">
                      <a:noFill/>
                      <a:prstDash val="solid"/>
                    </a:lnL>
                    <a:lnR w="12700" cmpd="sng">
                      <a:noFill/>
                      <a:prstDash val="solid"/>
                    </a:lnR>
                    <a:lnT w="12700" cmpd="sng">
                      <a:noFill/>
                      <a:prstDash val="solid"/>
                    </a:lnT>
                    <a:lnB w="12700" cmpd="sng">
                      <a:noFill/>
                      <a:prstDash val="solid"/>
                    </a:lnB>
                    <a:solidFill>
                      <a:schemeClr val="bg1">
                        <a:lumMod val="95000"/>
                      </a:schemeClr>
                    </a:solidFill>
                  </a:tcPr>
                </a:tc>
                <a:tc hMerge="1">
                  <a:txBody>
                    <a:bodyPr/>
                    <a:lstStyle/>
                    <a:p>
                      <a:endParaRPr/>
                    </a:p>
                  </a:txBody>
                  <a:tcPr marL="38329" marR="38329" marT="0" marB="74484">
                    <a:lnL w="12700" cmpd="sng">
                      <a:noFill/>
                      <a:prstDash val="solid"/>
                    </a:lnL>
                    <a:lnR w="12700" cmpd="sng">
                      <a:noFill/>
                      <a:prstDash val="solid"/>
                    </a:lnR>
                    <a:lnT w="12700" cmpd="sng">
                      <a:noFill/>
                      <a:prstDash val="solid"/>
                    </a:lnT>
                    <a:lnB w="12700" cmpd="sng">
                      <a:noFill/>
                      <a:prstDash val="solid"/>
                    </a:lnB>
                    <a:solidFill>
                      <a:schemeClr val="bg1">
                        <a:lumMod val="95000"/>
                      </a:schemeClr>
                    </a:solidFill>
                  </a:tcPr>
                </a:tc>
                <a:tc hMerge="1">
                  <a:txBody>
                    <a:bodyPr/>
                    <a:lstStyle/>
                    <a:p>
                      <a:endParaRPr dirty="0"/>
                    </a:p>
                  </a:txBody>
                  <a:tcPr marL="38329" marR="38329" marT="0" marB="74484">
                    <a:lnL w="12700" cmpd="sng">
                      <a:noFill/>
                      <a:prstDash val="solid"/>
                    </a:lnL>
                    <a:lnR w="12700" cmpd="sng">
                      <a:noFill/>
                      <a:prstDash val="solid"/>
                    </a:lnR>
                    <a:lnT w="12700" cmpd="sng">
                      <a:noFill/>
                      <a:prstDash val="solid"/>
                    </a:lnT>
                    <a:lnB w="12700" cmpd="sng">
                      <a:noFill/>
                      <a:prstDash val="solid"/>
                    </a:lnB>
                    <a:solidFill>
                      <a:schemeClr val="bg1">
                        <a:lumMod val="95000"/>
                      </a:schemeClr>
                    </a:solidFill>
                  </a:tcPr>
                </a:tc>
                <a:extLst>
                  <a:ext uri="{0D108BD9-81ED-4DB2-BD59-A6C34878D82A}">
                    <a16:rowId xmlns:a16="http://schemas.microsoft.com/office/drawing/2014/main" val="1738613651"/>
                  </a:ext>
                </a:extLst>
              </a:tr>
            </a:tbl>
          </a:graphicData>
        </a:graphic>
      </p:graphicFrame>
    </p:spTree>
    <p:extLst>
      <p:ext uri="{BB962C8B-B14F-4D97-AF65-F5344CB8AC3E}">
        <p14:creationId xmlns:p14="http://schemas.microsoft.com/office/powerpoint/2010/main" val="29597669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5" name="Picture 4" descr="A lion resting in his throne">
            <a:extLst>
              <a:ext uri="{FF2B5EF4-FFF2-40B4-BE49-F238E27FC236}">
                <a16:creationId xmlns:a16="http://schemas.microsoft.com/office/drawing/2014/main" id="{4F4E9FA8-01CE-B059-2230-B26F8694CD52}"/>
              </a:ext>
            </a:extLst>
          </p:cNvPr>
          <p:cNvPicPr>
            <a:picLocks noChangeAspect="1"/>
          </p:cNvPicPr>
          <p:nvPr/>
        </p:nvPicPr>
        <p:blipFill>
          <a:blip r:embed="rId2"/>
          <a:srcRect l="7940" r="33839" b="2"/>
          <a:stretch>
            <a:fillRect/>
          </a:stretch>
        </p:blipFill>
        <p:spPr>
          <a:xfrm>
            <a:off x="-1" y="-76200"/>
            <a:ext cx="5448061" cy="6934190"/>
          </a:xfrm>
          <a:prstGeom prst="rect">
            <a:avLst/>
          </a:prstGeom>
        </p:spPr>
      </p:pic>
      <p:sp>
        <p:nvSpPr>
          <p:cNvPr id="2" name="Title 1">
            <a:extLst>
              <a:ext uri="{FF2B5EF4-FFF2-40B4-BE49-F238E27FC236}">
                <a16:creationId xmlns:a16="http://schemas.microsoft.com/office/drawing/2014/main" id="{FD72C3BC-665C-5033-3FFD-C5366DCB2873}"/>
              </a:ext>
            </a:extLst>
          </p:cNvPr>
          <p:cNvSpPr>
            <a:spLocks noGrp="1"/>
          </p:cNvSpPr>
          <p:nvPr>
            <p:ph type="title"/>
          </p:nvPr>
        </p:nvSpPr>
        <p:spPr>
          <a:xfrm rot="16200000">
            <a:off x="-1473497" y="1397296"/>
            <a:ext cx="3786968" cy="839971"/>
          </a:xfrm>
          <a:solidFill>
            <a:schemeClr val="tx1">
              <a:alpha val="60000"/>
            </a:schemeClr>
          </a:solidFill>
          <a:ln>
            <a:solidFill>
              <a:schemeClr val="bg1"/>
            </a:solidFill>
          </a:ln>
        </p:spPr>
        <p:txBody>
          <a:bodyPr>
            <a:normAutofit fontScale="90000"/>
          </a:bodyPr>
          <a:lstStyle/>
          <a:p>
            <a:br>
              <a:rPr lang="en-GB" sz="1900" dirty="0">
                <a:solidFill>
                  <a:schemeClr val="bg1"/>
                </a:solidFill>
              </a:rPr>
            </a:br>
            <a:r>
              <a:rPr lang="en-GB" sz="1900" dirty="0">
                <a:solidFill>
                  <a:schemeClr val="bg1"/>
                </a:solidFill>
              </a:rPr>
              <a:t>What’s with the Attitude  ?  </a:t>
            </a:r>
          </a:p>
        </p:txBody>
      </p:sp>
      <p:sp>
        <p:nvSpPr>
          <p:cNvPr id="3" name="Content Placeholder 2">
            <a:extLst>
              <a:ext uri="{FF2B5EF4-FFF2-40B4-BE49-F238E27FC236}">
                <a16:creationId xmlns:a16="http://schemas.microsoft.com/office/drawing/2014/main" id="{EB177FC2-237F-1C20-140F-73CDD6485648}"/>
              </a:ext>
            </a:extLst>
          </p:cNvPr>
          <p:cNvSpPr>
            <a:spLocks noGrp="1"/>
          </p:cNvSpPr>
          <p:nvPr>
            <p:ph idx="1"/>
          </p:nvPr>
        </p:nvSpPr>
        <p:spPr>
          <a:xfrm>
            <a:off x="6743941" y="976129"/>
            <a:ext cx="4804931" cy="4919815"/>
          </a:xfrm>
        </p:spPr>
        <p:txBody>
          <a:bodyPr anchor="ctr">
            <a:normAutofit/>
          </a:bodyPr>
          <a:lstStyle/>
          <a:p>
            <a:endParaRPr lang="en-GB" dirty="0"/>
          </a:p>
          <a:p>
            <a:endParaRPr lang="en-GB" dirty="0"/>
          </a:p>
          <a:p>
            <a:endParaRPr lang="en-GB" dirty="0"/>
          </a:p>
          <a:p>
            <a:pPr marL="0" indent="0">
              <a:buNone/>
            </a:pPr>
            <a:endParaRPr lang="en-GB" dirty="0"/>
          </a:p>
          <a:p>
            <a:endParaRPr lang="en-GB" dirty="0"/>
          </a:p>
        </p:txBody>
      </p:sp>
      <p:sp>
        <p:nvSpPr>
          <p:cNvPr id="4" name="Rectangle 1">
            <a:extLst>
              <a:ext uri="{FF2B5EF4-FFF2-40B4-BE49-F238E27FC236}">
                <a16:creationId xmlns:a16="http://schemas.microsoft.com/office/drawing/2014/main" id="{DAB850DB-EA7E-5B10-D776-3A89553815C5}"/>
              </a:ext>
            </a:extLst>
          </p:cNvPr>
          <p:cNvSpPr>
            <a:spLocks noChangeArrowheads="1"/>
          </p:cNvSpPr>
          <p:nvPr/>
        </p:nvSpPr>
        <p:spPr bwMode="auto">
          <a:xfrm>
            <a:off x="0" y="-184666"/>
            <a:ext cx="24878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tabLst/>
            </a:pPr>
            <a:r>
              <a:rPr kumimoji="0" lang="en-US" altLang="en-US" sz="1800" b="0" i="0" u="none" strike="noStrike" cap="none" normalizeH="0" baseline="0" dirty="0">
                <a:ln>
                  <a:noFill/>
                </a:ln>
                <a:solidFill>
                  <a:schemeClr val="tx1"/>
                </a:solidFill>
                <a:effectLst/>
                <a:latin typeface="Arial" panose="020B0604020202020204" pitchFamily="34" charset="0"/>
              </a:rPr>
              <a:t>.</a:t>
            </a:r>
          </a:p>
        </p:txBody>
      </p:sp>
      <p:sp>
        <p:nvSpPr>
          <p:cNvPr id="8" name="TextBox 7">
            <a:extLst>
              <a:ext uri="{FF2B5EF4-FFF2-40B4-BE49-F238E27FC236}">
                <a16:creationId xmlns:a16="http://schemas.microsoft.com/office/drawing/2014/main" id="{6ED6A347-6326-99DF-EF8B-B9EF2887BAD5}"/>
              </a:ext>
            </a:extLst>
          </p:cNvPr>
          <p:cNvSpPr txBox="1"/>
          <p:nvPr/>
        </p:nvSpPr>
        <p:spPr>
          <a:xfrm>
            <a:off x="5448059" y="76200"/>
            <a:ext cx="6743941" cy="6247864"/>
          </a:xfrm>
          <a:prstGeom prst="rect">
            <a:avLst/>
          </a:prstGeom>
          <a:noFill/>
        </p:spPr>
        <p:txBody>
          <a:bodyPr wrap="square" rtlCol="0">
            <a:spAutoFit/>
          </a:bodyPr>
          <a:lstStyle/>
          <a:p>
            <a:r>
              <a:rPr lang="en-GB" sz="2000" dirty="0"/>
              <a:t>Empirically indistinguishable in our sample.</a:t>
            </a:r>
          </a:p>
          <a:p>
            <a:endParaRPr lang="en-GB" sz="2000" dirty="0"/>
          </a:p>
          <a:p>
            <a:r>
              <a:rPr lang="en-GB" sz="2000" dirty="0"/>
              <a:t>In a developed-economy context (entrepreneurship by choice rather than necessity)with low perceived risk and high social legitimacy, the gap between wanting and planning to act is small/ </a:t>
            </a:r>
          </a:p>
          <a:p>
            <a:endParaRPr lang="en-GB" sz="2000" dirty="0"/>
          </a:p>
          <a:p>
            <a:r>
              <a:rPr lang="en-GB" sz="2000" dirty="0"/>
              <a:t>In Dutch Samples and meta-analysis </a:t>
            </a:r>
            <a:r>
              <a:rPr lang="en-GB" sz="2000" dirty="0" err="1"/>
              <a:t>Oosterbeek</a:t>
            </a:r>
            <a:r>
              <a:rPr lang="en-GB" sz="2000" dirty="0"/>
              <a:t>  et al.  and GEM patterns highly correlated (0.6-0.8)</a:t>
            </a:r>
          </a:p>
          <a:p>
            <a:endParaRPr lang="en-GB" sz="2000" dirty="0"/>
          </a:p>
          <a:p>
            <a:r>
              <a:rPr lang="en-GB" sz="2000" dirty="0"/>
              <a:t>Item statements like “If I wanted to, I could do it” tap perceived control/self-efficacy rather than attitude, further blurring factors </a:t>
            </a:r>
            <a:r>
              <a:rPr lang="en-GB" sz="2000" dirty="0">
                <a:solidFill>
                  <a:schemeClr val="accent4"/>
                </a:solidFill>
              </a:rPr>
              <a:t>and linked to </a:t>
            </a:r>
          </a:p>
          <a:p>
            <a:endParaRPr lang="en-GB" sz="2000" dirty="0"/>
          </a:p>
          <a:p>
            <a:r>
              <a:rPr lang="en-GB" sz="2000" dirty="0"/>
              <a:t>Social-constructivist  “I believe, therefore I can” — confidence and identity work amplify intention; upside (agency) and downside (overconfidence).  The process of becoming entrepreneurial may be underestimated/</a:t>
            </a:r>
            <a:r>
              <a:rPr lang="en-GB" sz="2000" dirty="0" err="1"/>
              <a:t>romanticisedwhen</a:t>
            </a:r>
            <a:r>
              <a:rPr lang="en-GB" sz="2000" dirty="0"/>
              <a:t> this gap compresses.  Dunning – Kruger effect. </a:t>
            </a:r>
          </a:p>
          <a:p>
            <a:endParaRPr lang="en-GB" sz="2000" dirty="0"/>
          </a:p>
          <a:p>
            <a:pPr algn="ctr"/>
            <a:r>
              <a:rPr lang="en-GB" sz="2000" dirty="0">
                <a:solidFill>
                  <a:schemeClr val="accent4"/>
                </a:solidFill>
              </a:rPr>
              <a:t>Balance – needs further research </a:t>
            </a:r>
          </a:p>
        </p:txBody>
      </p:sp>
    </p:spTree>
    <p:extLst>
      <p:ext uri="{BB962C8B-B14F-4D97-AF65-F5344CB8AC3E}">
        <p14:creationId xmlns:p14="http://schemas.microsoft.com/office/powerpoint/2010/main" val="59559885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4" name="Content Placeholder 3" descr="A diagram of a diagram&#10;&#10;AI-generated content may be incorrect.">
            <a:extLst>
              <a:ext uri="{FF2B5EF4-FFF2-40B4-BE49-F238E27FC236}">
                <a16:creationId xmlns:a16="http://schemas.microsoft.com/office/drawing/2014/main" id="{4E945EF3-9AA5-6F38-0102-94DC744E3FE8}"/>
              </a:ext>
            </a:extLst>
          </p:cNvPr>
          <p:cNvPicPr>
            <a:picLocks noGrp="1" noChangeAspect="1"/>
          </p:cNvPicPr>
          <p:nvPr>
            <p:ph idx="1"/>
          </p:nvPr>
        </p:nvPicPr>
        <p:blipFill>
          <a:blip r:embed="rId3"/>
          <a:srcRect b="443"/>
          <a:stretch>
            <a:fillRect/>
          </a:stretch>
        </p:blipFill>
        <p:spPr>
          <a:xfrm>
            <a:off x="20" y="10"/>
            <a:ext cx="12191980" cy="6857990"/>
          </a:xfrm>
          <a:prstGeom prst="rect">
            <a:avLst/>
          </a:prstGeom>
        </p:spPr>
      </p:pic>
    </p:spTree>
    <p:extLst>
      <p:ext uri="{BB962C8B-B14F-4D97-AF65-F5344CB8AC3E}">
        <p14:creationId xmlns:p14="http://schemas.microsoft.com/office/powerpoint/2010/main" val="422661026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5" name="Picture 4" descr="Cutout symbol of transgender">
            <a:extLst>
              <a:ext uri="{FF2B5EF4-FFF2-40B4-BE49-F238E27FC236}">
                <a16:creationId xmlns:a16="http://schemas.microsoft.com/office/drawing/2014/main" id="{7752D5AB-3DC8-3D04-08DA-6EBC2E747690}"/>
              </a:ext>
            </a:extLst>
          </p:cNvPr>
          <p:cNvPicPr>
            <a:picLocks noChangeAspect="1"/>
          </p:cNvPicPr>
          <p:nvPr/>
        </p:nvPicPr>
        <p:blipFill>
          <a:blip r:embed="rId2"/>
          <a:srcRect t="15730"/>
          <a:stretch>
            <a:fillRect/>
          </a:stretch>
        </p:blipFill>
        <p:spPr>
          <a:xfrm>
            <a:off x="20" y="10"/>
            <a:ext cx="12191980" cy="6857990"/>
          </a:xfrm>
          <a:prstGeom prst="rect">
            <a:avLst/>
          </a:prstGeom>
        </p:spPr>
      </p:pic>
      <p:sp>
        <p:nvSpPr>
          <p:cNvPr id="2" name="Title 1">
            <a:extLst>
              <a:ext uri="{FF2B5EF4-FFF2-40B4-BE49-F238E27FC236}">
                <a16:creationId xmlns:a16="http://schemas.microsoft.com/office/drawing/2014/main" id="{0C136810-BB5E-F7EE-CD75-C45A11D08E63}"/>
              </a:ext>
            </a:extLst>
          </p:cNvPr>
          <p:cNvSpPr>
            <a:spLocks noGrp="1"/>
          </p:cNvSpPr>
          <p:nvPr>
            <p:ph type="title"/>
          </p:nvPr>
        </p:nvSpPr>
        <p:spPr>
          <a:xfrm>
            <a:off x="2231136" y="5045160"/>
            <a:ext cx="7729728" cy="731520"/>
          </a:xfrm>
          <a:solidFill>
            <a:srgbClr val="000000">
              <a:alpha val="70000"/>
            </a:srgbClr>
          </a:solidFill>
          <a:ln>
            <a:noFill/>
          </a:ln>
        </p:spPr>
        <p:txBody>
          <a:bodyPr vert="horz" lIns="182880" tIns="182880" rIns="182880" bIns="182880" rtlCol="0" anchor="ctr">
            <a:normAutofit/>
          </a:bodyPr>
          <a:lstStyle/>
          <a:p>
            <a:r>
              <a:rPr lang="en-US" sz="2400" kern="1200" cap="all" spc="200" baseline="0" dirty="0">
                <a:solidFill>
                  <a:srgbClr val="FFFFFF"/>
                </a:solidFill>
                <a:latin typeface="+mj-lt"/>
                <a:ea typeface="+mj-ea"/>
                <a:cs typeface="+mj-cs"/>
              </a:rPr>
              <a:t>Gender </a:t>
            </a:r>
            <a:r>
              <a:rPr lang="en-US" sz="2400" dirty="0">
                <a:solidFill>
                  <a:srgbClr val="FFFFFF"/>
                </a:solidFill>
              </a:rPr>
              <a:t>Group Comparisons </a:t>
            </a:r>
            <a:endParaRPr lang="en-US" sz="2400" kern="1200" cap="all" spc="200" baseline="0" dirty="0">
              <a:solidFill>
                <a:srgbClr val="FFFFFF"/>
              </a:solidFill>
              <a:latin typeface="+mj-lt"/>
              <a:ea typeface="+mj-ea"/>
              <a:cs typeface="+mj-cs"/>
            </a:endParaRPr>
          </a:p>
        </p:txBody>
      </p:sp>
      <p:sp>
        <p:nvSpPr>
          <p:cNvPr id="9" name="Rectangle 8">
            <a:extLst>
              <a:ext uri="{FF2B5EF4-FFF2-40B4-BE49-F238E27FC236}">
                <a16:creationId xmlns:a16="http://schemas.microsoft.com/office/drawing/2014/main" id="{A70E44F7-1AE7-45C1-BB2F-447BC47EA0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068068" y="4880568"/>
            <a:ext cx="8055864" cy="1060704"/>
          </a:xfrm>
          <a:prstGeom prst="rect">
            <a:avLst/>
          </a:prstGeom>
          <a:noFill/>
          <a:ln w="317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03248389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64AD69-8AAA-46BE-3A05-D93E53BBCD5E}"/>
              </a:ext>
            </a:extLst>
          </p:cNvPr>
          <p:cNvSpPr>
            <a:spLocks noGrp="1"/>
          </p:cNvSpPr>
          <p:nvPr>
            <p:ph type="title"/>
          </p:nvPr>
        </p:nvSpPr>
        <p:spPr/>
        <p:txBody>
          <a:bodyPr/>
          <a:lstStyle/>
          <a:p>
            <a:r>
              <a:rPr lang="en-GB" dirty="0"/>
              <a:t>Between Males and Females</a:t>
            </a:r>
          </a:p>
        </p:txBody>
      </p:sp>
      <p:sp>
        <p:nvSpPr>
          <p:cNvPr id="3" name="Content Placeholder 2">
            <a:extLst>
              <a:ext uri="{FF2B5EF4-FFF2-40B4-BE49-F238E27FC236}">
                <a16:creationId xmlns:a16="http://schemas.microsoft.com/office/drawing/2014/main" id="{4494004A-7C47-4C35-6108-AADC466AF4B3}"/>
              </a:ext>
            </a:extLst>
          </p:cNvPr>
          <p:cNvSpPr>
            <a:spLocks noGrp="1"/>
          </p:cNvSpPr>
          <p:nvPr>
            <p:ph idx="1"/>
          </p:nvPr>
        </p:nvSpPr>
        <p:spPr>
          <a:xfrm>
            <a:off x="435935" y="2638044"/>
            <a:ext cx="11015330" cy="4028570"/>
          </a:xfrm>
        </p:spPr>
        <p:txBody>
          <a:bodyPr>
            <a:normAutofit/>
          </a:bodyPr>
          <a:lstStyle/>
          <a:p>
            <a:r>
              <a:rPr lang="en-GB" sz="2000" dirty="0"/>
              <a:t>The gender-based multi-group SEM analysis indicated that most structural relationships were invariant across male and female students</a:t>
            </a:r>
          </a:p>
          <a:p>
            <a:endParaRPr lang="en-GB" sz="2000" dirty="0"/>
          </a:p>
          <a:p>
            <a:r>
              <a:rPr lang="en-US" sz="2000" dirty="0"/>
              <a:t>The only path to show a statistically significant difference was </a:t>
            </a:r>
            <a:r>
              <a:rPr lang="en-US" sz="2000" dirty="0">
                <a:solidFill>
                  <a:schemeClr val="accent3"/>
                </a:solidFill>
              </a:rPr>
              <a:t>Entrepreneurial Mindse</a:t>
            </a:r>
            <a:r>
              <a:rPr lang="en-US" sz="2000" dirty="0"/>
              <a:t>t to Entrepreneurial Intentions (β_diff = −.662, p = .028), indicating that Entrepreneurial Mindset was a substantially stronger predictor of intentions for </a:t>
            </a:r>
            <a:r>
              <a:rPr lang="en-US" sz="2000" dirty="0">
                <a:solidFill>
                  <a:srgbClr val="F85AB4"/>
                </a:solidFill>
              </a:rPr>
              <a:t>females </a:t>
            </a:r>
            <a:r>
              <a:rPr lang="en-US" sz="2000" dirty="0"/>
              <a:t>than for </a:t>
            </a:r>
            <a:r>
              <a:rPr lang="en-US" sz="2000" dirty="0">
                <a:solidFill>
                  <a:schemeClr val="bg2">
                    <a:lumMod val="75000"/>
                  </a:schemeClr>
                </a:solidFill>
              </a:rPr>
              <a:t>males. </a:t>
            </a:r>
          </a:p>
          <a:p>
            <a:endParaRPr lang="en-US" sz="2000" dirty="0"/>
          </a:p>
          <a:p>
            <a:r>
              <a:rPr lang="en-US" sz="2000" dirty="0"/>
              <a:t>Entrepreneurial Mindset is a more salient driver of intentions for female students</a:t>
            </a:r>
            <a:endParaRPr lang="en-GB" sz="2000" dirty="0"/>
          </a:p>
        </p:txBody>
      </p:sp>
    </p:spTree>
    <p:extLst>
      <p:ext uri="{BB962C8B-B14F-4D97-AF65-F5344CB8AC3E}">
        <p14:creationId xmlns:p14="http://schemas.microsoft.com/office/powerpoint/2010/main" val="132023868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08F4AB0-9107-0E54-6C91-2D37E033CB69}"/>
              </a:ext>
            </a:extLst>
          </p:cNvPr>
          <p:cNvPicPr>
            <a:picLocks noChangeAspect="1"/>
          </p:cNvPicPr>
          <p:nvPr/>
        </p:nvPicPr>
        <p:blipFill>
          <a:blip r:embed="rId3"/>
          <a:srcRect r="-1" b="27586"/>
          <a:stretch>
            <a:fillRect/>
          </a:stretch>
        </p:blipFill>
        <p:spPr>
          <a:xfrm>
            <a:off x="321724" y="321732"/>
            <a:ext cx="5728548" cy="6214533"/>
          </a:xfrm>
          <a:prstGeom prst="rect">
            <a:avLst/>
          </a:prstGeom>
        </p:spPr>
      </p:pic>
      <p:pic>
        <p:nvPicPr>
          <p:cNvPr id="4" name="Content Placeholder 3">
            <a:extLst>
              <a:ext uri="{FF2B5EF4-FFF2-40B4-BE49-F238E27FC236}">
                <a16:creationId xmlns:a16="http://schemas.microsoft.com/office/drawing/2014/main" id="{0BA802F3-EBF2-C3D9-3F13-BBF7C6C54147}"/>
              </a:ext>
            </a:extLst>
          </p:cNvPr>
          <p:cNvPicPr>
            <a:picLocks noGrp="1" noChangeAspect="1"/>
          </p:cNvPicPr>
          <p:nvPr>
            <p:ph idx="1"/>
          </p:nvPr>
        </p:nvPicPr>
        <p:blipFill>
          <a:blip r:embed="rId4"/>
          <a:srcRect r="-1" b="27586"/>
          <a:stretch>
            <a:fillRect/>
          </a:stretch>
        </p:blipFill>
        <p:spPr>
          <a:xfrm>
            <a:off x="6141728" y="321732"/>
            <a:ext cx="5728547" cy="6214533"/>
          </a:xfrm>
          <a:prstGeom prst="rect">
            <a:avLst/>
          </a:prstGeom>
        </p:spPr>
      </p:pic>
    </p:spTree>
    <p:extLst>
      <p:ext uri="{BB962C8B-B14F-4D97-AF65-F5344CB8AC3E}">
        <p14:creationId xmlns:p14="http://schemas.microsoft.com/office/powerpoint/2010/main" val="226195472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D218D3-830E-68AF-4716-C9AA85E731FB}"/>
              </a:ext>
            </a:extLst>
          </p:cNvPr>
          <p:cNvSpPr>
            <a:spLocks noGrp="1"/>
          </p:cNvSpPr>
          <p:nvPr>
            <p:ph type="title"/>
          </p:nvPr>
        </p:nvSpPr>
        <p:spPr>
          <a:xfrm>
            <a:off x="1116418" y="369269"/>
            <a:ext cx="9888279" cy="1034229"/>
          </a:xfrm>
        </p:spPr>
        <p:txBody>
          <a:bodyPr>
            <a:normAutofit fontScale="90000"/>
          </a:bodyPr>
          <a:lstStyle/>
          <a:p>
            <a:r>
              <a:rPr lang="en-GB" dirty="0"/>
              <a:t>(Mediation Effects) Between Year of Study </a:t>
            </a:r>
            <a:br>
              <a:rPr lang="en-GB" dirty="0"/>
            </a:br>
            <a:r>
              <a:rPr lang="en-GB" sz="1300" dirty="0"/>
              <a:t>Authenticity does not indirectly shape intentions via EM→TPB at any stage (effects negligible)</a:t>
            </a:r>
          </a:p>
        </p:txBody>
      </p:sp>
      <p:graphicFrame>
        <p:nvGraphicFramePr>
          <p:cNvPr id="4" name="Content Placeholder 3">
            <a:extLst>
              <a:ext uri="{FF2B5EF4-FFF2-40B4-BE49-F238E27FC236}">
                <a16:creationId xmlns:a16="http://schemas.microsoft.com/office/drawing/2014/main" id="{FFBB2006-8037-E706-39F6-FD1A399B5AE8}"/>
              </a:ext>
            </a:extLst>
          </p:cNvPr>
          <p:cNvGraphicFramePr>
            <a:graphicFrameLocks noGrp="1"/>
          </p:cNvGraphicFramePr>
          <p:nvPr>
            <p:ph idx="1"/>
            <p:extLst>
              <p:ext uri="{D42A27DB-BD31-4B8C-83A1-F6EECF244321}">
                <p14:modId xmlns:p14="http://schemas.microsoft.com/office/powerpoint/2010/main" val="3022268745"/>
              </p:ext>
            </p:extLst>
          </p:nvPr>
        </p:nvGraphicFramePr>
        <p:xfrm>
          <a:off x="659218" y="1828800"/>
          <a:ext cx="9503665" cy="2913097"/>
        </p:xfrm>
        <a:graphic>
          <a:graphicData uri="http://schemas.openxmlformats.org/drawingml/2006/table">
            <a:tbl>
              <a:tblPr/>
              <a:tblGrid>
                <a:gridCol w="1900733">
                  <a:extLst>
                    <a:ext uri="{9D8B030D-6E8A-4147-A177-3AD203B41FA5}">
                      <a16:colId xmlns:a16="http://schemas.microsoft.com/office/drawing/2014/main" val="3973966089"/>
                    </a:ext>
                  </a:extLst>
                </a:gridCol>
                <a:gridCol w="1900733">
                  <a:extLst>
                    <a:ext uri="{9D8B030D-6E8A-4147-A177-3AD203B41FA5}">
                      <a16:colId xmlns:a16="http://schemas.microsoft.com/office/drawing/2014/main" val="176399612"/>
                    </a:ext>
                  </a:extLst>
                </a:gridCol>
                <a:gridCol w="1900733">
                  <a:extLst>
                    <a:ext uri="{9D8B030D-6E8A-4147-A177-3AD203B41FA5}">
                      <a16:colId xmlns:a16="http://schemas.microsoft.com/office/drawing/2014/main" val="1431440274"/>
                    </a:ext>
                  </a:extLst>
                </a:gridCol>
                <a:gridCol w="1900733">
                  <a:extLst>
                    <a:ext uri="{9D8B030D-6E8A-4147-A177-3AD203B41FA5}">
                      <a16:colId xmlns:a16="http://schemas.microsoft.com/office/drawing/2014/main" val="2195968285"/>
                    </a:ext>
                  </a:extLst>
                </a:gridCol>
                <a:gridCol w="1900733">
                  <a:extLst>
                    <a:ext uri="{9D8B030D-6E8A-4147-A177-3AD203B41FA5}">
                      <a16:colId xmlns:a16="http://schemas.microsoft.com/office/drawing/2014/main" val="2031087972"/>
                    </a:ext>
                  </a:extLst>
                </a:gridCol>
              </a:tblGrid>
              <a:tr h="581399">
                <a:tc>
                  <a:txBody>
                    <a:bodyPr/>
                    <a:lstStyle/>
                    <a:p>
                      <a:pPr>
                        <a:buNone/>
                      </a:pPr>
                      <a:r>
                        <a:rPr lang="en-GB" sz="1600"/>
                        <a:t>Year</a:t>
                      </a:r>
                    </a:p>
                  </a:txBody>
                  <a:tcPr anchor="ctr">
                    <a:lnL>
                      <a:noFill/>
                    </a:lnL>
                    <a:lnR>
                      <a:noFill/>
                    </a:lnR>
                    <a:lnT>
                      <a:noFill/>
                    </a:lnT>
                    <a:lnB>
                      <a:noFill/>
                    </a:lnB>
                    <a:noFill/>
                  </a:tcPr>
                </a:tc>
                <a:tc>
                  <a:txBody>
                    <a:bodyPr/>
                    <a:lstStyle/>
                    <a:p>
                      <a:pPr>
                        <a:buNone/>
                      </a:pPr>
                      <a:r>
                        <a:rPr lang="en-GB" sz="1600" dirty="0"/>
                        <a:t>Simple via </a:t>
                      </a:r>
                      <a:r>
                        <a:rPr lang="en-GB" sz="1600" b="1" dirty="0"/>
                        <a:t>Norms</a:t>
                      </a:r>
                      <a:endParaRPr lang="en-GB" sz="1600" dirty="0"/>
                    </a:p>
                  </a:txBody>
                  <a:tcPr anchor="ctr">
                    <a:lnL>
                      <a:noFill/>
                    </a:lnL>
                    <a:lnR>
                      <a:noFill/>
                    </a:lnR>
                    <a:lnT>
                      <a:noFill/>
                    </a:lnT>
                    <a:lnB>
                      <a:noFill/>
                    </a:lnB>
                    <a:noFill/>
                  </a:tcPr>
                </a:tc>
                <a:tc>
                  <a:txBody>
                    <a:bodyPr/>
                    <a:lstStyle/>
                    <a:p>
                      <a:pPr>
                        <a:buNone/>
                      </a:pPr>
                      <a:r>
                        <a:rPr lang="en-GB" sz="1600" dirty="0"/>
                        <a:t>Simple via </a:t>
                      </a:r>
                      <a:r>
                        <a:rPr lang="en-GB" sz="1600" b="1" dirty="0"/>
                        <a:t>Ability</a:t>
                      </a:r>
                      <a:endParaRPr lang="en-GB" sz="1600" dirty="0"/>
                    </a:p>
                  </a:txBody>
                  <a:tcPr anchor="ctr">
                    <a:lnL>
                      <a:noFill/>
                    </a:lnL>
                    <a:lnR>
                      <a:noFill/>
                    </a:lnR>
                    <a:lnT>
                      <a:noFill/>
                    </a:lnT>
                    <a:lnB>
                      <a:noFill/>
                    </a:lnB>
                    <a:noFill/>
                  </a:tcPr>
                </a:tc>
                <a:tc>
                  <a:txBody>
                    <a:bodyPr/>
                    <a:lstStyle/>
                    <a:p>
                      <a:pPr>
                        <a:buNone/>
                      </a:pPr>
                      <a:r>
                        <a:rPr lang="en-GB" sz="1600"/>
                        <a:t>Serial </a:t>
                      </a:r>
                      <a:r>
                        <a:rPr lang="en-GB" sz="1600" b="1"/>
                        <a:t>Norms → Int</a:t>
                      </a:r>
                      <a:endParaRPr lang="en-GB" sz="1600"/>
                    </a:p>
                  </a:txBody>
                  <a:tcPr anchor="ctr">
                    <a:lnL>
                      <a:noFill/>
                    </a:lnL>
                    <a:lnR>
                      <a:noFill/>
                    </a:lnR>
                    <a:lnT>
                      <a:noFill/>
                    </a:lnT>
                    <a:lnB>
                      <a:noFill/>
                    </a:lnB>
                    <a:noFill/>
                  </a:tcPr>
                </a:tc>
                <a:tc>
                  <a:txBody>
                    <a:bodyPr/>
                    <a:lstStyle/>
                    <a:p>
                      <a:pPr>
                        <a:buNone/>
                      </a:pPr>
                      <a:r>
                        <a:rPr lang="en-GB" sz="1600"/>
                        <a:t>Serial </a:t>
                      </a:r>
                      <a:r>
                        <a:rPr lang="en-GB" sz="1600" b="1"/>
                        <a:t>Ability → Int</a:t>
                      </a:r>
                      <a:endParaRPr lang="en-GB" sz="1600"/>
                    </a:p>
                  </a:txBody>
                  <a:tcPr anchor="ctr">
                    <a:lnL>
                      <a:noFill/>
                    </a:lnL>
                    <a:lnR>
                      <a:noFill/>
                    </a:lnR>
                    <a:lnT>
                      <a:noFill/>
                    </a:lnT>
                    <a:lnB>
                      <a:noFill/>
                    </a:lnB>
                    <a:noFill/>
                  </a:tcPr>
                </a:tc>
                <a:extLst>
                  <a:ext uri="{0D108BD9-81ED-4DB2-BD59-A6C34878D82A}">
                    <a16:rowId xmlns:a16="http://schemas.microsoft.com/office/drawing/2014/main" val="3338523273"/>
                  </a:ext>
                </a:extLst>
              </a:tr>
              <a:tr h="830569">
                <a:tc>
                  <a:txBody>
                    <a:bodyPr/>
                    <a:lstStyle/>
                    <a:p>
                      <a:pPr>
                        <a:buNone/>
                      </a:pPr>
                      <a:r>
                        <a:rPr lang="en-GB" sz="1600" b="1" dirty="0"/>
                        <a:t>Y1</a:t>
                      </a:r>
                      <a:endParaRPr lang="en-GB" sz="1600" dirty="0"/>
                    </a:p>
                  </a:txBody>
                  <a:tcPr anchor="ctr">
                    <a:lnL>
                      <a:noFill/>
                    </a:lnL>
                    <a:lnR>
                      <a:noFill/>
                    </a:lnR>
                    <a:lnT>
                      <a:noFill/>
                    </a:lnT>
                    <a:lnB>
                      <a:noFill/>
                    </a:lnB>
                    <a:solidFill>
                      <a:srgbClr val="FFFF00"/>
                    </a:solidFill>
                  </a:tcPr>
                </a:tc>
                <a:tc>
                  <a:txBody>
                    <a:bodyPr/>
                    <a:lstStyle/>
                    <a:p>
                      <a:pPr>
                        <a:buNone/>
                      </a:pPr>
                      <a:r>
                        <a:rPr lang="it-IT" sz="1600" b="1"/>
                        <a:t>β = .158</a:t>
                      </a:r>
                      <a:r>
                        <a:rPr lang="it-IT" sz="1600"/>
                        <a:t>, 95% CI [.050, .321], </a:t>
                      </a:r>
                      <a:r>
                        <a:rPr lang="it-IT" sz="1600" i="1"/>
                        <a:t>p</a:t>
                      </a:r>
                      <a:r>
                        <a:rPr lang="it-IT" sz="1600"/>
                        <a:t> = .003 (M)</a:t>
                      </a:r>
                    </a:p>
                  </a:txBody>
                  <a:tcPr anchor="ctr">
                    <a:lnL>
                      <a:noFill/>
                    </a:lnL>
                    <a:lnR>
                      <a:noFill/>
                    </a:lnR>
                    <a:lnT>
                      <a:noFill/>
                    </a:lnT>
                    <a:lnB>
                      <a:noFill/>
                    </a:lnB>
                    <a:solidFill>
                      <a:srgbClr val="FFFF00"/>
                    </a:solidFill>
                  </a:tcPr>
                </a:tc>
                <a:tc>
                  <a:txBody>
                    <a:bodyPr/>
                    <a:lstStyle/>
                    <a:p>
                      <a:pPr>
                        <a:buNone/>
                      </a:pPr>
                      <a:r>
                        <a:rPr lang="it-IT" sz="1600" b="1"/>
                        <a:t>β = .208</a:t>
                      </a:r>
                      <a:r>
                        <a:rPr lang="it-IT" sz="1600"/>
                        <a:t>, 95% CI [.081, .381], </a:t>
                      </a:r>
                      <a:r>
                        <a:rPr lang="it-IT" sz="1600" i="1"/>
                        <a:t>p</a:t>
                      </a:r>
                      <a:r>
                        <a:rPr lang="it-IT" sz="1600"/>
                        <a:t> = .003 (M)</a:t>
                      </a:r>
                    </a:p>
                  </a:txBody>
                  <a:tcPr anchor="ctr">
                    <a:lnL>
                      <a:noFill/>
                    </a:lnL>
                    <a:lnR>
                      <a:noFill/>
                    </a:lnR>
                    <a:lnT>
                      <a:noFill/>
                    </a:lnT>
                    <a:lnB>
                      <a:noFill/>
                    </a:lnB>
                    <a:solidFill>
                      <a:srgbClr val="FFFF00"/>
                    </a:solidFill>
                  </a:tcPr>
                </a:tc>
                <a:tc>
                  <a:txBody>
                    <a:bodyPr/>
                    <a:lstStyle/>
                    <a:p>
                      <a:pPr>
                        <a:buNone/>
                      </a:pPr>
                      <a:r>
                        <a:rPr lang="en-GB" sz="1600"/>
                        <a:t>—</a:t>
                      </a:r>
                    </a:p>
                  </a:txBody>
                  <a:tcPr anchor="ctr">
                    <a:lnL>
                      <a:noFill/>
                    </a:lnL>
                    <a:lnR>
                      <a:noFill/>
                    </a:lnR>
                    <a:lnT>
                      <a:noFill/>
                    </a:lnT>
                    <a:lnB>
                      <a:noFill/>
                    </a:lnB>
                    <a:solidFill>
                      <a:srgbClr val="FFFF00"/>
                    </a:solidFill>
                  </a:tcPr>
                </a:tc>
                <a:tc>
                  <a:txBody>
                    <a:bodyPr/>
                    <a:lstStyle/>
                    <a:p>
                      <a:pPr>
                        <a:buNone/>
                      </a:pPr>
                      <a:r>
                        <a:rPr lang="it-IT" sz="1600" b="1" dirty="0"/>
                        <a:t>β = .181</a:t>
                      </a:r>
                      <a:r>
                        <a:rPr lang="it-IT" sz="1600" dirty="0"/>
                        <a:t>, 95% CI [.070, .334], </a:t>
                      </a:r>
                      <a:r>
                        <a:rPr lang="it-IT" sz="1600" i="1" dirty="0"/>
                        <a:t>p</a:t>
                      </a:r>
                      <a:r>
                        <a:rPr lang="it-IT" sz="1600" dirty="0"/>
                        <a:t> = .003 (M)</a:t>
                      </a:r>
                    </a:p>
                  </a:txBody>
                  <a:tcPr anchor="ctr">
                    <a:lnL>
                      <a:noFill/>
                    </a:lnL>
                    <a:lnR>
                      <a:noFill/>
                    </a:lnR>
                    <a:lnT>
                      <a:noFill/>
                    </a:lnT>
                    <a:lnB>
                      <a:noFill/>
                    </a:lnB>
                    <a:solidFill>
                      <a:srgbClr val="FFFF00"/>
                    </a:solidFill>
                  </a:tcPr>
                </a:tc>
                <a:extLst>
                  <a:ext uri="{0D108BD9-81ED-4DB2-BD59-A6C34878D82A}">
                    <a16:rowId xmlns:a16="http://schemas.microsoft.com/office/drawing/2014/main" val="4252466201"/>
                  </a:ext>
                </a:extLst>
              </a:tr>
              <a:tr h="332227">
                <a:tc>
                  <a:txBody>
                    <a:bodyPr/>
                    <a:lstStyle/>
                    <a:p>
                      <a:pPr>
                        <a:buNone/>
                      </a:pPr>
                      <a:r>
                        <a:rPr lang="en-GB" sz="1600" b="1">
                          <a:highlight>
                            <a:srgbClr val="FF0000"/>
                          </a:highlight>
                        </a:rPr>
                        <a:t>Y2</a:t>
                      </a:r>
                      <a:endParaRPr lang="en-GB" sz="1600">
                        <a:highlight>
                          <a:srgbClr val="FF0000"/>
                        </a:highlight>
                      </a:endParaRPr>
                    </a:p>
                  </a:txBody>
                  <a:tcPr anchor="ctr">
                    <a:lnL>
                      <a:noFill/>
                    </a:lnL>
                    <a:lnR>
                      <a:noFill/>
                    </a:lnR>
                    <a:lnT>
                      <a:noFill/>
                    </a:lnT>
                    <a:lnB>
                      <a:noFill/>
                    </a:lnB>
                    <a:noFill/>
                  </a:tcPr>
                </a:tc>
                <a:tc>
                  <a:txBody>
                    <a:bodyPr/>
                    <a:lstStyle/>
                    <a:p>
                      <a:pPr>
                        <a:buNone/>
                      </a:pPr>
                      <a:r>
                        <a:rPr lang="en-GB" sz="1600" dirty="0">
                          <a:highlight>
                            <a:srgbClr val="FF0000"/>
                          </a:highlight>
                        </a:rPr>
                        <a:t>—</a:t>
                      </a:r>
                    </a:p>
                  </a:txBody>
                  <a:tcPr anchor="ctr">
                    <a:lnL>
                      <a:noFill/>
                    </a:lnL>
                    <a:lnR>
                      <a:noFill/>
                    </a:lnR>
                    <a:lnT>
                      <a:noFill/>
                    </a:lnT>
                    <a:lnB>
                      <a:noFill/>
                    </a:lnB>
                    <a:noFill/>
                  </a:tcPr>
                </a:tc>
                <a:tc>
                  <a:txBody>
                    <a:bodyPr/>
                    <a:lstStyle/>
                    <a:p>
                      <a:pPr>
                        <a:buNone/>
                      </a:pPr>
                      <a:r>
                        <a:rPr lang="en-GB" sz="1600">
                          <a:highlight>
                            <a:srgbClr val="FF0000"/>
                          </a:highlight>
                        </a:rPr>
                        <a:t>—</a:t>
                      </a:r>
                    </a:p>
                  </a:txBody>
                  <a:tcPr anchor="ctr">
                    <a:lnL>
                      <a:noFill/>
                    </a:lnL>
                    <a:lnR>
                      <a:noFill/>
                    </a:lnR>
                    <a:lnT>
                      <a:noFill/>
                    </a:lnT>
                    <a:lnB>
                      <a:noFill/>
                    </a:lnB>
                    <a:noFill/>
                  </a:tcPr>
                </a:tc>
                <a:tc>
                  <a:txBody>
                    <a:bodyPr/>
                    <a:lstStyle/>
                    <a:p>
                      <a:pPr>
                        <a:buNone/>
                      </a:pPr>
                      <a:r>
                        <a:rPr lang="en-GB" sz="1600">
                          <a:highlight>
                            <a:srgbClr val="FF0000"/>
                          </a:highlight>
                        </a:rPr>
                        <a:t>—</a:t>
                      </a:r>
                    </a:p>
                  </a:txBody>
                  <a:tcPr anchor="ctr">
                    <a:lnL>
                      <a:noFill/>
                    </a:lnL>
                    <a:lnR>
                      <a:noFill/>
                    </a:lnR>
                    <a:lnT>
                      <a:noFill/>
                    </a:lnT>
                    <a:lnB>
                      <a:noFill/>
                    </a:lnB>
                    <a:noFill/>
                  </a:tcPr>
                </a:tc>
                <a:tc>
                  <a:txBody>
                    <a:bodyPr/>
                    <a:lstStyle/>
                    <a:p>
                      <a:pPr>
                        <a:buNone/>
                      </a:pPr>
                      <a:r>
                        <a:rPr lang="en-GB" sz="1600" dirty="0">
                          <a:highlight>
                            <a:srgbClr val="FF0000"/>
                          </a:highlight>
                        </a:rPr>
                        <a:t>—</a:t>
                      </a:r>
                    </a:p>
                  </a:txBody>
                  <a:tcPr anchor="ctr">
                    <a:lnL>
                      <a:noFill/>
                    </a:lnL>
                    <a:lnR>
                      <a:noFill/>
                    </a:lnR>
                    <a:lnT>
                      <a:noFill/>
                    </a:lnT>
                    <a:lnB>
                      <a:noFill/>
                    </a:lnB>
                    <a:noFill/>
                  </a:tcPr>
                </a:tc>
                <a:extLst>
                  <a:ext uri="{0D108BD9-81ED-4DB2-BD59-A6C34878D82A}">
                    <a16:rowId xmlns:a16="http://schemas.microsoft.com/office/drawing/2014/main" val="427463427"/>
                  </a:ext>
                </a:extLst>
              </a:tr>
              <a:tr h="830569">
                <a:tc>
                  <a:txBody>
                    <a:bodyPr/>
                    <a:lstStyle/>
                    <a:p>
                      <a:pPr>
                        <a:buNone/>
                      </a:pPr>
                      <a:r>
                        <a:rPr lang="en-GB" sz="1600" b="1"/>
                        <a:t>Y3</a:t>
                      </a:r>
                      <a:endParaRPr lang="en-GB" sz="1600"/>
                    </a:p>
                  </a:txBody>
                  <a:tcPr anchor="ctr">
                    <a:lnL>
                      <a:noFill/>
                    </a:lnL>
                    <a:lnR>
                      <a:noFill/>
                    </a:lnR>
                    <a:lnT>
                      <a:noFill/>
                    </a:lnT>
                    <a:lnB>
                      <a:noFill/>
                    </a:lnB>
                    <a:noFill/>
                  </a:tcPr>
                </a:tc>
                <a:tc>
                  <a:txBody>
                    <a:bodyPr/>
                    <a:lstStyle/>
                    <a:p>
                      <a:pPr>
                        <a:buNone/>
                      </a:pPr>
                      <a:r>
                        <a:rPr lang="pl-PL" sz="1600" b="1"/>
                        <a:t>β = .091</a:t>
                      </a:r>
                      <a:r>
                        <a:rPr lang="pl-PL" sz="1600"/>
                        <a:t>, 95% CI [.008, .282], </a:t>
                      </a:r>
                      <a:r>
                        <a:rPr lang="pl-PL" sz="1600" i="1"/>
                        <a:t>p</a:t>
                      </a:r>
                      <a:r>
                        <a:rPr lang="pl-PL" sz="1600"/>
                        <a:t> = .031 (S)</a:t>
                      </a:r>
                    </a:p>
                  </a:txBody>
                  <a:tcPr anchor="ctr">
                    <a:lnL>
                      <a:noFill/>
                    </a:lnL>
                    <a:lnR>
                      <a:noFill/>
                    </a:lnR>
                    <a:lnT>
                      <a:noFill/>
                    </a:lnT>
                    <a:lnB>
                      <a:noFill/>
                    </a:lnB>
                    <a:noFill/>
                  </a:tcPr>
                </a:tc>
                <a:tc>
                  <a:txBody>
                    <a:bodyPr/>
                    <a:lstStyle/>
                    <a:p>
                      <a:pPr>
                        <a:buNone/>
                      </a:pPr>
                      <a:r>
                        <a:rPr lang="it-IT" sz="1600" b="1" dirty="0"/>
                        <a:t>β = .158</a:t>
                      </a:r>
                      <a:r>
                        <a:rPr lang="it-IT" sz="1600" dirty="0"/>
                        <a:t>, 95% CI [.016, .369], </a:t>
                      </a:r>
                      <a:r>
                        <a:rPr lang="it-IT" sz="1600" i="1" dirty="0"/>
                        <a:t>p</a:t>
                      </a:r>
                      <a:r>
                        <a:rPr lang="it-IT" sz="1600" dirty="0"/>
                        <a:t> = .034 (M)</a:t>
                      </a:r>
                    </a:p>
                  </a:txBody>
                  <a:tcPr anchor="ctr">
                    <a:lnL>
                      <a:noFill/>
                    </a:lnL>
                    <a:lnR>
                      <a:noFill/>
                    </a:lnR>
                    <a:lnT>
                      <a:noFill/>
                    </a:lnT>
                    <a:lnB>
                      <a:noFill/>
                    </a:lnB>
                    <a:noFill/>
                  </a:tcPr>
                </a:tc>
                <a:tc>
                  <a:txBody>
                    <a:bodyPr/>
                    <a:lstStyle/>
                    <a:p>
                      <a:pPr>
                        <a:buNone/>
                      </a:pPr>
                      <a:r>
                        <a:rPr lang="en-GB" sz="1600"/>
                        <a:t>—</a:t>
                      </a:r>
                    </a:p>
                  </a:txBody>
                  <a:tcPr anchor="ctr">
                    <a:lnL>
                      <a:noFill/>
                    </a:lnL>
                    <a:lnR>
                      <a:noFill/>
                    </a:lnR>
                    <a:lnT>
                      <a:noFill/>
                    </a:lnT>
                    <a:lnB>
                      <a:noFill/>
                    </a:lnB>
                    <a:noFill/>
                  </a:tcPr>
                </a:tc>
                <a:tc>
                  <a:txBody>
                    <a:bodyPr/>
                    <a:lstStyle/>
                    <a:p>
                      <a:pPr>
                        <a:buNone/>
                      </a:pPr>
                      <a:r>
                        <a:rPr lang="it-IT" sz="1600" b="1"/>
                        <a:t>β = .153</a:t>
                      </a:r>
                      <a:r>
                        <a:rPr lang="it-IT" sz="1600"/>
                        <a:t>, 95% CI [.021, .393], </a:t>
                      </a:r>
                      <a:r>
                        <a:rPr lang="it-IT" sz="1600" i="1"/>
                        <a:t>p</a:t>
                      </a:r>
                      <a:r>
                        <a:rPr lang="it-IT" sz="1600"/>
                        <a:t> = .029 (M)</a:t>
                      </a:r>
                    </a:p>
                  </a:txBody>
                  <a:tcPr anchor="ctr">
                    <a:lnL>
                      <a:noFill/>
                    </a:lnL>
                    <a:lnR>
                      <a:noFill/>
                    </a:lnR>
                    <a:lnT>
                      <a:noFill/>
                    </a:lnT>
                    <a:lnB>
                      <a:noFill/>
                    </a:lnB>
                    <a:noFill/>
                  </a:tcPr>
                </a:tc>
                <a:extLst>
                  <a:ext uri="{0D108BD9-81ED-4DB2-BD59-A6C34878D82A}">
                    <a16:rowId xmlns:a16="http://schemas.microsoft.com/office/drawing/2014/main" val="2641249463"/>
                  </a:ext>
                </a:extLst>
              </a:tr>
              <a:tr h="332227">
                <a:tc>
                  <a:txBody>
                    <a:bodyPr/>
                    <a:lstStyle/>
                    <a:p>
                      <a:pPr>
                        <a:buNone/>
                      </a:pPr>
                      <a:r>
                        <a:rPr lang="en-GB" sz="1600" b="1" dirty="0">
                          <a:highlight>
                            <a:srgbClr val="FF0000"/>
                          </a:highlight>
                        </a:rPr>
                        <a:t>Y4</a:t>
                      </a:r>
                      <a:endParaRPr lang="en-GB" sz="1600" dirty="0">
                        <a:highlight>
                          <a:srgbClr val="FF0000"/>
                        </a:highlight>
                      </a:endParaRPr>
                    </a:p>
                  </a:txBody>
                  <a:tcPr anchor="ctr">
                    <a:lnL>
                      <a:noFill/>
                    </a:lnL>
                    <a:lnR>
                      <a:noFill/>
                    </a:lnR>
                    <a:lnT>
                      <a:noFill/>
                    </a:lnT>
                    <a:lnB>
                      <a:noFill/>
                    </a:lnB>
                    <a:noFill/>
                  </a:tcPr>
                </a:tc>
                <a:tc>
                  <a:txBody>
                    <a:bodyPr/>
                    <a:lstStyle/>
                    <a:p>
                      <a:pPr>
                        <a:buNone/>
                      </a:pPr>
                      <a:r>
                        <a:rPr lang="en-GB" sz="1600">
                          <a:highlight>
                            <a:srgbClr val="FF0000"/>
                          </a:highlight>
                        </a:rPr>
                        <a:t>—</a:t>
                      </a:r>
                    </a:p>
                  </a:txBody>
                  <a:tcPr anchor="ctr">
                    <a:lnL>
                      <a:noFill/>
                    </a:lnL>
                    <a:lnR>
                      <a:noFill/>
                    </a:lnR>
                    <a:lnT>
                      <a:noFill/>
                    </a:lnT>
                    <a:lnB>
                      <a:noFill/>
                    </a:lnB>
                    <a:noFill/>
                  </a:tcPr>
                </a:tc>
                <a:tc>
                  <a:txBody>
                    <a:bodyPr/>
                    <a:lstStyle/>
                    <a:p>
                      <a:pPr>
                        <a:buNone/>
                      </a:pPr>
                      <a:r>
                        <a:rPr lang="en-GB" sz="1600" dirty="0">
                          <a:highlight>
                            <a:srgbClr val="FF0000"/>
                          </a:highlight>
                        </a:rPr>
                        <a:t>—</a:t>
                      </a:r>
                    </a:p>
                  </a:txBody>
                  <a:tcPr anchor="ctr">
                    <a:lnL>
                      <a:noFill/>
                    </a:lnL>
                    <a:lnR>
                      <a:noFill/>
                    </a:lnR>
                    <a:lnT>
                      <a:noFill/>
                    </a:lnT>
                    <a:lnB>
                      <a:noFill/>
                    </a:lnB>
                    <a:noFill/>
                  </a:tcPr>
                </a:tc>
                <a:tc>
                  <a:txBody>
                    <a:bodyPr/>
                    <a:lstStyle/>
                    <a:p>
                      <a:pPr>
                        <a:buNone/>
                      </a:pPr>
                      <a:r>
                        <a:rPr lang="en-GB" sz="1600">
                          <a:highlight>
                            <a:srgbClr val="FF0000"/>
                          </a:highlight>
                        </a:rPr>
                        <a:t>—</a:t>
                      </a:r>
                    </a:p>
                  </a:txBody>
                  <a:tcPr anchor="ctr">
                    <a:lnL>
                      <a:noFill/>
                    </a:lnL>
                    <a:lnR>
                      <a:noFill/>
                    </a:lnR>
                    <a:lnT>
                      <a:noFill/>
                    </a:lnT>
                    <a:lnB>
                      <a:noFill/>
                    </a:lnB>
                    <a:noFill/>
                  </a:tcPr>
                </a:tc>
                <a:tc>
                  <a:txBody>
                    <a:bodyPr/>
                    <a:lstStyle/>
                    <a:p>
                      <a:pPr>
                        <a:buNone/>
                      </a:pPr>
                      <a:r>
                        <a:rPr lang="en-GB" sz="1600" dirty="0">
                          <a:highlight>
                            <a:srgbClr val="FF0000"/>
                          </a:highlight>
                        </a:rPr>
                        <a:t>—</a:t>
                      </a:r>
                    </a:p>
                  </a:txBody>
                  <a:tcPr anchor="ctr">
                    <a:lnL>
                      <a:noFill/>
                    </a:lnL>
                    <a:lnR>
                      <a:noFill/>
                    </a:lnR>
                    <a:lnT>
                      <a:noFill/>
                    </a:lnT>
                    <a:lnB>
                      <a:noFill/>
                    </a:lnB>
                    <a:noFill/>
                  </a:tcPr>
                </a:tc>
                <a:extLst>
                  <a:ext uri="{0D108BD9-81ED-4DB2-BD59-A6C34878D82A}">
                    <a16:rowId xmlns:a16="http://schemas.microsoft.com/office/drawing/2014/main" val="1201462922"/>
                  </a:ext>
                </a:extLst>
              </a:tr>
            </a:tbl>
          </a:graphicData>
        </a:graphic>
      </p:graphicFrame>
      <p:sp>
        <p:nvSpPr>
          <p:cNvPr id="5" name="TextBox 4">
            <a:extLst>
              <a:ext uri="{FF2B5EF4-FFF2-40B4-BE49-F238E27FC236}">
                <a16:creationId xmlns:a16="http://schemas.microsoft.com/office/drawing/2014/main" id="{2C96A50D-3239-03EF-EB23-EA4B69476AD4}"/>
              </a:ext>
            </a:extLst>
          </p:cNvPr>
          <p:cNvSpPr txBox="1"/>
          <p:nvPr/>
        </p:nvSpPr>
        <p:spPr>
          <a:xfrm rot="16200000">
            <a:off x="9438870" y="3306350"/>
            <a:ext cx="3818492" cy="523220"/>
          </a:xfrm>
          <a:prstGeom prst="rect">
            <a:avLst/>
          </a:prstGeom>
          <a:solidFill>
            <a:schemeClr val="bg1"/>
          </a:solidFill>
        </p:spPr>
        <p:txBody>
          <a:bodyPr wrap="square" rtlCol="0">
            <a:spAutoFit/>
          </a:bodyPr>
          <a:lstStyle/>
          <a:p>
            <a:pPr algn="ctr"/>
            <a:r>
              <a:rPr lang="en-GB" sz="2800" dirty="0"/>
              <a:t>Collaboration </a:t>
            </a:r>
          </a:p>
        </p:txBody>
      </p:sp>
      <p:sp>
        <p:nvSpPr>
          <p:cNvPr id="6" name="TextBox 5">
            <a:extLst>
              <a:ext uri="{FF2B5EF4-FFF2-40B4-BE49-F238E27FC236}">
                <a16:creationId xmlns:a16="http://schemas.microsoft.com/office/drawing/2014/main" id="{D6EFBF9E-E83C-CAAE-4DB3-41BD5C708E5E}"/>
              </a:ext>
            </a:extLst>
          </p:cNvPr>
          <p:cNvSpPr txBox="1"/>
          <p:nvPr/>
        </p:nvSpPr>
        <p:spPr>
          <a:xfrm>
            <a:off x="659218" y="5582093"/>
            <a:ext cx="11111024" cy="892552"/>
          </a:xfrm>
          <a:prstGeom prst="rect">
            <a:avLst/>
          </a:prstGeom>
          <a:noFill/>
        </p:spPr>
        <p:txBody>
          <a:bodyPr wrap="square" rtlCol="0">
            <a:spAutoFit/>
          </a:bodyPr>
          <a:lstStyle/>
          <a:p>
            <a:r>
              <a:rPr lang="en-GB" sz="2000" b="1" dirty="0"/>
              <a:t>Conclusion:</a:t>
            </a:r>
            <a:r>
              <a:rPr lang="en-GB" sz="2000" dirty="0"/>
              <a:t> Collaboration shows </a:t>
            </a:r>
            <a:r>
              <a:rPr lang="en-GB" sz="2000" b="1" dirty="0"/>
              <a:t>significant effects in </a:t>
            </a:r>
            <a:r>
              <a:rPr lang="en-GB" sz="2000" b="1" dirty="0">
                <a:solidFill>
                  <a:srgbClr val="0070C0"/>
                </a:solidFill>
              </a:rPr>
              <a:t>Y1 and Y3 </a:t>
            </a:r>
            <a:r>
              <a:rPr lang="en-GB" sz="2000" b="1" dirty="0"/>
              <a:t>only</a:t>
            </a:r>
            <a:r>
              <a:rPr lang="en-GB" sz="2000" dirty="0"/>
              <a:t>, primarily through the </a:t>
            </a:r>
            <a:r>
              <a:rPr lang="en-GB" sz="2000" b="1" dirty="0"/>
              <a:t>Ability</a:t>
            </a:r>
            <a:r>
              <a:rPr lang="en-GB" sz="2000" dirty="0"/>
              <a:t> pathway (both simple and serial to intentions). </a:t>
            </a:r>
            <a:r>
              <a:rPr lang="en-GB" sz="2000" b="1" dirty="0">
                <a:solidFill>
                  <a:srgbClr val="FF0000"/>
                </a:solidFill>
              </a:rPr>
              <a:t>No significant effects in Y2 or Y4</a:t>
            </a:r>
            <a:r>
              <a:rPr lang="en-GB" sz="2000" dirty="0">
                <a:solidFill>
                  <a:srgbClr val="FF0000"/>
                </a:solidFill>
              </a:rPr>
              <a:t>. </a:t>
            </a:r>
            <a:r>
              <a:rPr lang="en-GB" sz="2000" dirty="0"/>
              <a:t>(</a:t>
            </a:r>
            <a:r>
              <a:rPr lang="en-GB" sz="1200" dirty="0"/>
              <a:t>L = Large, M = Moderate effect sizes)</a:t>
            </a:r>
          </a:p>
        </p:txBody>
      </p:sp>
    </p:spTree>
    <p:extLst>
      <p:ext uri="{BB962C8B-B14F-4D97-AF65-F5344CB8AC3E}">
        <p14:creationId xmlns:p14="http://schemas.microsoft.com/office/powerpoint/2010/main" val="1714301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D5E50471-1823-0E2E-9F0B-DC23342A7B19}"/>
              </a:ext>
            </a:extLst>
          </p:cNvPr>
          <p:cNvPicPr>
            <a:picLocks noChangeAspect="1"/>
          </p:cNvPicPr>
          <p:nvPr/>
        </p:nvPicPr>
        <p:blipFill>
          <a:blip r:embed="rId2">
            <a:alphaModFix amt="60000"/>
          </a:blip>
          <a:srcRect t="16370" r="-2" b="8535"/>
          <a:stretch>
            <a:fillRect/>
          </a:stretch>
        </p:blipFill>
        <p:spPr>
          <a:xfrm>
            <a:off x="20" y="10"/>
            <a:ext cx="5231199" cy="6857990"/>
          </a:xfrm>
          <a:prstGeom prst="rect">
            <a:avLst/>
          </a:prstGeom>
        </p:spPr>
      </p:pic>
      <p:pic>
        <p:nvPicPr>
          <p:cNvPr id="4" name="Content Placeholder 3">
            <a:extLst>
              <a:ext uri="{FF2B5EF4-FFF2-40B4-BE49-F238E27FC236}">
                <a16:creationId xmlns:a16="http://schemas.microsoft.com/office/drawing/2014/main" id="{4F287306-A840-653D-3DCF-ACAF122577DA}"/>
              </a:ext>
            </a:extLst>
          </p:cNvPr>
          <p:cNvPicPr>
            <a:picLocks noChangeAspect="1"/>
          </p:cNvPicPr>
          <p:nvPr/>
        </p:nvPicPr>
        <p:blipFill>
          <a:blip r:embed="rId3">
            <a:alphaModFix amt="60000"/>
          </a:blip>
          <a:srcRect r="-2" b="24905"/>
          <a:stretch>
            <a:fillRect/>
          </a:stretch>
        </p:blipFill>
        <p:spPr>
          <a:xfrm>
            <a:off x="6095980" y="0"/>
            <a:ext cx="6096000" cy="6857990"/>
          </a:xfrm>
          <a:prstGeom prst="rect">
            <a:avLst/>
          </a:prstGeom>
        </p:spPr>
      </p:pic>
      <p:sp>
        <p:nvSpPr>
          <p:cNvPr id="2" name="Title 1">
            <a:extLst>
              <a:ext uri="{FF2B5EF4-FFF2-40B4-BE49-F238E27FC236}">
                <a16:creationId xmlns:a16="http://schemas.microsoft.com/office/drawing/2014/main" id="{5A1A3AC1-C463-A5C2-3078-9517BA0C242A}"/>
              </a:ext>
            </a:extLst>
          </p:cNvPr>
          <p:cNvSpPr>
            <a:spLocks noGrp="1"/>
          </p:cNvSpPr>
          <p:nvPr>
            <p:ph type="title"/>
          </p:nvPr>
        </p:nvSpPr>
        <p:spPr>
          <a:xfrm rot="5400000">
            <a:off x="2234599" y="2991266"/>
            <a:ext cx="6858002" cy="875446"/>
          </a:xfrm>
        </p:spPr>
        <p:txBody>
          <a:bodyPr vert="horz" lIns="91440" tIns="45720" rIns="91440" bIns="45720" rtlCol="0" anchor="b">
            <a:normAutofit/>
          </a:bodyPr>
          <a:lstStyle/>
          <a:p>
            <a:pPr algn="ctr"/>
            <a:r>
              <a:rPr lang="en-US" sz="3600" dirty="0">
                <a:solidFill>
                  <a:schemeClr val="tx1"/>
                </a:solidFill>
              </a:rPr>
              <a:t>Context is Everything </a:t>
            </a:r>
          </a:p>
        </p:txBody>
      </p:sp>
    </p:spTree>
    <p:extLst>
      <p:ext uri="{BB962C8B-B14F-4D97-AF65-F5344CB8AC3E}">
        <p14:creationId xmlns:p14="http://schemas.microsoft.com/office/powerpoint/2010/main" val="84431936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67A8EA-9F32-57FA-9FC4-E3BC6E477E0B}"/>
              </a:ext>
            </a:extLst>
          </p:cNvPr>
          <p:cNvSpPr>
            <a:spLocks noGrp="1"/>
          </p:cNvSpPr>
          <p:nvPr>
            <p:ph type="title"/>
          </p:nvPr>
        </p:nvSpPr>
        <p:spPr>
          <a:xfrm>
            <a:off x="563525" y="390534"/>
            <a:ext cx="10281683" cy="1066126"/>
          </a:xfrm>
        </p:spPr>
        <p:txBody>
          <a:bodyPr>
            <a:normAutofit fontScale="90000"/>
          </a:bodyPr>
          <a:lstStyle/>
          <a:p>
            <a:r>
              <a:rPr lang="en-GB" dirty="0"/>
              <a:t>(Mediations Effects) Between Year of Study </a:t>
            </a:r>
            <a:br>
              <a:rPr lang="en-GB" dirty="0"/>
            </a:br>
            <a:r>
              <a:rPr lang="en-GB" sz="1300" dirty="0"/>
              <a:t>Authenticity does not indirectly shape intentions via EM→TPB at any stage (effects negligible)</a:t>
            </a:r>
          </a:p>
        </p:txBody>
      </p:sp>
      <p:graphicFrame>
        <p:nvGraphicFramePr>
          <p:cNvPr id="4" name="Content Placeholder 3">
            <a:extLst>
              <a:ext uri="{FF2B5EF4-FFF2-40B4-BE49-F238E27FC236}">
                <a16:creationId xmlns:a16="http://schemas.microsoft.com/office/drawing/2014/main" id="{9D400CBB-6B49-618D-E513-4E1A97C2044B}"/>
              </a:ext>
            </a:extLst>
          </p:cNvPr>
          <p:cNvGraphicFramePr>
            <a:graphicFrameLocks noGrp="1"/>
          </p:cNvGraphicFramePr>
          <p:nvPr>
            <p:ph idx="1"/>
            <p:extLst>
              <p:ext uri="{D42A27DB-BD31-4B8C-83A1-F6EECF244321}">
                <p14:modId xmlns:p14="http://schemas.microsoft.com/office/powerpoint/2010/main" val="206966579"/>
              </p:ext>
            </p:extLst>
          </p:nvPr>
        </p:nvGraphicFramePr>
        <p:xfrm>
          <a:off x="245690" y="1824995"/>
          <a:ext cx="10865334" cy="3469219"/>
        </p:xfrm>
        <a:graphic>
          <a:graphicData uri="http://schemas.openxmlformats.org/drawingml/2006/table">
            <a:tbl>
              <a:tblPr/>
              <a:tblGrid>
                <a:gridCol w="854908">
                  <a:extLst>
                    <a:ext uri="{9D8B030D-6E8A-4147-A177-3AD203B41FA5}">
                      <a16:colId xmlns:a16="http://schemas.microsoft.com/office/drawing/2014/main" val="1002899640"/>
                    </a:ext>
                  </a:extLst>
                </a:gridCol>
                <a:gridCol w="2503840">
                  <a:extLst>
                    <a:ext uri="{9D8B030D-6E8A-4147-A177-3AD203B41FA5}">
                      <a16:colId xmlns:a16="http://schemas.microsoft.com/office/drawing/2014/main" val="513548543"/>
                    </a:ext>
                  </a:extLst>
                </a:gridCol>
                <a:gridCol w="2392325">
                  <a:extLst>
                    <a:ext uri="{9D8B030D-6E8A-4147-A177-3AD203B41FA5}">
                      <a16:colId xmlns:a16="http://schemas.microsoft.com/office/drawing/2014/main" val="1424923041"/>
                    </a:ext>
                  </a:extLst>
                </a:gridCol>
                <a:gridCol w="2392326">
                  <a:extLst>
                    <a:ext uri="{9D8B030D-6E8A-4147-A177-3AD203B41FA5}">
                      <a16:colId xmlns:a16="http://schemas.microsoft.com/office/drawing/2014/main" val="2685661526"/>
                    </a:ext>
                  </a:extLst>
                </a:gridCol>
                <a:gridCol w="2721935">
                  <a:extLst>
                    <a:ext uri="{9D8B030D-6E8A-4147-A177-3AD203B41FA5}">
                      <a16:colId xmlns:a16="http://schemas.microsoft.com/office/drawing/2014/main" val="613774065"/>
                    </a:ext>
                  </a:extLst>
                </a:gridCol>
              </a:tblGrid>
              <a:tr h="512979">
                <a:tc>
                  <a:txBody>
                    <a:bodyPr/>
                    <a:lstStyle/>
                    <a:p>
                      <a:pPr>
                        <a:buNone/>
                      </a:pPr>
                      <a:r>
                        <a:rPr lang="en-GB" sz="1800"/>
                        <a:t>Year</a:t>
                      </a:r>
                    </a:p>
                  </a:txBody>
                  <a:tcPr marL="65999" marR="65999" marT="33000" marB="33000" anchor="ctr">
                    <a:lnL>
                      <a:noFill/>
                    </a:lnL>
                    <a:lnR>
                      <a:noFill/>
                    </a:lnR>
                    <a:lnT>
                      <a:noFill/>
                    </a:lnT>
                    <a:lnB>
                      <a:noFill/>
                    </a:lnB>
                    <a:noFill/>
                  </a:tcPr>
                </a:tc>
                <a:tc>
                  <a:txBody>
                    <a:bodyPr/>
                    <a:lstStyle/>
                    <a:p>
                      <a:pPr>
                        <a:buNone/>
                      </a:pPr>
                      <a:r>
                        <a:rPr lang="en-GB" sz="1800"/>
                        <a:t>Simple via </a:t>
                      </a:r>
                      <a:r>
                        <a:rPr lang="en-GB" sz="1800" b="1"/>
                        <a:t>Norms</a:t>
                      </a:r>
                      <a:endParaRPr lang="en-GB" sz="1800"/>
                    </a:p>
                  </a:txBody>
                  <a:tcPr marL="65999" marR="65999" marT="33000" marB="33000" anchor="ctr">
                    <a:lnL>
                      <a:noFill/>
                    </a:lnL>
                    <a:lnR>
                      <a:noFill/>
                    </a:lnR>
                    <a:lnT>
                      <a:noFill/>
                    </a:lnT>
                    <a:lnB>
                      <a:noFill/>
                    </a:lnB>
                    <a:noFill/>
                  </a:tcPr>
                </a:tc>
                <a:tc>
                  <a:txBody>
                    <a:bodyPr/>
                    <a:lstStyle/>
                    <a:p>
                      <a:pPr>
                        <a:buNone/>
                      </a:pPr>
                      <a:r>
                        <a:rPr lang="en-GB" sz="1800" dirty="0"/>
                        <a:t>Simple via </a:t>
                      </a:r>
                      <a:r>
                        <a:rPr lang="en-GB" sz="1800" b="1" dirty="0"/>
                        <a:t>Ability</a:t>
                      </a:r>
                      <a:endParaRPr lang="en-GB" sz="1800" dirty="0"/>
                    </a:p>
                  </a:txBody>
                  <a:tcPr marL="65999" marR="65999" marT="33000" marB="33000" anchor="ctr">
                    <a:lnL>
                      <a:noFill/>
                    </a:lnL>
                    <a:lnR>
                      <a:noFill/>
                    </a:lnR>
                    <a:lnT>
                      <a:noFill/>
                    </a:lnT>
                    <a:lnB>
                      <a:noFill/>
                    </a:lnB>
                    <a:noFill/>
                  </a:tcPr>
                </a:tc>
                <a:tc>
                  <a:txBody>
                    <a:bodyPr/>
                    <a:lstStyle/>
                    <a:p>
                      <a:pPr>
                        <a:buNone/>
                      </a:pPr>
                      <a:r>
                        <a:rPr lang="en-GB" sz="1800"/>
                        <a:t>Serial </a:t>
                      </a:r>
                      <a:r>
                        <a:rPr lang="en-GB" sz="1800" b="1"/>
                        <a:t>Norms → Int</a:t>
                      </a:r>
                      <a:endParaRPr lang="en-GB" sz="1800"/>
                    </a:p>
                  </a:txBody>
                  <a:tcPr marL="65999" marR="65999" marT="33000" marB="33000" anchor="ctr">
                    <a:lnL>
                      <a:noFill/>
                    </a:lnL>
                    <a:lnR>
                      <a:noFill/>
                    </a:lnR>
                    <a:lnT>
                      <a:noFill/>
                    </a:lnT>
                    <a:lnB>
                      <a:noFill/>
                    </a:lnB>
                    <a:noFill/>
                  </a:tcPr>
                </a:tc>
                <a:tc>
                  <a:txBody>
                    <a:bodyPr/>
                    <a:lstStyle/>
                    <a:p>
                      <a:pPr>
                        <a:buNone/>
                      </a:pPr>
                      <a:r>
                        <a:rPr lang="en-GB" sz="1800" dirty="0"/>
                        <a:t>Serial </a:t>
                      </a:r>
                      <a:r>
                        <a:rPr lang="en-GB" sz="1800" b="1" dirty="0"/>
                        <a:t>Ability → Int</a:t>
                      </a:r>
                      <a:endParaRPr lang="en-GB" sz="1800" dirty="0"/>
                    </a:p>
                  </a:txBody>
                  <a:tcPr marL="65999" marR="65999" marT="33000" marB="33000" anchor="ctr">
                    <a:lnL>
                      <a:noFill/>
                    </a:lnL>
                    <a:lnR>
                      <a:noFill/>
                    </a:lnR>
                    <a:lnT>
                      <a:noFill/>
                    </a:lnT>
                    <a:lnB>
                      <a:noFill/>
                    </a:lnB>
                    <a:solidFill>
                      <a:srgbClr val="FFFF00"/>
                    </a:solidFill>
                  </a:tcPr>
                </a:tc>
                <a:extLst>
                  <a:ext uri="{0D108BD9-81ED-4DB2-BD59-A6C34878D82A}">
                    <a16:rowId xmlns:a16="http://schemas.microsoft.com/office/drawing/2014/main" val="1091126398"/>
                  </a:ext>
                </a:extLst>
              </a:tr>
              <a:tr h="732847">
                <a:tc>
                  <a:txBody>
                    <a:bodyPr/>
                    <a:lstStyle/>
                    <a:p>
                      <a:pPr>
                        <a:buNone/>
                      </a:pPr>
                      <a:r>
                        <a:rPr lang="en-GB" sz="1800" b="1" dirty="0"/>
                        <a:t>Y1</a:t>
                      </a:r>
                      <a:endParaRPr lang="en-GB" sz="1800" dirty="0"/>
                    </a:p>
                  </a:txBody>
                  <a:tcPr marL="65999" marR="65999" marT="33000" marB="33000" anchor="ctr">
                    <a:lnL>
                      <a:noFill/>
                    </a:lnL>
                    <a:lnR>
                      <a:noFill/>
                    </a:lnR>
                    <a:lnT>
                      <a:noFill/>
                    </a:lnT>
                    <a:lnB>
                      <a:noFill/>
                    </a:lnB>
                    <a:noFill/>
                  </a:tcPr>
                </a:tc>
                <a:tc>
                  <a:txBody>
                    <a:bodyPr/>
                    <a:lstStyle/>
                    <a:p>
                      <a:pPr>
                        <a:buNone/>
                      </a:pPr>
                      <a:r>
                        <a:rPr lang="it-IT" sz="1800" b="1"/>
                        <a:t>β = .297</a:t>
                      </a:r>
                      <a:r>
                        <a:rPr lang="it-IT" sz="1800"/>
                        <a:t>, 95% CI [.145, .490], </a:t>
                      </a:r>
                      <a:r>
                        <a:rPr lang="it-IT" sz="1800" i="1"/>
                        <a:t>p</a:t>
                      </a:r>
                      <a:r>
                        <a:rPr lang="it-IT" sz="1800"/>
                        <a:t> &lt; .001 (M)</a:t>
                      </a:r>
                    </a:p>
                  </a:txBody>
                  <a:tcPr marL="65999" marR="65999" marT="33000" marB="33000" anchor="ctr">
                    <a:lnL>
                      <a:noFill/>
                    </a:lnL>
                    <a:lnR>
                      <a:noFill/>
                    </a:lnR>
                    <a:lnT>
                      <a:noFill/>
                    </a:lnT>
                    <a:lnB>
                      <a:noFill/>
                    </a:lnB>
                    <a:noFill/>
                  </a:tcPr>
                </a:tc>
                <a:tc>
                  <a:txBody>
                    <a:bodyPr/>
                    <a:lstStyle/>
                    <a:p>
                      <a:pPr>
                        <a:buNone/>
                      </a:pPr>
                      <a:r>
                        <a:rPr lang="it-IT" sz="1800" b="1" dirty="0"/>
                        <a:t>β = .391</a:t>
                      </a:r>
                      <a:r>
                        <a:rPr lang="it-IT" sz="1800" dirty="0"/>
                        <a:t>, 95% CI [.220, .650], </a:t>
                      </a:r>
                      <a:r>
                        <a:rPr lang="it-IT" sz="1800" i="1" dirty="0"/>
                        <a:t>p</a:t>
                      </a:r>
                      <a:r>
                        <a:rPr lang="it-IT" sz="1800" dirty="0"/>
                        <a:t> &lt; .001 (L)</a:t>
                      </a:r>
                    </a:p>
                  </a:txBody>
                  <a:tcPr marL="65999" marR="65999" marT="33000" marB="33000" anchor="ctr">
                    <a:lnL>
                      <a:noFill/>
                    </a:lnL>
                    <a:lnR>
                      <a:noFill/>
                    </a:lnR>
                    <a:lnT>
                      <a:noFill/>
                    </a:lnT>
                    <a:lnB>
                      <a:noFill/>
                    </a:lnB>
                    <a:noFill/>
                  </a:tcPr>
                </a:tc>
                <a:tc>
                  <a:txBody>
                    <a:bodyPr/>
                    <a:lstStyle/>
                    <a:p>
                      <a:pPr>
                        <a:buNone/>
                      </a:pPr>
                      <a:r>
                        <a:rPr lang="en-GB" sz="1800" dirty="0">
                          <a:highlight>
                            <a:srgbClr val="FF0000"/>
                          </a:highlight>
                        </a:rPr>
                        <a:t>—</a:t>
                      </a:r>
                    </a:p>
                  </a:txBody>
                  <a:tcPr marL="65999" marR="65999" marT="33000" marB="33000" anchor="ctr">
                    <a:lnL>
                      <a:noFill/>
                    </a:lnL>
                    <a:lnR>
                      <a:noFill/>
                    </a:lnR>
                    <a:lnT>
                      <a:noFill/>
                    </a:lnT>
                    <a:lnB>
                      <a:noFill/>
                    </a:lnB>
                    <a:noFill/>
                  </a:tcPr>
                </a:tc>
                <a:tc>
                  <a:txBody>
                    <a:bodyPr/>
                    <a:lstStyle/>
                    <a:p>
                      <a:pPr>
                        <a:buNone/>
                      </a:pPr>
                      <a:r>
                        <a:rPr lang="it-IT" sz="1800" b="1" dirty="0"/>
                        <a:t>β = .340</a:t>
                      </a:r>
                      <a:r>
                        <a:rPr lang="it-IT" sz="1800" dirty="0"/>
                        <a:t>, 95% CI [.187, .580], </a:t>
                      </a:r>
                      <a:r>
                        <a:rPr lang="it-IT" sz="1800" i="1" dirty="0"/>
                        <a:t>p</a:t>
                      </a:r>
                      <a:r>
                        <a:rPr lang="it-IT" sz="1800" dirty="0"/>
                        <a:t> &lt; .001 (L)</a:t>
                      </a:r>
                    </a:p>
                  </a:txBody>
                  <a:tcPr marL="65999" marR="65999" marT="33000" marB="33000" anchor="ctr">
                    <a:lnL>
                      <a:noFill/>
                    </a:lnL>
                    <a:lnR>
                      <a:noFill/>
                    </a:lnR>
                    <a:lnT>
                      <a:noFill/>
                    </a:lnT>
                    <a:lnB>
                      <a:noFill/>
                    </a:lnB>
                    <a:solidFill>
                      <a:srgbClr val="FFFF00"/>
                    </a:solidFill>
                  </a:tcPr>
                </a:tc>
                <a:extLst>
                  <a:ext uri="{0D108BD9-81ED-4DB2-BD59-A6C34878D82A}">
                    <a16:rowId xmlns:a16="http://schemas.microsoft.com/office/drawing/2014/main" val="1760554651"/>
                  </a:ext>
                </a:extLst>
              </a:tr>
              <a:tr h="732847">
                <a:tc>
                  <a:txBody>
                    <a:bodyPr/>
                    <a:lstStyle/>
                    <a:p>
                      <a:pPr>
                        <a:buNone/>
                      </a:pPr>
                      <a:r>
                        <a:rPr lang="en-GB" sz="1800" b="1"/>
                        <a:t>Y2</a:t>
                      </a:r>
                      <a:endParaRPr lang="en-GB" sz="1800"/>
                    </a:p>
                  </a:txBody>
                  <a:tcPr marL="65999" marR="65999" marT="33000" marB="33000" anchor="ctr">
                    <a:lnL>
                      <a:noFill/>
                    </a:lnL>
                    <a:lnR>
                      <a:noFill/>
                    </a:lnR>
                    <a:lnT>
                      <a:noFill/>
                    </a:lnT>
                    <a:lnB>
                      <a:noFill/>
                    </a:lnB>
                    <a:solidFill>
                      <a:schemeClr val="bg1">
                        <a:lumMod val="95000"/>
                      </a:schemeClr>
                    </a:solidFill>
                  </a:tcPr>
                </a:tc>
                <a:tc>
                  <a:txBody>
                    <a:bodyPr/>
                    <a:lstStyle/>
                    <a:p>
                      <a:pPr>
                        <a:buNone/>
                      </a:pPr>
                      <a:r>
                        <a:rPr lang="it-IT" sz="1800" b="1" dirty="0"/>
                        <a:t>β = .290</a:t>
                      </a:r>
                      <a:r>
                        <a:rPr lang="it-IT" sz="1800" dirty="0"/>
                        <a:t>, 95% CI [.100, .594], </a:t>
                      </a:r>
                      <a:r>
                        <a:rPr lang="it-IT" sz="1800" i="1" dirty="0"/>
                        <a:t>p</a:t>
                      </a:r>
                      <a:r>
                        <a:rPr lang="it-IT" sz="1800" dirty="0"/>
                        <a:t> = .002 (M)</a:t>
                      </a:r>
                    </a:p>
                  </a:txBody>
                  <a:tcPr marL="65999" marR="65999" marT="33000" marB="33000" anchor="ctr">
                    <a:lnL>
                      <a:noFill/>
                    </a:lnL>
                    <a:lnR>
                      <a:noFill/>
                    </a:lnR>
                    <a:lnT>
                      <a:noFill/>
                    </a:lnT>
                    <a:lnB>
                      <a:noFill/>
                    </a:lnB>
                    <a:solidFill>
                      <a:srgbClr val="FFFF00"/>
                    </a:solidFill>
                  </a:tcPr>
                </a:tc>
                <a:tc>
                  <a:txBody>
                    <a:bodyPr/>
                    <a:lstStyle/>
                    <a:p>
                      <a:pPr>
                        <a:buNone/>
                      </a:pPr>
                      <a:r>
                        <a:rPr lang="it-IT" sz="1800" b="1" dirty="0"/>
                        <a:t>β = .361</a:t>
                      </a:r>
                      <a:r>
                        <a:rPr lang="it-IT" sz="1800" dirty="0"/>
                        <a:t>, 95% CI [.171, .655], </a:t>
                      </a:r>
                      <a:r>
                        <a:rPr lang="it-IT" sz="1800" i="1" dirty="0"/>
                        <a:t>p</a:t>
                      </a:r>
                      <a:r>
                        <a:rPr lang="it-IT" sz="1800" dirty="0"/>
                        <a:t> = .001 (L)</a:t>
                      </a:r>
                    </a:p>
                  </a:txBody>
                  <a:tcPr marL="65999" marR="65999" marT="33000" marB="33000" anchor="ctr">
                    <a:lnL>
                      <a:noFill/>
                    </a:lnL>
                    <a:lnR>
                      <a:noFill/>
                    </a:lnR>
                    <a:lnT>
                      <a:noFill/>
                    </a:lnT>
                    <a:lnB>
                      <a:noFill/>
                    </a:lnB>
                    <a:solidFill>
                      <a:srgbClr val="FFFF00"/>
                    </a:solidFill>
                  </a:tcPr>
                </a:tc>
                <a:tc>
                  <a:txBody>
                    <a:bodyPr/>
                    <a:lstStyle/>
                    <a:p>
                      <a:pPr>
                        <a:buNone/>
                      </a:pPr>
                      <a:r>
                        <a:rPr lang="pl-PL" sz="1800" b="1" dirty="0"/>
                        <a:t>β = .094</a:t>
                      </a:r>
                      <a:r>
                        <a:rPr lang="pl-PL" sz="1800" dirty="0"/>
                        <a:t>, 95% CI [.030, .267], </a:t>
                      </a:r>
                      <a:r>
                        <a:rPr lang="pl-PL" sz="1800" i="1" dirty="0"/>
                        <a:t>p</a:t>
                      </a:r>
                      <a:r>
                        <a:rPr lang="pl-PL" sz="1800" dirty="0"/>
                        <a:t> = .002 (S)</a:t>
                      </a:r>
                    </a:p>
                  </a:txBody>
                  <a:tcPr marL="65999" marR="65999" marT="33000" marB="33000" anchor="ctr">
                    <a:lnL>
                      <a:noFill/>
                    </a:lnL>
                    <a:lnR>
                      <a:noFill/>
                    </a:lnR>
                    <a:lnT>
                      <a:noFill/>
                    </a:lnT>
                    <a:lnB>
                      <a:noFill/>
                    </a:lnB>
                    <a:solidFill>
                      <a:srgbClr val="FFFF00"/>
                    </a:solidFill>
                  </a:tcPr>
                </a:tc>
                <a:tc>
                  <a:txBody>
                    <a:bodyPr/>
                    <a:lstStyle/>
                    <a:p>
                      <a:pPr>
                        <a:buNone/>
                      </a:pPr>
                      <a:r>
                        <a:rPr lang="it-IT" sz="1800" b="1" dirty="0"/>
                        <a:t>β = .340</a:t>
                      </a:r>
                      <a:r>
                        <a:rPr lang="it-IT" sz="1800" dirty="0"/>
                        <a:t>, 95% CI [.154, .660], </a:t>
                      </a:r>
                      <a:r>
                        <a:rPr lang="it-IT" sz="1800" i="1" dirty="0"/>
                        <a:t>p</a:t>
                      </a:r>
                      <a:r>
                        <a:rPr lang="it-IT" sz="1800" dirty="0"/>
                        <a:t> = .001 (L)</a:t>
                      </a:r>
                    </a:p>
                  </a:txBody>
                  <a:tcPr marL="65999" marR="65999" marT="33000" marB="33000" anchor="ctr">
                    <a:lnL>
                      <a:noFill/>
                    </a:lnL>
                    <a:lnR>
                      <a:noFill/>
                    </a:lnR>
                    <a:lnT>
                      <a:noFill/>
                    </a:lnT>
                    <a:lnB>
                      <a:noFill/>
                    </a:lnB>
                    <a:solidFill>
                      <a:srgbClr val="FFFF00"/>
                    </a:solidFill>
                  </a:tcPr>
                </a:tc>
                <a:extLst>
                  <a:ext uri="{0D108BD9-81ED-4DB2-BD59-A6C34878D82A}">
                    <a16:rowId xmlns:a16="http://schemas.microsoft.com/office/drawing/2014/main" val="1755290255"/>
                  </a:ext>
                </a:extLst>
              </a:tr>
              <a:tr h="757699">
                <a:tc>
                  <a:txBody>
                    <a:bodyPr/>
                    <a:lstStyle/>
                    <a:p>
                      <a:pPr>
                        <a:buNone/>
                      </a:pPr>
                      <a:r>
                        <a:rPr lang="en-GB" sz="1800" b="1"/>
                        <a:t>Y3</a:t>
                      </a:r>
                      <a:endParaRPr lang="en-GB" sz="1800"/>
                    </a:p>
                  </a:txBody>
                  <a:tcPr marL="65999" marR="65999" marT="33000" marB="33000" anchor="ctr">
                    <a:lnL>
                      <a:noFill/>
                    </a:lnL>
                    <a:lnR>
                      <a:noFill/>
                    </a:lnR>
                    <a:lnT>
                      <a:noFill/>
                    </a:lnT>
                    <a:lnB>
                      <a:noFill/>
                    </a:lnB>
                    <a:noFill/>
                  </a:tcPr>
                </a:tc>
                <a:tc>
                  <a:txBody>
                    <a:bodyPr/>
                    <a:lstStyle/>
                    <a:p>
                      <a:pPr>
                        <a:buNone/>
                      </a:pPr>
                      <a:r>
                        <a:rPr lang="it-IT" sz="1800" b="1"/>
                        <a:t>β = .184</a:t>
                      </a:r>
                      <a:r>
                        <a:rPr lang="it-IT" sz="1800"/>
                        <a:t>, 95% CI [.055, .378], </a:t>
                      </a:r>
                      <a:r>
                        <a:rPr lang="it-IT" sz="1800" i="1"/>
                        <a:t>p</a:t>
                      </a:r>
                      <a:r>
                        <a:rPr lang="it-IT" sz="1800"/>
                        <a:t> = .006 (M)</a:t>
                      </a:r>
                    </a:p>
                  </a:txBody>
                  <a:tcPr marL="65999" marR="65999" marT="33000" marB="33000" anchor="ctr">
                    <a:lnL>
                      <a:noFill/>
                    </a:lnL>
                    <a:lnR>
                      <a:noFill/>
                    </a:lnR>
                    <a:lnT>
                      <a:noFill/>
                    </a:lnT>
                    <a:lnB>
                      <a:noFill/>
                    </a:lnB>
                    <a:noFill/>
                  </a:tcPr>
                </a:tc>
                <a:tc>
                  <a:txBody>
                    <a:bodyPr/>
                    <a:lstStyle/>
                    <a:p>
                      <a:pPr>
                        <a:buNone/>
                      </a:pPr>
                      <a:r>
                        <a:rPr lang="it-IT" sz="1800" b="1"/>
                        <a:t>β = .320</a:t>
                      </a:r>
                      <a:r>
                        <a:rPr lang="it-IT" sz="1800"/>
                        <a:t>, 95% CI [.143, .604], </a:t>
                      </a:r>
                      <a:r>
                        <a:rPr lang="it-IT" sz="1800" i="1"/>
                        <a:t>p</a:t>
                      </a:r>
                      <a:r>
                        <a:rPr lang="it-IT" sz="1800"/>
                        <a:t> &lt; .001 (L)</a:t>
                      </a:r>
                    </a:p>
                  </a:txBody>
                  <a:tcPr marL="65999" marR="65999" marT="33000" marB="33000" anchor="ctr">
                    <a:lnL>
                      <a:noFill/>
                    </a:lnL>
                    <a:lnR>
                      <a:noFill/>
                    </a:lnR>
                    <a:lnT>
                      <a:noFill/>
                    </a:lnT>
                    <a:lnB>
                      <a:noFill/>
                    </a:lnB>
                    <a:noFill/>
                  </a:tcPr>
                </a:tc>
                <a:tc>
                  <a:txBody>
                    <a:bodyPr/>
                    <a:lstStyle/>
                    <a:p>
                      <a:pPr>
                        <a:buNone/>
                      </a:pPr>
                      <a:r>
                        <a:rPr lang="en-GB" sz="1800" dirty="0">
                          <a:highlight>
                            <a:srgbClr val="FF0000"/>
                          </a:highlight>
                        </a:rPr>
                        <a:t>—</a:t>
                      </a:r>
                    </a:p>
                  </a:txBody>
                  <a:tcPr marL="65999" marR="65999" marT="33000" marB="33000" anchor="ctr">
                    <a:lnL>
                      <a:noFill/>
                    </a:lnL>
                    <a:lnR>
                      <a:noFill/>
                    </a:lnR>
                    <a:lnT>
                      <a:noFill/>
                    </a:lnT>
                    <a:lnB>
                      <a:noFill/>
                    </a:lnB>
                    <a:noFill/>
                  </a:tcPr>
                </a:tc>
                <a:tc>
                  <a:txBody>
                    <a:bodyPr/>
                    <a:lstStyle/>
                    <a:p>
                      <a:pPr>
                        <a:buNone/>
                      </a:pPr>
                      <a:r>
                        <a:rPr lang="it-IT" sz="1800" b="1" dirty="0"/>
                        <a:t>β = .310</a:t>
                      </a:r>
                      <a:r>
                        <a:rPr lang="it-IT" sz="1800" dirty="0"/>
                        <a:t>, 95% CI [.138, .615], </a:t>
                      </a:r>
                      <a:r>
                        <a:rPr lang="it-IT" sz="1800" i="1" dirty="0"/>
                        <a:t>p</a:t>
                      </a:r>
                      <a:r>
                        <a:rPr lang="it-IT" sz="1800" dirty="0"/>
                        <a:t> &lt; .001 (L)</a:t>
                      </a:r>
                    </a:p>
                  </a:txBody>
                  <a:tcPr marL="65999" marR="65999" marT="33000" marB="33000" anchor="ctr">
                    <a:lnL>
                      <a:noFill/>
                    </a:lnL>
                    <a:lnR>
                      <a:noFill/>
                    </a:lnR>
                    <a:lnT>
                      <a:noFill/>
                    </a:lnT>
                    <a:lnB>
                      <a:noFill/>
                    </a:lnB>
                    <a:solidFill>
                      <a:srgbClr val="FFFF00"/>
                    </a:solidFill>
                  </a:tcPr>
                </a:tc>
                <a:extLst>
                  <a:ext uri="{0D108BD9-81ED-4DB2-BD59-A6C34878D82A}">
                    <a16:rowId xmlns:a16="http://schemas.microsoft.com/office/drawing/2014/main" val="3017029668"/>
                  </a:ext>
                </a:extLst>
              </a:tr>
              <a:tr h="732847">
                <a:tc>
                  <a:txBody>
                    <a:bodyPr/>
                    <a:lstStyle/>
                    <a:p>
                      <a:pPr>
                        <a:buNone/>
                      </a:pPr>
                      <a:r>
                        <a:rPr lang="en-GB" sz="1800" b="1"/>
                        <a:t>Y4</a:t>
                      </a:r>
                      <a:endParaRPr lang="en-GB" sz="1800"/>
                    </a:p>
                  </a:txBody>
                  <a:tcPr marL="65999" marR="65999" marT="33000" marB="33000" anchor="ctr">
                    <a:lnL>
                      <a:noFill/>
                    </a:lnL>
                    <a:lnR>
                      <a:noFill/>
                    </a:lnR>
                    <a:lnT>
                      <a:noFill/>
                    </a:lnT>
                    <a:lnB>
                      <a:noFill/>
                    </a:lnB>
                    <a:noFill/>
                  </a:tcPr>
                </a:tc>
                <a:tc>
                  <a:txBody>
                    <a:bodyPr/>
                    <a:lstStyle/>
                    <a:p>
                      <a:pPr>
                        <a:buNone/>
                      </a:pPr>
                      <a:r>
                        <a:rPr lang="it-IT" sz="1800" b="1"/>
                        <a:t>β = .217</a:t>
                      </a:r>
                      <a:r>
                        <a:rPr lang="it-IT" sz="1800"/>
                        <a:t>, 95% CI [.078, .422], </a:t>
                      </a:r>
                      <a:r>
                        <a:rPr lang="it-IT" sz="1800" i="1"/>
                        <a:t>p</a:t>
                      </a:r>
                      <a:r>
                        <a:rPr lang="it-IT" sz="1800"/>
                        <a:t> = .001 (M)</a:t>
                      </a:r>
                    </a:p>
                  </a:txBody>
                  <a:tcPr marL="65999" marR="65999" marT="33000" marB="33000" anchor="ctr">
                    <a:lnL>
                      <a:noFill/>
                    </a:lnL>
                    <a:lnR>
                      <a:noFill/>
                    </a:lnR>
                    <a:lnT>
                      <a:noFill/>
                    </a:lnT>
                    <a:lnB>
                      <a:noFill/>
                    </a:lnB>
                    <a:noFill/>
                  </a:tcPr>
                </a:tc>
                <a:tc>
                  <a:txBody>
                    <a:bodyPr/>
                    <a:lstStyle/>
                    <a:p>
                      <a:pPr>
                        <a:buNone/>
                      </a:pPr>
                      <a:r>
                        <a:rPr lang="it-IT" sz="1800" b="1" dirty="0"/>
                        <a:t>β = .349</a:t>
                      </a:r>
                      <a:r>
                        <a:rPr lang="it-IT" sz="1800" dirty="0"/>
                        <a:t>, 95% CI [.213, .540], </a:t>
                      </a:r>
                      <a:r>
                        <a:rPr lang="it-IT" sz="1800" i="1" dirty="0"/>
                        <a:t>p</a:t>
                      </a:r>
                      <a:r>
                        <a:rPr lang="it-IT" sz="1800" dirty="0"/>
                        <a:t> &lt; .001 (L)</a:t>
                      </a:r>
                    </a:p>
                  </a:txBody>
                  <a:tcPr marL="65999" marR="65999" marT="33000" marB="33000" anchor="ctr">
                    <a:lnL>
                      <a:noFill/>
                    </a:lnL>
                    <a:lnR>
                      <a:noFill/>
                    </a:lnR>
                    <a:lnT>
                      <a:noFill/>
                    </a:lnT>
                    <a:lnB>
                      <a:noFill/>
                    </a:lnB>
                    <a:noFill/>
                  </a:tcPr>
                </a:tc>
                <a:tc>
                  <a:txBody>
                    <a:bodyPr/>
                    <a:lstStyle/>
                    <a:p>
                      <a:pPr>
                        <a:buNone/>
                      </a:pPr>
                      <a:r>
                        <a:rPr lang="en-GB" sz="1800" dirty="0">
                          <a:highlight>
                            <a:srgbClr val="FF0000"/>
                          </a:highlight>
                        </a:rPr>
                        <a:t>—</a:t>
                      </a:r>
                    </a:p>
                  </a:txBody>
                  <a:tcPr marL="65999" marR="65999" marT="33000" marB="33000" anchor="ctr">
                    <a:lnL>
                      <a:noFill/>
                    </a:lnL>
                    <a:lnR>
                      <a:noFill/>
                    </a:lnR>
                    <a:lnT>
                      <a:noFill/>
                    </a:lnT>
                    <a:lnB>
                      <a:noFill/>
                    </a:lnB>
                    <a:noFill/>
                  </a:tcPr>
                </a:tc>
                <a:tc>
                  <a:txBody>
                    <a:bodyPr/>
                    <a:lstStyle/>
                    <a:p>
                      <a:pPr>
                        <a:buNone/>
                      </a:pPr>
                      <a:r>
                        <a:rPr lang="it-IT" sz="1800" b="1" dirty="0"/>
                        <a:t>β = .276</a:t>
                      </a:r>
                      <a:r>
                        <a:rPr lang="it-IT" sz="1800" dirty="0"/>
                        <a:t>, 95% CI [.163, .446], </a:t>
                      </a:r>
                      <a:r>
                        <a:rPr lang="it-IT" sz="1800" i="1" dirty="0"/>
                        <a:t>p</a:t>
                      </a:r>
                      <a:r>
                        <a:rPr lang="it-IT" sz="1800" dirty="0"/>
                        <a:t> &lt; .001 (M)</a:t>
                      </a:r>
                    </a:p>
                  </a:txBody>
                  <a:tcPr marL="65999" marR="65999" marT="33000" marB="33000" anchor="ctr">
                    <a:lnL>
                      <a:noFill/>
                    </a:lnL>
                    <a:lnR>
                      <a:noFill/>
                    </a:lnR>
                    <a:lnT>
                      <a:noFill/>
                    </a:lnT>
                    <a:lnB>
                      <a:noFill/>
                    </a:lnB>
                    <a:solidFill>
                      <a:srgbClr val="FFFF00"/>
                    </a:solidFill>
                  </a:tcPr>
                </a:tc>
                <a:extLst>
                  <a:ext uri="{0D108BD9-81ED-4DB2-BD59-A6C34878D82A}">
                    <a16:rowId xmlns:a16="http://schemas.microsoft.com/office/drawing/2014/main" val="1025182825"/>
                  </a:ext>
                </a:extLst>
              </a:tr>
            </a:tbl>
          </a:graphicData>
        </a:graphic>
      </p:graphicFrame>
      <p:sp>
        <p:nvSpPr>
          <p:cNvPr id="5" name="TextBox 4">
            <a:extLst>
              <a:ext uri="{FF2B5EF4-FFF2-40B4-BE49-F238E27FC236}">
                <a16:creationId xmlns:a16="http://schemas.microsoft.com/office/drawing/2014/main" id="{264468F0-2E58-90E7-5FEA-9814774C98F0}"/>
              </a:ext>
            </a:extLst>
          </p:cNvPr>
          <p:cNvSpPr txBox="1"/>
          <p:nvPr/>
        </p:nvSpPr>
        <p:spPr>
          <a:xfrm rot="16200000">
            <a:off x="9759355" y="3215740"/>
            <a:ext cx="3304710" cy="523220"/>
          </a:xfrm>
          <a:prstGeom prst="rect">
            <a:avLst/>
          </a:prstGeom>
          <a:solidFill>
            <a:schemeClr val="bg1"/>
          </a:solidFill>
        </p:spPr>
        <p:txBody>
          <a:bodyPr wrap="square" rtlCol="0">
            <a:spAutoFit/>
          </a:bodyPr>
          <a:lstStyle/>
          <a:p>
            <a:pPr algn="ctr"/>
            <a:r>
              <a:rPr lang="en-GB" sz="2800" dirty="0"/>
              <a:t>Reflection</a:t>
            </a:r>
          </a:p>
        </p:txBody>
      </p:sp>
      <p:sp>
        <p:nvSpPr>
          <p:cNvPr id="7" name="TextBox 6">
            <a:extLst>
              <a:ext uri="{FF2B5EF4-FFF2-40B4-BE49-F238E27FC236}">
                <a16:creationId xmlns:a16="http://schemas.microsoft.com/office/drawing/2014/main" id="{6657CD4B-4E45-216D-43E2-D453EE3E6680}"/>
              </a:ext>
            </a:extLst>
          </p:cNvPr>
          <p:cNvSpPr txBox="1"/>
          <p:nvPr/>
        </p:nvSpPr>
        <p:spPr>
          <a:xfrm>
            <a:off x="361507" y="5645888"/>
            <a:ext cx="11430000" cy="954107"/>
          </a:xfrm>
          <a:prstGeom prst="rect">
            <a:avLst/>
          </a:prstGeom>
          <a:noFill/>
        </p:spPr>
        <p:txBody>
          <a:bodyPr wrap="square" rtlCol="0">
            <a:spAutoFit/>
          </a:bodyPr>
          <a:lstStyle/>
          <a:p>
            <a:r>
              <a:rPr lang="en-GB" b="1" dirty="0"/>
              <a:t>Conclusion:</a:t>
            </a:r>
            <a:r>
              <a:rPr lang="en-GB" dirty="0"/>
              <a:t> Reflection is the </a:t>
            </a:r>
            <a:r>
              <a:rPr lang="en-GB" b="1" dirty="0">
                <a:solidFill>
                  <a:schemeClr val="accent3"/>
                </a:solidFill>
              </a:rPr>
              <a:t>most consistent lever across all years</a:t>
            </a:r>
            <a:r>
              <a:rPr lang="en-GB" dirty="0"/>
              <a:t>—</a:t>
            </a:r>
            <a:r>
              <a:rPr lang="en-GB" b="1" dirty="0"/>
              <a:t>Ability pathway</a:t>
            </a:r>
            <a:r>
              <a:rPr lang="en-GB" dirty="0"/>
              <a:t> is </a:t>
            </a:r>
            <a:r>
              <a:rPr lang="en-GB" b="1" dirty="0"/>
              <a:t>large</a:t>
            </a:r>
            <a:r>
              <a:rPr lang="en-GB" dirty="0"/>
              <a:t> (simple) and </a:t>
            </a:r>
            <a:r>
              <a:rPr lang="en-GB" b="1" dirty="0"/>
              <a:t>consistently significant serially to intentions</a:t>
            </a:r>
            <a:r>
              <a:rPr lang="en-GB" dirty="0"/>
              <a:t> (L for Y1–Y3; M for Y4). </a:t>
            </a:r>
            <a:r>
              <a:rPr lang="en-GB" b="1" dirty="0"/>
              <a:t>Norms</a:t>
            </a:r>
            <a:r>
              <a:rPr lang="en-GB" dirty="0"/>
              <a:t> pathway is significant at the simple level every year and reaches intentions </a:t>
            </a:r>
            <a:r>
              <a:rPr lang="en-GB" b="1" dirty="0"/>
              <a:t>only in Y2. </a:t>
            </a:r>
            <a:r>
              <a:rPr kumimoji="0" lang="en-GB" sz="1200" b="0" i="0" u="none" strike="noStrike" kern="1200" cap="none" spc="0" normalizeH="0" baseline="0" noProof="0" dirty="0">
                <a:ln>
                  <a:noFill/>
                </a:ln>
                <a:solidFill>
                  <a:prstClr val="black"/>
                </a:solidFill>
                <a:effectLst/>
                <a:uLnTx/>
                <a:uFillTx/>
                <a:latin typeface="Gill Sans MT" panose="020B0502020104020203"/>
                <a:ea typeface="+mn-ea"/>
                <a:cs typeface="+mn-cs"/>
              </a:rPr>
              <a:t>(L = Large, M = Moderate effect sizes)</a:t>
            </a:r>
            <a:endParaRPr lang="en-GB" sz="1200" dirty="0"/>
          </a:p>
        </p:txBody>
      </p:sp>
    </p:spTree>
    <p:extLst>
      <p:ext uri="{BB962C8B-B14F-4D97-AF65-F5344CB8AC3E}">
        <p14:creationId xmlns:p14="http://schemas.microsoft.com/office/powerpoint/2010/main" val="250624115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AEFFFF2-9EB4-4B6C-B9F8-2BA3EF89A2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3070172"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 name="Rectangle 9">
            <a:extLst>
              <a:ext uri="{FF2B5EF4-FFF2-40B4-BE49-F238E27FC236}">
                <a16:creationId xmlns:a16="http://schemas.microsoft.com/office/drawing/2014/main" id="{0D65299F-028F-4AFC-B46A-8DB33E20FE4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70172" y="0"/>
            <a:ext cx="912182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BAC87F6E-526A-49B5-995D-42DB656594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17423" y="1443035"/>
            <a:ext cx="3971932" cy="3971930"/>
          </a:xfrm>
          <a:prstGeom prst="ellipse">
            <a:avLst/>
          </a:prstGeom>
          <a:solidFill>
            <a:srgbClr val="FFFFFF"/>
          </a:solid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E976615-FD8C-5955-179B-13C0CF33B017}"/>
              </a:ext>
            </a:extLst>
          </p:cNvPr>
          <p:cNvSpPr>
            <a:spLocks noGrp="1"/>
          </p:cNvSpPr>
          <p:nvPr>
            <p:ph type="title"/>
          </p:nvPr>
        </p:nvSpPr>
        <p:spPr>
          <a:xfrm>
            <a:off x="1260873" y="1586484"/>
            <a:ext cx="3685032" cy="3685032"/>
          </a:xfrm>
          <a:prstGeom prst="ellipse">
            <a:avLst/>
          </a:prstGeom>
          <a:solidFill>
            <a:schemeClr val="accent2">
              <a:lumMod val="75000"/>
            </a:schemeClr>
          </a:solidFill>
          <a:ln>
            <a:noFill/>
          </a:ln>
        </p:spPr>
        <p:txBody>
          <a:bodyPr>
            <a:normAutofit/>
          </a:bodyPr>
          <a:lstStyle/>
          <a:p>
            <a:r>
              <a:rPr lang="en-GB" sz="2100">
                <a:solidFill>
                  <a:srgbClr val="FFFFFF"/>
                </a:solidFill>
              </a:rPr>
              <a:t>Conclusions </a:t>
            </a:r>
          </a:p>
        </p:txBody>
      </p:sp>
      <p:sp>
        <p:nvSpPr>
          <p:cNvPr id="3" name="Content Placeholder 2">
            <a:extLst>
              <a:ext uri="{FF2B5EF4-FFF2-40B4-BE49-F238E27FC236}">
                <a16:creationId xmlns:a16="http://schemas.microsoft.com/office/drawing/2014/main" id="{856B2C55-A7E4-3622-1D48-195DD20007C6}"/>
              </a:ext>
            </a:extLst>
          </p:cNvPr>
          <p:cNvSpPr>
            <a:spLocks noGrp="1"/>
          </p:cNvSpPr>
          <p:nvPr>
            <p:ph idx="1"/>
          </p:nvPr>
        </p:nvSpPr>
        <p:spPr>
          <a:xfrm>
            <a:off x="5323114" y="849086"/>
            <a:ext cx="6455229" cy="5704114"/>
          </a:xfrm>
        </p:spPr>
        <p:txBody>
          <a:bodyPr anchor="ctr">
            <a:normAutofit/>
          </a:bodyPr>
          <a:lstStyle/>
          <a:p>
            <a:r>
              <a:rPr lang="en-GB" sz="2000" b="1" dirty="0"/>
              <a:t>Educational Environment: what each lever does (revised)</a:t>
            </a:r>
          </a:p>
          <a:p>
            <a:r>
              <a:rPr lang="en-GB" sz="2000" dirty="0"/>
              <a:t>Authenticity </a:t>
            </a:r>
            <a:r>
              <a:rPr lang="en-GB" sz="2000" dirty="0">
                <a:solidFill>
                  <a:srgbClr val="FF0000"/>
                </a:solidFill>
              </a:rPr>
              <a:t>(context setter): </a:t>
            </a:r>
            <a:r>
              <a:rPr lang="en-GB" sz="2000" dirty="0"/>
              <a:t>Indirect effects to Intentions via EM→TPB are negligible across years (ns).</a:t>
            </a:r>
          </a:p>
          <a:p>
            <a:r>
              <a:rPr lang="en-GB" sz="2000" dirty="0"/>
              <a:t>Collaboration </a:t>
            </a:r>
            <a:r>
              <a:rPr lang="en-GB" sz="2000" dirty="0">
                <a:solidFill>
                  <a:schemeClr val="accent3">
                    <a:lumMod val="75000"/>
                  </a:schemeClr>
                </a:solidFill>
              </a:rPr>
              <a:t>(capability engine): </a:t>
            </a:r>
            <a:r>
              <a:rPr lang="en-GB" sz="2000" dirty="0"/>
              <a:t>Significant in Year 1 &amp; Year 3, mainly via Perceived Ability (simple + serial to Intentions). Not significant in Year 2 or Year 4.</a:t>
            </a:r>
          </a:p>
          <a:p>
            <a:r>
              <a:rPr lang="en-GB" sz="2000" dirty="0"/>
              <a:t>Reflection (</a:t>
            </a:r>
            <a:r>
              <a:rPr lang="en-GB" sz="2000" dirty="0">
                <a:solidFill>
                  <a:srgbClr val="7030A0"/>
                </a:solidFill>
              </a:rPr>
              <a:t>backbone): </a:t>
            </a:r>
            <a:r>
              <a:rPr lang="en-GB" sz="2000" dirty="0"/>
              <a:t>Consistent across all years. Ability pathway is large; Norms pathway significant each year and reaches Intentions in Year 2.</a:t>
            </a:r>
          </a:p>
          <a:p>
            <a:endParaRPr lang="en-GB" sz="2000" dirty="0"/>
          </a:p>
          <a:p>
            <a:r>
              <a:rPr lang="en-GB" sz="2000" b="1" dirty="0"/>
              <a:t>Gender: </a:t>
            </a:r>
            <a:r>
              <a:rPr lang="en-GB" sz="2000" dirty="0"/>
              <a:t>no gender-split redesign needed; keep building EM for everyone—females convert EM to Intentions especially strongly – </a:t>
            </a:r>
            <a:r>
              <a:rPr lang="en-GB" sz="2000" dirty="0">
                <a:solidFill>
                  <a:schemeClr val="accent5"/>
                </a:solidFill>
              </a:rPr>
              <a:t>basic design- group balancing</a:t>
            </a:r>
          </a:p>
        </p:txBody>
      </p:sp>
    </p:spTree>
    <p:extLst>
      <p:ext uri="{BB962C8B-B14F-4D97-AF65-F5344CB8AC3E}">
        <p14:creationId xmlns:p14="http://schemas.microsoft.com/office/powerpoint/2010/main" val="234265855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a:extLst>
            <a:ext uri="{FF2B5EF4-FFF2-40B4-BE49-F238E27FC236}">
              <a16:creationId xmlns:a16="http://schemas.microsoft.com/office/drawing/2014/main" id="{CB58B3E8-AB40-93EA-561A-8C085548904C}"/>
            </a:ext>
          </a:extLst>
        </p:cNvPr>
        <p:cNvGrpSpPr/>
        <p:nvPr/>
      </p:nvGrpSpPr>
      <p:grpSpPr>
        <a:xfrm>
          <a:off x="0" y="0"/>
          <a:ext cx="0" cy="0"/>
          <a:chOff x="0" y="0"/>
          <a:chExt cx="0" cy="0"/>
        </a:xfrm>
      </p:grpSpPr>
      <p:sp>
        <p:nvSpPr>
          <p:cNvPr id="17" name="Rectangle 16">
            <a:extLst>
              <a:ext uri="{FF2B5EF4-FFF2-40B4-BE49-F238E27FC236}">
                <a16:creationId xmlns:a16="http://schemas.microsoft.com/office/drawing/2014/main" id="{6AD85578-1E4B-4014-9D52-E768947503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438656" cy="6858000"/>
          </a:xfrm>
          <a:prstGeom prst="rect">
            <a:avLst/>
          </a:prstGeom>
          <a:solidFill>
            <a:schemeClr val="accent2">
              <a:alpha val="50000"/>
            </a:schemeClr>
          </a:solidFill>
          <a:ln>
            <a:no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en-US">
              <a:solidFill>
                <a:schemeClr val="accent2"/>
              </a:solidFill>
            </a:endParaRPr>
          </a:p>
        </p:txBody>
      </p:sp>
      <p:sp>
        <p:nvSpPr>
          <p:cNvPr id="19" name="Rectangle 18">
            <a:extLst>
              <a:ext uri="{FF2B5EF4-FFF2-40B4-BE49-F238E27FC236}">
                <a16:creationId xmlns:a16="http://schemas.microsoft.com/office/drawing/2014/main" id="{48550B3F-9390-4CA1-B3C8-91529289DC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38656" y="0"/>
            <a:ext cx="465377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21" name="TextBox 5">
            <a:extLst>
              <a:ext uri="{FF2B5EF4-FFF2-40B4-BE49-F238E27FC236}">
                <a16:creationId xmlns:a16="http://schemas.microsoft.com/office/drawing/2014/main" id="{9BAF819C-23EA-0C08-8FB7-5277F5071441}"/>
              </a:ext>
            </a:extLst>
          </p:cNvPr>
          <p:cNvGraphicFramePr/>
          <p:nvPr>
            <p:extLst>
              <p:ext uri="{D42A27DB-BD31-4B8C-83A1-F6EECF244321}">
                <p14:modId xmlns:p14="http://schemas.microsoft.com/office/powerpoint/2010/main" val="2353209679"/>
              </p:ext>
            </p:extLst>
          </p:nvPr>
        </p:nvGraphicFramePr>
        <p:xfrm>
          <a:off x="1796759" y="106326"/>
          <a:ext cx="10292459" cy="675167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Title 8">
            <a:extLst>
              <a:ext uri="{FF2B5EF4-FFF2-40B4-BE49-F238E27FC236}">
                <a16:creationId xmlns:a16="http://schemas.microsoft.com/office/drawing/2014/main" id="{43445C07-E318-D0DF-08D3-8C744740CE43}"/>
              </a:ext>
            </a:extLst>
          </p:cNvPr>
          <p:cNvSpPr>
            <a:spLocks noGrp="1"/>
          </p:cNvSpPr>
          <p:nvPr>
            <p:ph type="title"/>
          </p:nvPr>
        </p:nvSpPr>
        <p:spPr>
          <a:xfrm rot="16200000">
            <a:off x="-2834640" y="2834640"/>
            <a:ext cx="6858000" cy="1188720"/>
          </a:xfrm>
        </p:spPr>
        <p:txBody>
          <a:bodyPr/>
          <a:lstStyle/>
          <a:p>
            <a:r>
              <a:rPr lang="en-GB" dirty="0"/>
              <a:t>Conclusions </a:t>
            </a:r>
          </a:p>
        </p:txBody>
      </p:sp>
    </p:spTree>
    <p:extLst>
      <p:ext uri="{BB962C8B-B14F-4D97-AF65-F5344CB8AC3E}">
        <p14:creationId xmlns:p14="http://schemas.microsoft.com/office/powerpoint/2010/main" val="370245029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AEFFFF2-9EB4-4B6C-B9F8-2BA3EF89A2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3070172"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 name="Rectangle 9">
            <a:extLst>
              <a:ext uri="{FF2B5EF4-FFF2-40B4-BE49-F238E27FC236}">
                <a16:creationId xmlns:a16="http://schemas.microsoft.com/office/drawing/2014/main" id="{0D65299F-028F-4AFC-B46A-8DB33E20FE4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70172" y="0"/>
            <a:ext cx="912182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BAC87F6E-526A-49B5-995D-42DB656594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17423" y="1443035"/>
            <a:ext cx="3971932" cy="3971930"/>
          </a:xfrm>
          <a:prstGeom prst="ellipse">
            <a:avLst/>
          </a:prstGeom>
          <a:solidFill>
            <a:srgbClr val="FFFFFF"/>
          </a:solid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E7E59AF-3389-7DD8-C009-4A8B778595C4}"/>
              </a:ext>
            </a:extLst>
          </p:cNvPr>
          <p:cNvSpPr>
            <a:spLocks noGrp="1"/>
          </p:cNvSpPr>
          <p:nvPr>
            <p:ph type="title"/>
          </p:nvPr>
        </p:nvSpPr>
        <p:spPr>
          <a:xfrm>
            <a:off x="1260873" y="1586484"/>
            <a:ext cx="3685032" cy="3685032"/>
          </a:xfrm>
          <a:prstGeom prst="ellipse">
            <a:avLst/>
          </a:prstGeom>
          <a:solidFill>
            <a:schemeClr val="accent2">
              <a:lumMod val="75000"/>
            </a:schemeClr>
          </a:solidFill>
          <a:ln>
            <a:noFill/>
          </a:ln>
        </p:spPr>
        <p:txBody>
          <a:bodyPr>
            <a:normAutofit/>
          </a:bodyPr>
          <a:lstStyle/>
          <a:p>
            <a:r>
              <a:rPr lang="en-GB" sz="3000">
                <a:solidFill>
                  <a:srgbClr val="FFFFFF"/>
                </a:solidFill>
              </a:rPr>
              <a:t>Summary </a:t>
            </a:r>
          </a:p>
        </p:txBody>
      </p:sp>
      <p:sp>
        <p:nvSpPr>
          <p:cNvPr id="3" name="Content Placeholder 2">
            <a:extLst>
              <a:ext uri="{FF2B5EF4-FFF2-40B4-BE49-F238E27FC236}">
                <a16:creationId xmlns:a16="http://schemas.microsoft.com/office/drawing/2014/main" id="{4038B8E1-D705-C5F2-0DD8-515FAF7C190D}"/>
              </a:ext>
            </a:extLst>
          </p:cNvPr>
          <p:cNvSpPr>
            <a:spLocks noGrp="1"/>
          </p:cNvSpPr>
          <p:nvPr>
            <p:ph idx="1"/>
          </p:nvPr>
        </p:nvSpPr>
        <p:spPr>
          <a:xfrm>
            <a:off x="5379043" y="934956"/>
            <a:ext cx="6391198" cy="4988087"/>
          </a:xfrm>
        </p:spPr>
        <p:txBody>
          <a:bodyPr anchor="ctr">
            <a:normAutofit/>
          </a:bodyPr>
          <a:lstStyle/>
          <a:p>
            <a:r>
              <a:rPr lang="en-GB" dirty="0"/>
              <a:t>Our live-case design </a:t>
            </a:r>
            <a:r>
              <a:rPr lang="en-GB" b="1" dirty="0"/>
              <a:t>works via EM → TPB beliefs → Intentions</a:t>
            </a:r>
            <a:r>
              <a:rPr lang="en-GB" dirty="0"/>
              <a:t>. </a:t>
            </a:r>
            <a:r>
              <a:rPr lang="en-GB" b="1" dirty="0"/>
              <a:t>Reflection is the reliable backbone</a:t>
            </a:r>
            <a:r>
              <a:rPr lang="en-GB" dirty="0"/>
              <a:t>, </a:t>
            </a:r>
            <a:r>
              <a:rPr lang="en-GB" b="1" dirty="0"/>
              <a:t>Collaboration pays off in Year 1 &amp; Year 3</a:t>
            </a:r>
            <a:r>
              <a:rPr lang="en-GB" dirty="0"/>
              <a:t>, and </a:t>
            </a:r>
            <a:r>
              <a:rPr lang="en-GB" b="1" dirty="0"/>
              <a:t>Authenticity is best treated as an area for further development -  context</a:t>
            </a:r>
            <a:r>
              <a:rPr lang="en-GB" dirty="0"/>
              <a:t> that must be made </a:t>
            </a:r>
            <a:r>
              <a:rPr lang="en-GB" b="1" dirty="0"/>
              <a:t>consequential</a:t>
            </a:r>
            <a:r>
              <a:rPr lang="en-GB" dirty="0"/>
              <a:t> to convert into a meaningful educational factor. </a:t>
            </a:r>
            <a:r>
              <a:rPr lang="en-GB" b="1" dirty="0"/>
              <a:t>Gender mechanisms are consistent</a:t>
            </a:r>
            <a:r>
              <a:rPr lang="en-GB" dirty="0"/>
              <a:t>, with </a:t>
            </a:r>
            <a:r>
              <a:rPr lang="en-GB" b="1" dirty="0"/>
              <a:t>EM translating more strongly to Intentions for females</a:t>
            </a:r>
            <a:r>
              <a:rPr lang="en-GB" dirty="0"/>
              <a:t>. Align activities, assessment, and staging to this curve to </a:t>
            </a:r>
            <a:r>
              <a:rPr lang="en-GB" b="1" dirty="0"/>
              <a:t>maximize developmental impact across the degree</a:t>
            </a:r>
            <a:r>
              <a:rPr lang="en-GB" dirty="0"/>
              <a:t>.</a:t>
            </a:r>
          </a:p>
        </p:txBody>
      </p:sp>
    </p:spTree>
    <p:extLst>
      <p:ext uri="{BB962C8B-B14F-4D97-AF65-F5344CB8AC3E}">
        <p14:creationId xmlns:p14="http://schemas.microsoft.com/office/powerpoint/2010/main" val="61266217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5" name="Picture 4" descr="Yellow question mark">
            <a:extLst>
              <a:ext uri="{FF2B5EF4-FFF2-40B4-BE49-F238E27FC236}">
                <a16:creationId xmlns:a16="http://schemas.microsoft.com/office/drawing/2014/main" id="{4886F97D-BB12-426D-E4C0-1558869ED98C}"/>
              </a:ext>
            </a:extLst>
          </p:cNvPr>
          <p:cNvPicPr>
            <a:picLocks noChangeAspect="1"/>
          </p:cNvPicPr>
          <p:nvPr/>
        </p:nvPicPr>
        <p:blipFill>
          <a:blip r:embed="rId2"/>
          <a:srcRect b="6250"/>
          <a:stretch>
            <a:fillRect/>
          </a:stretch>
        </p:blipFill>
        <p:spPr>
          <a:xfrm>
            <a:off x="20" y="10"/>
            <a:ext cx="12191980" cy="6857990"/>
          </a:xfrm>
          <a:prstGeom prst="rect">
            <a:avLst/>
          </a:prstGeom>
        </p:spPr>
      </p:pic>
      <p:sp>
        <p:nvSpPr>
          <p:cNvPr id="2" name="Title 1">
            <a:extLst>
              <a:ext uri="{FF2B5EF4-FFF2-40B4-BE49-F238E27FC236}">
                <a16:creationId xmlns:a16="http://schemas.microsoft.com/office/drawing/2014/main" id="{50DA7451-1790-DAD3-6575-6AF1832BE837}"/>
              </a:ext>
            </a:extLst>
          </p:cNvPr>
          <p:cNvSpPr>
            <a:spLocks noGrp="1"/>
          </p:cNvSpPr>
          <p:nvPr>
            <p:ph type="title"/>
          </p:nvPr>
        </p:nvSpPr>
        <p:spPr>
          <a:xfrm>
            <a:off x="2231136" y="2958103"/>
            <a:ext cx="7729728" cy="941796"/>
          </a:xfrm>
          <a:solidFill>
            <a:srgbClr val="FFFFFF">
              <a:alpha val="80000"/>
            </a:srgbClr>
          </a:solidFill>
        </p:spPr>
        <p:txBody>
          <a:bodyPr vert="horz" lIns="182880" tIns="182880" rIns="182880" bIns="182880" rtlCol="0" anchor="ctr">
            <a:normAutofit/>
          </a:bodyPr>
          <a:lstStyle/>
          <a:p>
            <a:r>
              <a:rPr lang="en-US" kern="1200" cap="all" spc="200" baseline="0" dirty="0">
                <a:solidFill>
                  <a:srgbClr val="262626"/>
                </a:solidFill>
                <a:latin typeface="+mj-lt"/>
                <a:ea typeface="+mj-ea"/>
                <a:cs typeface="+mj-cs"/>
              </a:rPr>
              <a:t>Questions and Discussions</a:t>
            </a:r>
          </a:p>
        </p:txBody>
      </p:sp>
    </p:spTree>
    <p:extLst>
      <p:ext uri="{BB962C8B-B14F-4D97-AF65-F5344CB8AC3E}">
        <p14:creationId xmlns:p14="http://schemas.microsoft.com/office/powerpoint/2010/main" val="24614551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AEFFFF2-9EB4-4B6C-B9F8-2BA3EF89A2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3070172"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 name="Rectangle 9">
            <a:extLst>
              <a:ext uri="{FF2B5EF4-FFF2-40B4-BE49-F238E27FC236}">
                <a16:creationId xmlns:a16="http://schemas.microsoft.com/office/drawing/2014/main" id="{0D65299F-028F-4AFC-B46A-8DB33E20FE4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70172" y="0"/>
            <a:ext cx="912182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BAC87F6E-526A-49B5-995D-42DB656594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17423" y="1443035"/>
            <a:ext cx="3971932" cy="3971930"/>
          </a:xfrm>
          <a:prstGeom prst="ellipse">
            <a:avLst/>
          </a:prstGeom>
          <a:solidFill>
            <a:srgbClr val="FFFFFF"/>
          </a:solid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9BB926A-ADAF-160A-87E2-F54A1BF24BBF}"/>
              </a:ext>
            </a:extLst>
          </p:cNvPr>
          <p:cNvSpPr>
            <a:spLocks noGrp="1"/>
          </p:cNvSpPr>
          <p:nvPr>
            <p:ph type="title"/>
          </p:nvPr>
        </p:nvSpPr>
        <p:spPr>
          <a:xfrm>
            <a:off x="1260873" y="1586484"/>
            <a:ext cx="3685032" cy="3685032"/>
          </a:xfrm>
          <a:prstGeom prst="ellipse">
            <a:avLst/>
          </a:prstGeom>
          <a:solidFill>
            <a:schemeClr val="accent2">
              <a:lumMod val="75000"/>
            </a:schemeClr>
          </a:solidFill>
          <a:ln>
            <a:noFill/>
          </a:ln>
        </p:spPr>
        <p:txBody>
          <a:bodyPr>
            <a:normAutofit/>
          </a:bodyPr>
          <a:lstStyle/>
          <a:p>
            <a:r>
              <a:rPr lang="en-GB" sz="3000">
                <a:solidFill>
                  <a:srgbClr val="FFFFFF"/>
                </a:solidFill>
              </a:rPr>
              <a:t>Live Cases </a:t>
            </a:r>
          </a:p>
        </p:txBody>
      </p:sp>
      <p:sp>
        <p:nvSpPr>
          <p:cNvPr id="3" name="Content Placeholder 2">
            <a:extLst>
              <a:ext uri="{FF2B5EF4-FFF2-40B4-BE49-F238E27FC236}">
                <a16:creationId xmlns:a16="http://schemas.microsoft.com/office/drawing/2014/main" id="{09155CA7-728B-BDCB-096C-78FA5DA8DFBA}"/>
              </a:ext>
            </a:extLst>
          </p:cNvPr>
          <p:cNvSpPr>
            <a:spLocks noGrp="1"/>
          </p:cNvSpPr>
          <p:nvPr>
            <p:ph idx="1"/>
          </p:nvPr>
        </p:nvSpPr>
        <p:spPr>
          <a:xfrm>
            <a:off x="5232805" y="206829"/>
            <a:ext cx="6621738" cy="6466114"/>
          </a:xfrm>
        </p:spPr>
        <p:txBody>
          <a:bodyPr anchor="ctr">
            <a:normAutofit fontScale="92500" lnSpcReduction="10000"/>
          </a:bodyPr>
          <a:lstStyle/>
          <a:p>
            <a:pPr>
              <a:lnSpc>
                <a:spcPct val="90000"/>
              </a:lnSpc>
            </a:pPr>
            <a:r>
              <a:rPr lang="en-GB" sz="2000" b="1" dirty="0"/>
              <a:t>How it works: </a:t>
            </a:r>
            <a:endParaRPr lang="en-GB" sz="2000" dirty="0"/>
          </a:p>
          <a:p>
            <a:pPr>
              <a:lnSpc>
                <a:spcPct val="90000"/>
              </a:lnSpc>
            </a:pPr>
            <a:r>
              <a:rPr lang="en-GB" sz="2000" dirty="0"/>
              <a:t>University recruits' industry partners → brief agreed with </a:t>
            </a:r>
            <a:r>
              <a:rPr lang="en-GB" sz="2000" b="1" dirty="0"/>
              <a:t>teams of 4–6</a:t>
            </a:r>
            <a:r>
              <a:rPr lang="en-GB" sz="2000" dirty="0"/>
              <a:t> → </a:t>
            </a:r>
            <a:r>
              <a:rPr lang="en-GB" sz="2000" b="1" dirty="0"/>
              <a:t>~15-18-week</a:t>
            </a:r>
            <a:r>
              <a:rPr lang="en-GB" sz="2000" dirty="0"/>
              <a:t> cycles with iterative reviews (partner + facilitator + coach). Other forms short placements, consultancies, and long-term more traditional “internships”. </a:t>
            </a:r>
          </a:p>
          <a:p>
            <a:pPr>
              <a:lnSpc>
                <a:spcPct val="90000"/>
              </a:lnSpc>
            </a:pPr>
            <a:r>
              <a:rPr lang="en-GB" sz="2000" dirty="0"/>
              <a:t>~</a:t>
            </a:r>
            <a:r>
              <a:rPr lang="en-GB" sz="2000" b="1" dirty="0"/>
              <a:t>50%</a:t>
            </a:r>
            <a:r>
              <a:rPr lang="en-GB" sz="2000" dirty="0"/>
              <a:t> of the bachelor curriculum runs as live cases; remainder via expert sessions, research, personal development, electives, lectures/tutorials.</a:t>
            </a:r>
          </a:p>
          <a:p>
            <a:pPr>
              <a:lnSpc>
                <a:spcPct val="90000"/>
              </a:lnSpc>
            </a:pPr>
            <a:r>
              <a:rPr lang="en-GB" sz="2000" dirty="0">
                <a:solidFill>
                  <a:srgbClr val="FF0000"/>
                </a:solidFill>
              </a:rPr>
              <a:t>What is not known </a:t>
            </a:r>
            <a:r>
              <a:rPr lang="en-GB" sz="2000" dirty="0"/>
              <a:t>is how to balances teacher-inputs with student-centred practice to align pedagogy with intended outcomes</a:t>
            </a:r>
          </a:p>
          <a:p>
            <a:pPr>
              <a:lnSpc>
                <a:spcPct val="90000"/>
              </a:lnSpc>
            </a:pPr>
            <a:endParaRPr lang="en-GB" sz="2000" dirty="0"/>
          </a:p>
          <a:p>
            <a:pPr>
              <a:lnSpc>
                <a:spcPct val="90000"/>
              </a:lnSpc>
            </a:pPr>
            <a:r>
              <a:rPr lang="en-GB" sz="2000" b="1" dirty="0"/>
              <a:t>Current support &amp; assessment: </a:t>
            </a:r>
            <a:endParaRPr lang="en-GB" sz="2000" dirty="0"/>
          </a:p>
          <a:p>
            <a:pPr>
              <a:lnSpc>
                <a:spcPct val="90000"/>
              </a:lnSpc>
            </a:pPr>
            <a:r>
              <a:rPr lang="en-GB" sz="2000" dirty="0"/>
              <a:t>Targeted </a:t>
            </a:r>
            <a:r>
              <a:rPr lang="en-GB" sz="2000" b="1" dirty="0"/>
              <a:t>expert sessions</a:t>
            </a:r>
            <a:r>
              <a:rPr lang="en-GB" sz="2000" dirty="0"/>
              <a:t> (e.g., finance, marketing, HRM) fill knowledge gaps.</a:t>
            </a:r>
          </a:p>
          <a:p>
            <a:pPr>
              <a:lnSpc>
                <a:spcPct val="90000"/>
              </a:lnSpc>
            </a:pPr>
            <a:r>
              <a:rPr lang="en-GB" sz="2000" dirty="0"/>
              <a:t>Students assemble </a:t>
            </a:r>
            <a:r>
              <a:rPr lang="en-GB" sz="2000" b="1" dirty="0"/>
              <a:t>artefacts</a:t>
            </a:r>
            <a:r>
              <a:rPr lang="en-GB" sz="2000" dirty="0"/>
              <a:t> + a </a:t>
            </a:r>
            <a:r>
              <a:rPr lang="en-GB" sz="2000" b="1" dirty="0"/>
              <a:t>learning portfolio</a:t>
            </a:r>
            <a:r>
              <a:rPr lang="en-GB" sz="2000" dirty="0"/>
              <a:t> with reflections per learning outcome; </a:t>
            </a:r>
            <a:r>
              <a:rPr lang="en-GB" sz="2000" b="1" dirty="0"/>
              <a:t>portfolio interview</a:t>
            </a:r>
            <a:r>
              <a:rPr lang="en-GB" sz="2000" dirty="0"/>
              <a:t> verifies achievement.</a:t>
            </a:r>
          </a:p>
          <a:p>
            <a:pPr>
              <a:lnSpc>
                <a:spcPct val="90000"/>
              </a:lnSpc>
            </a:pPr>
            <a:r>
              <a:rPr lang="en-GB" sz="2000" dirty="0"/>
              <a:t>Design principle: align philosophy, pedagogy, and assessment to maximise impact and make outcomes observable </a:t>
            </a:r>
          </a:p>
          <a:p>
            <a:pPr>
              <a:lnSpc>
                <a:spcPct val="90000"/>
              </a:lnSpc>
            </a:pPr>
            <a:r>
              <a:rPr lang="en-GB" sz="2000" dirty="0">
                <a:solidFill>
                  <a:schemeClr val="accent3">
                    <a:lumMod val="75000"/>
                  </a:schemeClr>
                </a:solidFill>
              </a:rPr>
              <a:t>– How do/can we manage the educational experience  ?</a:t>
            </a:r>
          </a:p>
          <a:p>
            <a:pPr marL="0" indent="0">
              <a:lnSpc>
                <a:spcPct val="90000"/>
              </a:lnSpc>
              <a:buNone/>
            </a:pPr>
            <a:endParaRPr lang="en-GB" sz="1300" dirty="0"/>
          </a:p>
        </p:txBody>
      </p:sp>
    </p:spTree>
    <p:extLst>
      <p:ext uri="{BB962C8B-B14F-4D97-AF65-F5344CB8AC3E}">
        <p14:creationId xmlns:p14="http://schemas.microsoft.com/office/powerpoint/2010/main" val="32945301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AEFFFF2-9EB4-4B6C-B9F8-2BA3EF89A2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3070172"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 name="Rectangle 9">
            <a:extLst>
              <a:ext uri="{FF2B5EF4-FFF2-40B4-BE49-F238E27FC236}">
                <a16:creationId xmlns:a16="http://schemas.microsoft.com/office/drawing/2014/main" id="{0D65299F-028F-4AFC-B46A-8DB33E20FE4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70172" y="0"/>
            <a:ext cx="912182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BAC87F6E-526A-49B5-995D-42DB656594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17423" y="1443035"/>
            <a:ext cx="3971932" cy="3971930"/>
          </a:xfrm>
          <a:prstGeom prst="ellipse">
            <a:avLst/>
          </a:prstGeom>
          <a:solidFill>
            <a:srgbClr val="FFFFFF"/>
          </a:solid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E07B62D-49AC-C18C-9B4A-CB146EE3F28B}"/>
              </a:ext>
            </a:extLst>
          </p:cNvPr>
          <p:cNvSpPr>
            <a:spLocks noGrp="1"/>
          </p:cNvSpPr>
          <p:nvPr>
            <p:ph type="title"/>
          </p:nvPr>
        </p:nvSpPr>
        <p:spPr>
          <a:xfrm>
            <a:off x="1260873" y="1586484"/>
            <a:ext cx="3685032" cy="3685032"/>
          </a:xfrm>
          <a:prstGeom prst="ellipse">
            <a:avLst/>
          </a:prstGeom>
          <a:solidFill>
            <a:schemeClr val="accent2">
              <a:lumMod val="75000"/>
            </a:schemeClr>
          </a:solidFill>
          <a:ln>
            <a:noFill/>
          </a:ln>
        </p:spPr>
        <p:txBody>
          <a:bodyPr>
            <a:normAutofit/>
          </a:bodyPr>
          <a:lstStyle/>
          <a:p>
            <a:r>
              <a:rPr lang="en-GB" sz="3000">
                <a:solidFill>
                  <a:srgbClr val="FFFFFF"/>
                </a:solidFill>
              </a:rPr>
              <a:t>Overview </a:t>
            </a:r>
          </a:p>
        </p:txBody>
      </p:sp>
      <p:sp>
        <p:nvSpPr>
          <p:cNvPr id="3" name="Content Placeholder 2">
            <a:extLst>
              <a:ext uri="{FF2B5EF4-FFF2-40B4-BE49-F238E27FC236}">
                <a16:creationId xmlns:a16="http://schemas.microsoft.com/office/drawing/2014/main" id="{3E72227B-CF08-C441-2529-8894364A5AD0}"/>
              </a:ext>
            </a:extLst>
          </p:cNvPr>
          <p:cNvSpPr>
            <a:spLocks noGrp="1"/>
          </p:cNvSpPr>
          <p:nvPr>
            <p:ph idx="1"/>
          </p:nvPr>
        </p:nvSpPr>
        <p:spPr>
          <a:xfrm>
            <a:off x="5232805" y="202019"/>
            <a:ext cx="6409846" cy="6379534"/>
          </a:xfrm>
        </p:spPr>
        <p:txBody>
          <a:bodyPr anchor="ctr">
            <a:noAutofit/>
          </a:bodyPr>
          <a:lstStyle/>
          <a:p>
            <a:pPr>
              <a:lnSpc>
                <a:spcPct val="90000"/>
              </a:lnSpc>
            </a:pPr>
            <a:r>
              <a:rPr lang="en-GB" sz="2000" dirty="0"/>
              <a:t>Quantitative Modelling, Fully Latent SEM Model  - Exploratory Research</a:t>
            </a:r>
          </a:p>
          <a:p>
            <a:pPr>
              <a:lnSpc>
                <a:spcPct val="90000"/>
              </a:lnSpc>
            </a:pPr>
            <a:endParaRPr lang="en-GB" sz="2000" dirty="0"/>
          </a:p>
          <a:p>
            <a:pPr marL="0" indent="0">
              <a:lnSpc>
                <a:spcPct val="90000"/>
              </a:lnSpc>
              <a:buNone/>
            </a:pPr>
            <a:r>
              <a:rPr lang="en-GB" sz="2000" dirty="0"/>
              <a:t>Educational Environment (Radovic et. al., 2023)</a:t>
            </a:r>
          </a:p>
          <a:p>
            <a:pPr marL="0" indent="0">
              <a:lnSpc>
                <a:spcPct val="90000"/>
              </a:lnSpc>
              <a:buNone/>
            </a:pPr>
            <a:r>
              <a:rPr lang="en-GB" sz="2000" dirty="0"/>
              <a:t>	Authenticity, Reflection &amp; Collaboration</a:t>
            </a:r>
          </a:p>
          <a:p>
            <a:pPr marL="0" indent="0">
              <a:lnSpc>
                <a:spcPct val="90000"/>
              </a:lnSpc>
              <a:buNone/>
            </a:pPr>
            <a:endParaRPr lang="en-GB" sz="2000" dirty="0"/>
          </a:p>
          <a:p>
            <a:pPr>
              <a:lnSpc>
                <a:spcPct val="90000"/>
              </a:lnSpc>
            </a:pPr>
            <a:r>
              <a:rPr lang="en-GB" sz="2000" dirty="0">
                <a:solidFill>
                  <a:schemeClr val="tx1"/>
                </a:solidFill>
              </a:rPr>
              <a:t>Operationalisations (Alt,2014; So &amp; Brush, 2008; Kember, 200)</a:t>
            </a:r>
          </a:p>
          <a:p>
            <a:pPr>
              <a:lnSpc>
                <a:spcPct val="90000"/>
              </a:lnSpc>
            </a:pPr>
            <a:endParaRPr lang="en-GB" sz="2000" dirty="0"/>
          </a:p>
          <a:p>
            <a:pPr>
              <a:lnSpc>
                <a:spcPct val="90000"/>
              </a:lnSpc>
            </a:pPr>
            <a:r>
              <a:rPr lang="en-GB" sz="2000" dirty="0"/>
              <a:t>Entrepreneurial Mindset (</a:t>
            </a:r>
            <a:r>
              <a:rPr lang="en-GB" sz="2000" dirty="0" err="1"/>
              <a:t>Cui&amp;Bell</a:t>
            </a:r>
            <a:r>
              <a:rPr lang="en-GB" sz="2000" dirty="0"/>
              <a:t>, 2021&amp;2023)</a:t>
            </a:r>
          </a:p>
          <a:p>
            <a:pPr marL="0" indent="0">
              <a:lnSpc>
                <a:spcPct val="90000"/>
              </a:lnSpc>
              <a:buNone/>
            </a:pPr>
            <a:r>
              <a:rPr lang="en-GB" sz="2000" dirty="0"/>
              <a:t>Focus-Yet-Adapt, Execution, Creativity, 	Networking, Resource Leveraging &amp; Mobilising Others </a:t>
            </a:r>
          </a:p>
          <a:p>
            <a:pPr marL="0" indent="0">
              <a:lnSpc>
                <a:spcPct val="90000"/>
              </a:lnSpc>
              <a:buNone/>
            </a:pPr>
            <a:endParaRPr lang="en-GB" sz="2000" dirty="0"/>
          </a:p>
          <a:p>
            <a:pPr>
              <a:lnSpc>
                <a:spcPct val="90000"/>
              </a:lnSpc>
            </a:pPr>
            <a:r>
              <a:rPr lang="en-GB" sz="2000" dirty="0"/>
              <a:t>Theory of Planned Behaviour (Ajzen, 1991) (</a:t>
            </a:r>
            <a:r>
              <a:rPr lang="en-GB" sz="2000" dirty="0" err="1"/>
              <a:t>Linan&amp;Chen</a:t>
            </a:r>
            <a:r>
              <a:rPr lang="en-GB" sz="2000" dirty="0"/>
              <a:t>, 2009)</a:t>
            </a:r>
          </a:p>
          <a:p>
            <a:pPr marL="0" indent="0">
              <a:lnSpc>
                <a:spcPct val="90000"/>
              </a:lnSpc>
              <a:buNone/>
            </a:pPr>
            <a:r>
              <a:rPr lang="en-GB" sz="2000" dirty="0"/>
              <a:t>Attitude, Norms, Perceived Behavioural / Ability Control &amp; Entrepreneurial Intentions </a:t>
            </a:r>
          </a:p>
          <a:p>
            <a:pPr>
              <a:lnSpc>
                <a:spcPct val="90000"/>
              </a:lnSpc>
            </a:pPr>
            <a:endParaRPr lang="en-GB" sz="2000" dirty="0"/>
          </a:p>
        </p:txBody>
      </p:sp>
    </p:spTree>
    <p:extLst>
      <p:ext uri="{BB962C8B-B14F-4D97-AF65-F5344CB8AC3E}">
        <p14:creationId xmlns:p14="http://schemas.microsoft.com/office/powerpoint/2010/main" val="35577220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A9CAF4-06F6-1AD8-8DB2-053B241461E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341EC58-345E-7EE5-B461-A089C37BC2C0}"/>
              </a:ext>
            </a:extLst>
          </p:cNvPr>
          <p:cNvSpPr>
            <a:spLocks noGrp="1"/>
          </p:cNvSpPr>
          <p:nvPr>
            <p:ph type="title"/>
          </p:nvPr>
        </p:nvSpPr>
        <p:spPr>
          <a:xfrm>
            <a:off x="2039750" y="327511"/>
            <a:ext cx="7729728" cy="980294"/>
          </a:xfrm>
        </p:spPr>
        <p:txBody>
          <a:bodyPr/>
          <a:lstStyle/>
          <a:p>
            <a:pPr algn="ctr"/>
            <a:r>
              <a:rPr lang="en-GB" dirty="0"/>
              <a:t>Educational Pathways </a:t>
            </a:r>
          </a:p>
        </p:txBody>
      </p:sp>
      <p:pic>
        <p:nvPicPr>
          <p:cNvPr id="1028" name="Picture 4">
            <a:extLst>
              <a:ext uri="{FF2B5EF4-FFF2-40B4-BE49-F238E27FC236}">
                <a16:creationId xmlns:a16="http://schemas.microsoft.com/office/drawing/2014/main" id="{25B0F313-6BE9-B3D7-957C-9FA3C8085E7A}"/>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386698" y="1548338"/>
            <a:ext cx="9304248" cy="4912431"/>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01F6D2DC-5B63-AF17-18F3-907369991B7F}"/>
              </a:ext>
            </a:extLst>
          </p:cNvPr>
          <p:cNvSpPr/>
          <p:nvPr/>
        </p:nvSpPr>
        <p:spPr>
          <a:xfrm>
            <a:off x="5747751" y="1580444"/>
            <a:ext cx="4943195" cy="4912432"/>
          </a:xfrm>
          <a:custGeom>
            <a:avLst/>
            <a:gdLst>
              <a:gd name="connsiteX0" fmla="*/ 0 w 4943195"/>
              <a:gd name="connsiteY0" fmla="*/ 0 h 4912432"/>
              <a:gd name="connsiteX1" fmla="*/ 450380 w 4943195"/>
              <a:gd name="connsiteY1" fmla="*/ 0 h 4912432"/>
              <a:gd name="connsiteX2" fmla="*/ 900760 w 4943195"/>
              <a:gd name="connsiteY2" fmla="*/ 0 h 4912432"/>
              <a:gd name="connsiteX3" fmla="*/ 1301708 w 4943195"/>
              <a:gd name="connsiteY3" fmla="*/ 0 h 4912432"/>
              <a:gd name="connsiteX4" fmla="*/ 1702656 w 4943195"/>
              <a:gd name="connsiteY4" fmla="*/ 0 h 4912432"/>
              <a:gd name="connsiteX5" fmla="*/ 2202468 w 4943195"/>
              <a:gd name="connsiteY5" fmla="*/ 0 h 4912432"/>
              <a:gd name="connsiteX6" fmla="*/ 2603416 w 4943195"/>
              <a:gd name="connsiteY6" fmla="*/ 0 h 4912432"/>
              <a:gd name="connsiteX7" fmla="*/ 3202092 w 4943195"/>
              <a:gd name="connsiteY7" fmla="*/ 0 h 4912432"/>
              <a:gd name="connsiteX8" fmla="*/ 3751336 w 4943195"/>
              <a:gd name="connsiteY8" fmla="*/ 0 h 4912432"/>
              <a:gd name="connsiteX9" fmla="*/ 4300580 w 4943195"/>
              <a:gd name="connsiteY9" fmla="*/ 0 h 4912432"/>
              <a:gd name="connsiteX10" fmla="*/ 4943195 w 4943195"/>
              <a:gd name="connsiteY10" fmla="*/ 0 h 4912432"/>
              <a:gd name="connsiteX11" fmla="*/ 4943195 w 4943195"/>
              <a:gd name="connsiteY11" fmla="*/ 644074 h 4912432"/>
              <a:gd name="connsiteX12" fmla="*/ 4943195 w 4943195"/>
              <a:gd name="connsiteY12" fmla="*/ 1042527 h 4912432"/>
              <a:gd name="connsiteX13" fmla="*/ 4943195 w 4943195"/>
              <a:gd name="connsiteY13" fmla="*/ 1490104 h 4912432"/>
              <a:gd name="connsiteX14" fmla="*/ 4943195 w 4943195"/>
              <a:gd name="connsiteY14" fmla="*/ 2035930 h 4912432"/>
              <a:gd name="connsiteX15" fmla="*/ 4943195 w 4943195"/>
              <a:gd name="connsiteY15" fmla="*/ 2680005 h 4912432"/>
              <a:gd name="connsiteX16" fmla="*/ 4943195 w 4943195"/>
              <a:gd name="connsiteY16" fmla="*/ 3225830 h 4912432"/>
              <a:gd name="connsiteX17" fmla="*/ 4943195 w 4943195"/>
              <a:gd name="connsiteY17" fmla="*/ 3820780 h 4912432"/>
              <a:gd name="connsiteX18" fmla="*/ 4943195 w 4943195"/>
              <a:gd name="connsiteY18" fmla="*/ 4268358 h 4912432"/>
              <a:gd name="connsiteX19" fmla="*/ 4943195 w 4943195"/>
              <a:gd name="connsiteY19" fmla="*/ 4912432 h 4912432"/>
              <a:gd name="connsiteX20" fmla="*/ 4295087 w 4943195"/>
              <a:gd name="connsiteY20" fmla="*/ 4912432 h 4912432"/>
              <a:gd name="connsiteX21" fmla="*/ 3745843 w 4943195"/>
              <a:gd name="connsiteY21" fmla="*/ 4912432 h 4912432"/>
              <a:gd name="connsiteX22" fmla="*/ 3147167 w 4943195"/>
              <a:gd name="connsiteY22" fmla="*/ 4912432 h 4912432"/>
              <a:gd name="connsiteX23" fmla="*/ 2647356 w 4943195"/>
              <a:gd name="connsiteY23" fmla="*/ 4912432 h 4912432"/>
              <a:gd name="connsiteX24" fmla="*/ 2048680 w 4943195"/>
              <a:gd name="connsiteY24" fmla="*/ 4912432 h 4912432"/>
              <a:gd name="connsiteX25" fmla="*/ 1647732 w 4943195"/>
              <a:gd name="connsiteY25" fmla="*/ 4912432 h 4912432"/>
              <a:gd name="connsiteX26" fmla="*/ 999624 w 4943195"/>
              <a:gd name="connsiteY26" fmla="*/ 4912432 h 4912432"/>
              <a:gd name="connsiteX27" fmla="*/ 499812 w 4943195"/>
              <a:gd name="connsiteY27" fmla="*/ 4912432 h 4912432"/>
              <a:gd name="connsiteX28" fmla="*/ 0 w 4943195"/>
              <a:gd name="connsiteY28" fmla="*/ 4912432 h 4912432"/>
              <a:gd name="connsiteX29" fmla="*/ 0 w 4943195"/>
              <a:gd name="connsiteY29" fmla="*/ 4317482 h 4912432"/>
              <a:gd name="connsiteX30" fmla="*/ 0 w 4943195"/>
              <a:gd name="connsiteY30" fmla="*/ 3869905 h 4912432"/>
              <a:gd name="connsiteX31" fmla="*/ 0 w 4943195"/>
              <a:gd name="connsiteY31" fmla="*/ 3373203 h 4912432"/>
              <a:gd name="connsiteX32" fmla="*/ 0 w 4943195"/>
              <a:gd name="connsiteY32" fmla="*/ 2827378 h 4912432"/>
              <a:gd name="connsiteX33" fmla="*/ 0 w 4943195"/>
              <a:gd name="connsiteY33" fmla="*/ 2232427 h 4912432"/>
              <a:gd name="connsiteX34" fmla="*/ 0 w 4943195"/>
              <a:gd name="connsiteY34" fmla="*/ 1637477 h 4912432"/>
              <a:gd name="connsiteX35" fmla="*/ 0 w 4943195"/>
              <a:gd name="connsiteY35" fmla="*/ 1042527 h 4912432"/>
              <a:gd name="connsiteX36" fmla="*/ 0 w 4943195"/>
              <a:gd name="connsiteY36" fmla="*/ 0 h 491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943195" h="4912432" extrusionOk="0">
                <a:moveTo>
                  <a:pt x="0" y="0"/>
                </a:moveTo>
                <a:cubicBezTo>
                  <a:pt x="100269" y="-15649"/>
                  <a:pt x="306039" y="12835"/>
                  <a:pt x="450380" y="0"/>
                </a:cubicBezTo>
                <a:cubicBezTo>
                  <a:pt x="594721" y="-12835"/>
                  <a:pt x="774220" y="44591"/>
                  <a:pt x="900760" y="0"/>
                </a:cubicBezTo>
                <a:cubicBezTo>
                  <a:pt x="1027300" y="-44591"/>
                  <a:pt x="1180698" y="32841"/>
                  <a:pt x="1301708" y="0"/>
                </a:cubicBezTo>
                <a:cubicBezTo>
                  <a:pt x="1422718" y="-32841"/>
                  <a:pt x="1539122" y="29900"/>
                  <a:pt x="1702656" y="0"/>
                </a:cubicBezTo>
                <a:cubicBezTo>
                  <a:pt x="1866190" y="-29900"/>
                  <a:pt x="2018331" y="3244"/>
                  <a:pt x="2202468" y="0"/>
                </a:cubicBezTo>
                <a:cubicBezTo>
                  <a:pt x="2386605" y="-3244"/>
                  <a:pt x="2468867" y="4557"/>
                  <a:pt x="2603416" y="0"/>
                </a:cubicBezTo>
                <a:cubicBezTo>
                  <a:pt x="2737965" y="-4557"/>
                  <a:pt x="3017691" y="50550"/>
                  <a:pt x="3202092" y="0"/>
                </a:cubicBezTo>
                <a:cubicBezTo>
                  <a:pt x="3386493" y="-50550"/>
                  <a:pt x="3580231" y="36199"/>
                  <a:pt x="3751336" y="0"/>
                </a:cubicBezTo>
                <a:cubicBezTo>
                  <a:pt x="3922441" y="-36199"/>
                  <a:pt x="4116608" y="18535"/>
                  <a:pt x="4300580" y="0"/>
                </a:cubicBezTo>
                <a:cubicBezTo>
                  <a:pt x="4484552" y="-18535"/>
                  <a:pt x="4647613" y="56209"/>
                  <a:pt x="4943195" y="0"/>
                </a:cubicBezTo>
                <a:cubicBezTo>
                  <a:pt x="4992197" y="183779"/>
                  <a:pt x="4888894" y="331802"/>
                  <a:pt x="4943195" y="644074"/>
                </a:cubicBezTo>
                <a:cubicBezTo>
                  <a:pt x="4997496" y="956346"/>
                  <a:pt x="4925902" y="849672"/>
                  <a:pt x="4943195" y="1042527"/>
                </a:cubicBezTo>
                <a:cubicBezTo>
                  <a:pt x="4960488" y="1235382"/>
                  <a:pt x="4913879" y="1373537"/>
                  <a:pt x="4943195" y="1490104"/>
                </a:cubicBezTo>
                <a:cubicBezTo>
                  <a:pt x="4972511" y="1606671"/>
                  <a:pt x="4918757" y="1779355"/>
                  <a:pt x="4943195" y="2035930"/>
                </a:cubicBezTo>
                <a:cubicBezTo>
                  <a:pt x="4967633" y="2292505"/>
                  <a:pt x="4890913" y="2436294"/>
                  <a:pt x="4943195" y="2680005"/>
                </a:cubicBezTo>
                <a:cubicBezTo>
                  <a:pt x="4995477" y="2923717"/>
                  <a:pt x="4890563" y="2995436"/>
                  <a:pt x="4943195" y="3225830"/>
                </a:cubicBezTo>
                <a:cubicBezTo>
                  <a:pt x="4995827" y="3456225"/>
                  <a:pt x="4938633" y="3611467"/>
                  <a:pt x="4943195" y="3820780"/>
                </a:cubicBezTo>
                <a:cubicBezTo>
                  <a:pt x="4947757" y="4030093"/>
                  <a:pt x="4917913" y="4159354"/>
                  <a:pt x="4943195" y="4268358"/>
                </a:cubicBezTo>
                <a:cubicBezTo>
                  <a:pt x="4968477" y="4377362"/>
                  <a:pt x="4896817" y="4658541"/>
                  <a:pt x="4943195" y="4912432"/>
                </a:cubicBezTo>
                <a:cubicBezTo>
                  <a:pt x="4719820" y="4975257"/>
                  <a:pt x="4500064" y="4862650"/>
                  <a:pt x="4295087" y="4912432"/>
                </a:cubicBezTo>
                <a:cubicBezTo>
                  <a:pt x="4090110" y="4962214"/>
                  <a:pt x="3888946" y="4910735"/>
                  <a:pt x="3745843" y="4912432"/>
                </a:cubicBezTo>
                <a:cubicBezTo>
                  <a:pt x="3602740" y="4914129"/>
                  <a:pt x="3314989" y="4900206"/>
                  <a:pt x="3147167" y="4912432"/>
                </a:cubicBezTo>
                <a:cubicBezTo>
                  <a:pt x="2979345" y="4924658"/>
                  <a:pt x="2858291" y="4875306"/>
                  <a:pt x="2647356" y="4912432"/>
                </a:cubicBezTo>
                <a:cubicBezTo>
                  <a:pt x="2436421" y="4949558"/>
                  <a:pt x="2308037" y="4905169"/>
                  <a:pt x="2048680" y="4912432"/>
                </a:cubicBezTo>
                <a:cubicBezTo>
                  <a:pt x="1789323" y="4919695"/>
                  <a:pt x="1816785" y="4907146"/>
                  <a:pt x="1647732" y="4912432"/>
                </a:cubicBezTo>
                <a:cubicBezTo>
                  <a:pt x="1478679" y="4917718"/>
                  <a:pt x="1318504" y="4892664"/>
                  <a:pt x="999624" y="4912432"/>
                </a:cubicBezTo>
                <a:cubicBezTo>
                  <a:pt x="680744" y="4932200"/>
                  <a:pt x="736619" y="4886219"/>
                  <a:pt x="499812" y="4912432"/>
                </a:cubicBezTo>
                <a:cubicBezTo>
                  <a:pt x="263005" y="4938645"/>
                  <a:pt x="245301" y="4866548"/>
                  <a:pt x="0" y="4912432"/>
                </a:cubicBezTo>
                <a:cubicBezTo>
                  <a:pt x="-52594" y="4684071"/>
                  <a:pt x="59083" y="4594210"/>
                  <a:pt x="0" y="4317482"/>
                </a:cubicBezTo>
                <a:cubicBezTo>
                  <a:pt x="-59083" y="4040754"/>
                  <a:pt x="52286" y="3962386"/>
                  <a:pt x="0" y="3869905"/>
                </a:cubicBezTo>
                <a:cubicBezTo>
                  <a:pt x="-52286" y="3777424"/>
                  <a:pt x="46115" y="3543426"/>
                  <a:pt x="0" y="3373203"/>
                </a:cubicBezTo>
                <a:cubicBezTo>
                  <a:pt x="-46115" y="3202980"/>
                  <a:pt x="23696" y="2970765"/>
                  <a:pt x="0" y="2827378"/>
                </a:cubicBezTo>
                <a:cubicBezTo>
                  <a:pt x="-23696" y="2683992"/>
                  <a:pt x="37177" y="2512127"/>
                  <a:pt x="0" y="2232427"/>
                </a:cubicBezTo>
                <a:cubicBezTo>
                  <a:pt x="-37177" y="1952727"/>
                  <a:pt x="32681" y="1762868"/>
                  <a:pt x="0" y="1637477"/>
                </a:cubicBezTo>
                <a:cubicBezTo>
                  <a:pt x="-32681" y="1512086"/>
                  <a:pt x="62408" y="1226648"/>
                  <a:pt x="0" y="1042527"/>
                </a:cubicBezTo>
                <a:cubicBezTo>
                  <a:pt x="-62408" y="858406"/>
                  <a:pt x="34078" y="378404"/>
                  <a:pt x="0" y="0"/>
                </a:cubicBezTo>
                <a:close/>
              </a:path>
            </a:pathLst>
          </a:custGeom>
          <a:noFill/>
          <a:ln>
            <a:solidFill>
              <a:srgbClr val="92D050"/>
            </a:solidFill>
            <a:extLst>
              <a:ext uri="{C807C97D-BFC1-408E-A445-0C87EB9F89A2}">
                <ask:lineSketchStyleProps xmlns:ask="http://schemas.microsoft.com/office/drawing/2018/sketchyshapes" sd="3050302191">
                  <a:prstGeom prst="rect">
                    <a:avLst/>
                  </a:prstGeom>
                  <ask:type>
                    <ask:lineSketchScribbl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ysClr val="windowText" lastClr="000000"/>
              </a:solidFill>
            </a:endParaRPr>
          </a:p>
        </p:txBody>
      </p:sp>
      <p:sp>
        <p:nvSpPr>
          <p:cNvPr id="6" name="TextBox 5">
            <a:extLst>
              <a:ext uri="{FF2B5EF4-FFF2-40B4-BE49-F238E27FC236}">
                <a16:creationId xmlns:a16="http://schemas.microsoft.com/office/drawing/2014/main" id="{C925D5E7-64C3-80F0-BB81-3897ADABBED7}"/>
              </a:ext>
            </a:extLst>
          </p:cNvPr>
          <p:cNvSpPr txBox="1"/>
          <p:nvPr/>
        </p:nvSpPr>
        <p:spPr>
          <a:xfrm>
            <a:off x="457200" y="2392326"/>
            <a:ext cx="461665" cy="3678865"/>
          </a:xfrm>
          <a:prstGeom prst="rect">
            <a:avLst/>
          </a:prstGeom>
          <a:noFill/>
        </p:spPr>
        <p:txBody>
          <a:bodyPr vert="vert270" wrap="square" rtlCol="0">
            <a:spAutoFit/>
          </a:bodyPr>
          <a:lstStyle/>
          <a:p>
            <a:pPr algn="ctr"/>
            <a:r>
              <a:rPr lang="en-GB" dirty="0"/>
              <a:t>Educational Environment </a:t>
            </a:r>
          </a:p>
        </p:txBody>
      </p:sp>
      <p:sp>
        <p:nvSpPr>
          <p:cNvPr id="7" name="Rectangle 6">
            <a:extLst>
              <a:ext uri="{FF2B5EF4-FFF2-40B4-BE49-F238E27FC236}">
                <a16:creationId xmlns:a16="http://schemas.microsoft.com/office/drawing/2014/main" id="{8F45C992-D513-1171-E110-29EF3EEF46AF}"/>
              </a:ext>
            </a:extLst>
          </p:cNvPr>
          <p:cNvSpPr/>
          <p:nvPr/>
        </p:nvSpPr>
        <p:spPr>
          <a:xfrm>
            <a:off x="1226291" y="1580443"/>
            <a:ext cx="2340934" cy="4912432"/>
          </a:xfrm>
          <a:custGeom>
            <a:avLst/>
            <a:gdLst>
              <a:gd name="connsiteX0" fmla="*/ 0 w 2340934"/>
              <a:gd name="connsiteY0" fmla="*/ 0 h 4912432"/>
              <a:gd name="connsiteX1" fmla="*/ 538415 w 2340934"/>
              <a:gd name="connsiteY1" fmla="*/ 0 h 4912432"/>
              <a:gd name="connsiteX2" fmla="*/ 1076830 w 2340934"/>
              <a:gd name="connsiteY2" fmla="*/ 0 h 4912432"/>
              <a:gd name="connsiteX3" fmla="*/ 1591835 w 2340934"/>
              <a:gd name="connsiteY3" fmla="*/ 0 h 4912432"/>
              <a:gd name="connsiteX4" fmla="*/ 2340934 w 2340934"/>
              <a:gd name="connsiteY4" fmla="*/ 0 h 4912432"/>
              <a:gd name="connsiteX5" fmla="*/ 2340934 w 2340934"/>
              <a:gd name="connsiteY5" fmla="*/ 496701 h 4912432"/>
              <a:gd name="connsiteX6" fmla="*/ 2340934 w 2340934"/>
              <a:gd name="connsiteY6" fmla="*/ 1140776 h 4912432"/>
              <a:gd name="connsiteX7" fmla="*/ 2340934 w 2340934"/>
              <a:gd name="connsiteY7" fmla="*/ 1539229 h 4912432"/>
              <a:gd name="connsiteX8" fmla="*/ 2340934 w 2340934"/>
              <a:gd name="connsiteY8" fmla="*/ 2183303 h 4912432"/>
              <a:gd name="connsiteX9" fmla="*/ 2340934 w 2340934"/>
              <a:gd name="connsiteY9" fmla="*/ 2827378 h 4912432"/>
              <a:gd name="connsiteX10" fmla="*/ 2340934 w 2340934"/>
              <a:gd name="connsiteY10" fmla="*/ 3324079 h 4912432"/>
              <a:gd name="connsiteX11" fmla="*/ 2340934 w 2340934"/>
              <a:gd name="connsiteY11" fmla="*/ 3722532 h 4912432"/>
              <a:gd name="connsiteX12" fmla="*/ 2340934 w 2340934"/>
              <a:gd name="connsiteY12" fmla="*/ 4120985 h 4912432"/>
              <a:gd name="connsiteX13" fmla="*/ 2340934 w 2340934"/>
              <a:gd name="connsiteY13" fmla="*/ 4912432 h 4912432"/>
              <a:gd name="connsiteX14" fmla="*/ 1755701 w 2340934"/>
              <a:gd name="connsiteY14" fmla="*/ 4912432 h 4912432"/>
              <a:gd name="connsiteX15" fmla="*/ 1217286 w 2340934"/>
              <a:gd name="connsiteY15" fmla="*/ 4912432 h 4912432"/>
              <a:gd name="connsiteX16" fmla="*/ 632052 w 2340934"/>
              <a:gd name="connsiteY16" fmla="*/ 4912432 h 4912432"/>
              <a:gd name="connsiteX17" fmla="*/ 0 w 2340934"/>
              <a:gd name="connsiteY17" fmla="*/ 4912432 h 4912432"/>
              <a:gd name="connsiteX18" fmla="*/ 0 w 2340934"/>
              <a:gd name="connsiteY18" fmla="*/ 4317482 h 4912432"/>
              <a:gd name="connsiteX19" fmla="*/ 0 w 2340934"/>
              <a:gd name="connsiteY19" fmla="*/ 3919029 h 4912432"/>
              <a:gd name="connsiteX20" fmla="*/ 0 w 2340934"/>
              <a:gd name="connsiteY20" fmla="*/ 3471452 h 4912432"/>
              <a:gd name="connsiteX21" fmla="*/ 0 w 2340934"/>
              <a:gd name="connsiteY21" fmla="*/ 2974750 h 4912432"/>
              <a:gd name="connsiteX22" fmla="*/ 0 w 2340934"/>
              <a:gd name="connsiteY22" fmla="*/ 2379800 h 4912432"/>
              <a:gd name="connsiteX23" fmla="*/ 0 w 2340934"/>
              <a:gd name="connsiteY23" fmla="*/ 1883099 h 4912432"/>
              <a:gd name="connsiteX24" fmla="*/ 0 w 2340934"/>
              <a:gd name="connsiteY24" fmla="*/ 1484646 h 4912432"/>
              <a:gd name="connsiteX25" fmla="*/ 0 w 2340934"/>
              <a:gd name="connsiteY25" fmla="*/ 938820 h 4912432"/>
              <a:gd name="connsiteX26" fmla="*/ 0 w 2340934"/>
              <a:gd name="connsiteY26" fmla="*/ 491243 h 4912432"/>
              <a:gd name="connsiteX27" fmla="*/ 0 w 2340934"/>
              <a:gd name="connsiteY27" fmla="*/ 0 h 491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340934" h="4912432" extrusionOk="0">
                <a:moveTo>
                  <a:pt x="0" y="0"/>
                </a:moveTo>
                <a:cubicBezTo>
                  <a:pt x="240798" y="-7406"/>
                  <a:pt x="353575" y="9205"/>
                  <a:pt x="538415" y="0"/>
                </a:cubicBezTo>
                <a:cubicBezTo>
                  <a:pt x="723255" y="-9205"/>
                  <a:pt x="855932" y="8471"/>
                  <a:pt x="1076830" y="0"/>
                </a:cubicBezTo>
                <a:cubicBezTo>
                  <a:pt x="1297728" y="-8471"/>
                  <a:pt x="1407385" y="23796"/>
                  <a:pt x="1591835" y="0"/>
                </a:cubicBezTo>
                <a:cubicBezTo>
                  <a:pt x="1776286" y="-23796"/>
                  <a:pt x="2163617" y="67297"/>
                  <a:pt x="2340934" y="0"/>
                </a:cubicBezTo>
                <a:cubicBezTo>
                  <a:pt x="2369955" y="230997"/>
                  <a:pt x="2283103" y="384526"/>
                  <a:pt x="2340934" y="496701"/>
                </a:cubicBezTo>
                <a:cubicBezTo>
                  <a:pt x="2398765" y="608876"/>
                  <a:pt x="2318530" y="867188"/>
                  <a:pt x="2340934" y="1140776"/>
                </a:cubicBezTo>
                <a:cubicBezTo>
                  <a:pt x="2363338" y="1414365"/>
                  <a:pt x="2331642" y="1436112"/>
                  <a:pt x="2340934" y="1539229"/>
                </a:cubicBezTo>
                <a:cubicBezTo>
                  <a:pt x="2350226" y="1642346"/>
                  <a:pt x="2308166" y="1921799"/>
                  <a:pt x="2340934" y="2183303"/>
                </a:cubicBezTo>
                <a:cubicBezTo>
                  <a:pt x="2373702" y="2444807"/>
                  <a:pt x="2324026" y="2661801"/>
                  <a:pt x="2340934" y="2827378"/>
                </a:cubicBezTo>
                <a:cubicBezTo>
                  <a:pt x="2357842" y="2992956"/>
                  <a:pt x="2301464" y="3144481"/>
                  <a:pt x="2340934" y="3324079"/>
                </a:cubicBezTo>
                <a:cubicBezTo>
                  <a:pt x="2380404" y="3503677"/>
                  <a:pt x="2306671" y="3560326"/>
                  <a:pt x="2340934" y="3722532"/>
                </a:cubicBezTo>
                <a:cubicBezTo>
                  <a:pt x="2375197" y="3884738"/>
                  <a:pt x="2323641" y="3928130"/>
                  <a:pt x="2340934" y="4120985"/>
                </a:cubicBezTo>
                <a:cubicBezTo>
                  <a:pt x="2358227" y="4313840"/>
                  <a:pt x="2337096" y="4698469"/>
                  <a:pt x="2340934" y="4912432"/>
                </a:cubicBezTo>
                <a:cubicBezTo>
                  <a:pt x="2109125" y="4916257"/>
                  <a:pt x="1985844" y="4896818"/>
                  <a:pt x="1755701" y="4912432"/>
                </a:cubicBezTo>
                <a:cubicBezTo>
                  <a:pt x="1525558" y="4928046"/>
                  <a:pt x="1484531" y="4859970"/>
                  <a:pt x="1217286" y="4912432"/>
                </a:cubicBezTo>
                <a:cubicBezTo>
                  <a:pt x="950042" y="4964894"/>
                  <a:pt x="890253" y="4844039"/>
                  <a:pt x="632052" y="4912432"/>
                </a:cubicBezTo>
                <a:cubicBezTo>
                  <a:pt x="373851" y="4980825"/>
                  <a:pt x="274656" y="4863199"/>
                  <a:pt x="0" y="4912432"/>
                </a:cubicBezTo>
                <a:cubicBezTo>
                  <a:pt x="-997" y="4734485"/>
                  <a:pt x="30911" y="4528747"/>
                  <a:pt x="0" y="4317482"/>
                </a:cubicBezTo>
                <a:cubicBezTo>
                  <a:pt x="-30911" y="4106217"/>
                  <a:pt x="12005" y="4042011"/>
                  <a:pt x="0" y="3919029"/>
                </a:cubicBezTo>
                <a:cubicBezTo>
                  <a:pt x="-12005" y="3796047"/>
                  <a:pt x="45979" y="3609402"/>
                  <a:pt x="0" y="3471452"/>
                </a:cubicBezTo>
                <a:cubicBezTo>
                  <a:pt x="-45979" y="3333502"/>
                  <a:pt x="12784" y="3163286"/>
                  <a:pt x="0" y="2974750"/>
                </a:cubicBezTo>
                <a:cubicBezTo>
                  <a:pt x="-12784" y="2786214"/>
                  <a:pt x="57448" y="2665643"/>
                  <a:pt x="0" y="2379800"/>
                </a:cubicBezTo>
                <a:cubicBezTo>
                  <a:pt x="-57448" y="2093957"/>
                  <a:pt x="48972" y="2123091"/>
                  <a:pt x="0" y="1883099"/>
                </a:cubicBezTo>
                <a:cubicBezTo>
                  <a:pt x="-48972" y="1643107"/>
                  <a:pt x="5611" y="1573496"/>
                  <a:pt x="0" y="1484646"/>
                </a:cubicBezTo>
                <a:cubicBezTo>
                  <a:pt x="-5611" y="1395796"/>
                  <a:pt x="38534" y="1148219"/>
                  <a:pt x="0" y="938820"/>
                </a:cubicBezTo>
                <a:cubicBezTo>
                  <a:pt x="-38534" y="729421"/>
                  <a:pt x="12903" y="638020"/>
                  <a:pt x="0" y="491243"/>
                </a:cubicBezTo>
                <a:cubicBezTo>
                  <a:pt x="-12903" y="344466"/>
                  <a:pt x="34567" y="111618"/>
                  <a:pt x="0" y="0"/>
                </a:cubicBezTo>
                <a:close/>
              </a:path>
            </a:pathLst>
          </a:custGeom>
          <a:noFill/>
          <a:ln>
            <a:solidFill>
              <a:srgbClr val="FF0000"/>
            </a:solidFill>
            <a:extLst>
              <a:ext uri="{C807C97D-BFC1-408E-A445-0C87EB9F89A2}">
                <ask:lineSketchStyleProps xmlns:ask="http://schemas.microsoft.com/office/drawing/2018/sketchyshapes" sd="3050302191">
                  <a:prstGeom prst="rect">
                    <a:avLst/>
                  </a:prstGeom>
                  <ask:type>
                    <ask:lineSketchScribbl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ysClr val="windowText" lastClr="000000"/>
              </a:solidFill>
            </a:endParaRPr>
          </a:p>
        </p:txBody>
      </p:sp>
      <p:sp>
        <p:nvSpPr>
          <p:cNvPr id="8" name="TextBox 7">
            <a:extLst>
              <a:ext uri="{FF2B5EF4-FFF2-40B4-BE49-F238E27FC236}">
                <a16:creationId xmlns:a16="http://schemas.microsoft.com/office/drawing/2014/main" id="{C2993730-00F5-471D-D8B2-D6B6FE58BBBB}"/>
              </a:ext>
            </a:extLst>
          </p:cNvPr>
          <p:cNvSpPr txBox="1"/>
          <p:nvPr/>
        </p:nvSpPr>
        <p:spPr>
          <a:xfrm>
            <a:off x="10734876" y="1554102"/>
            <a:ext cx="461665" cy="4938773"/>
          </a:xfrm>
          <a:prstGeom prst="rect">
            <a:avLst/>
          </a:prstGeom>
          <a:noFill/>
        </p:spPr>
        <p:txBody>
          <a:bodyPr vert="vert" wrap="square" rtlCol="0">
            <a:spAutoFit/>
          </a:bodyPr>
          <a:lstStyle/>
          <a:p>
            <a:pPr algn="ctr"/>
            <a:r>
              <a:rPr lang="en-GB" dirty="0"/>
              <a:t>Theory of Planned Behaviour</a:t>
            </a:r>
          </a:p>
        </p:txBody>
      </p:sp>
    </p:spTree>
    <p:extLst>
      <p:ext uri="{BB962C8B-B14F-4D97-AF65-F5344CB8AC3E}">
        <p14:creationId xmlns:p14="http://schemas.microsoft.com/office/powerpoint/2010/main" val="188991318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400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childTnLst>
                          </p:cTn>
                        </p:par>
                        <p:par>
                          <p:cTn id="11" fill="hold">
                            <p:stCondLst>
                              <p:cond delay="5000"/>
                            </p:stCondLst>
                            <p:childTnLst>
                              <p:par>
                                <p:cTn id="12" presetID="42" presetClass="entr" presetSubtype="0" fill="hold" grpId="0" nodeType="afterEffect">
                                  <p:stCondLst>
                                    <p:cond delay="60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par>
                          <p:cTn id="24" fill="hold">
                            <p:stCondLst>
                              <p:cond delay="1000"/>
                            </p:stCondLst>
                            <p:childTnLst>
                              <p:par>
                                <p:cTn id="25" presetID="31" presetClass="entr" presetSubtype="0"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p:cTn id="27" dur="1000" fill="hold"/>
                                        <p:tgtEl>
                                          <p:spTgt spid="3"/>
                                        </p:tgtEl>
                                        <p:attrNameLst>
                                          <p:attrName>ppt_w</p:attrName>
                                        </p:attrNameLst>
                                      </p:cBhvr>
                                      <p:tavLst>
                                        <p:tav tm="0">
                                          <p:val>
                                            <p:fltVal val="0"/>
                                          </p:val>
                                        </p:tav>
                                        <p:tav tm="100000">
                                          <p:val>
                                            <p:strVal val="#ppt_w"/>
                                          </p:val>
                                        </p:tav>
                                      </p:tavLst>
                                    </p:anim>
                                    <p:anim calcmode="lin" valueType="num">
                                      <p:cBhvr>
                                        <p:cTn id="28" dur="1000" fill="hold"/>
                                        <p:tgtEl>
                                          <p:spTgt spid="3"/>
                                        </p:tgtEl>
                                        <p:attrNameLst>
                                          <p:attrName>ppt_h</p:attrName>
                                        </p:attrNameLst>
                                      </p:cBhvr>
                                      <p:tavLst>
                                        <p:tav tm="0">
                                          <p:val>
                                            <p:fltVal val="0"/>
                                          </p:val>
                                        </p:tav>
                                        <p:tav tm="100000">
                                          <p:val>
                                            <p:strVal val="#ppt_h"/>
                                          </p:val>
                                        </p:tav>
                                      </p:tavLst>
                                    </p:anim>
                                    <p:anim calcmode="lin" valueType="num">
                                      <p:cBhvr>
                                        <p:cTn id="29" dur="1000" fill="hold"/>
                                        <p:tgtEl>
                                          <p:spTgt spid="3"/>
                                        </p:tgtEl>
                                        <p:attrNameLst>
                                          <p:attrName>style.rotation</p:attrName>
                                        </p:attrNameLst>
                                      </p:cBhvr>
                                      <p:tavLst>
                                        <p:tav tm="0">
                                          <p:val>
                                            <p:fltVal val="90"/>
                                          </p:val>
                                        </p:tav>
                                        <p:tav tm="100000">
                                          <p:val>
                                            <p:fltVal val="0"/>
                                          </p:val>
                                        </p:tav>
                                      </p:tavLst>
                                    </p:anim>
                                    <p:animEffect transition="in" filter="fade">
                                      <p:cBhvr>
                                        <p:cTn id="30"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p:bldP spid="7" grpId="0" animBg="1"/>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2AEFFFF2-9EB4-4B6C-B9F8-2BA3EF89A2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3070172"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9" name="Rectangle 18">
            <a:extLst>
              <a:ext uri="{FF2B5EF4-FFF2-40B4-BE49-F238E27FC236}">
                <a16:creationId xmlns:a16="http://schemas.microsoft.com/office/drawing/2014/main" id="{0D65299F-028F-4AFC-B46A-8DB33E20FE4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70172" y="0"/>
            <a:ext cx="912182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BAC87F6E-526A-49B5-995D-42DB656594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17423" y="1443035"/>
            <a:ext cx="3971932" cy="3971930"/>
          </a:xfrm>
          <a:prstGeom prst="ellipse">
            <a:avLst/>
          </a:prstGeom>
          <a:solidFill>
            <a:srgbClr val="FFFFFF"/>
          </a:solid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293CB91-5052-D5A5-432E-E89BB25E5289}"/>
              </a:ext>
            </a:extLst>
          </p:cNvPr>
          <p:cNvSpPr>
            <a:spLocks noGrp="1"/>
          </p:cNvSpPr>
          <p:nvPr>
            <p:ph type="title"/>
          </p:nvPr>
        </p:nvSpPr>
        <p:spPr>
          <a:xfrm>
            <a:off x="598715" y="1244032"/>
            <a:ext cx="4634089" cy="4369936"/>
          </a:xfrm>
          <a:prstGeom prst="ellipse">
            <a:avLst/>
          </a:prstGeom>
          <a:solidFill>
            <a:schemeClr val="accent2">
              <a:lumMod val="75000"/>
            </a:schemeClr>
          </a:solidFill>
          <a:ln>
            <a:noFill/>
          </a:ln>
        </p:spPr>
        <p:txBody>
          <a:bodyPr>
            <a:normAutofit/>
          </a:bodyPr>
          <a:lstStyle/>
          <a:p>
            <a:r>
              <a:rPr lang="en-GB" sz="3000" dirty="0">
                <a:solidFill>
                  <a:srgbClr val="FFFFFF"/>
                </a:solidFill>
              </a:rPr>
              <a:t>Overview of the educational Levers</a:t>
            </a:r>
          </a:p>
        </p:txBody>
      </p:sp>
      <p:sp>
        <p:nvSpPr>
          <p:cNvPr id="3" name="Content Placeholder 2">
            <a:extLst>
              <a:ext uri="{FF2B5EF4-FFF2-40B4-BE49-F238E27FC236}">
                <a16:creationId xmlns:a16="http://schemas.microsoft.com/office/drawing/2014/main" id="{5E480A40-C733-016D-E614-7E9588AD5EBC}"/>
              </a:ext>
            </a:extLst>
          </p:cNvPr>
          <p:cNvSpPr>
            <a:spLocks noGrp="1"/>
          </p:cNvSpPr>
          <p:nvPr>
            <p:ph idx="1"/>
          </p:nvPr>
        </p:nvSpPr>
        <p:spPr>
          <a:xfrm>
            <a:off x="5232805" y="511629"/>
            <a:ext cx="6959194" cy="6052457"/>
          </a:xfrm>
        </p:spPr>
        <p:txBody>
          <a:bodyPr anchor="ctr">
            <a:normAutofit/>
          </a:bodyPr>
          <a:lstStyle/>
          <a:p>
            <a:pPr>
              <a:lnSpc>
                <a:spcPct val="90000"/>
              </a:lnSpc>
            </a:pPr>
            <a:r>
              <a:rPr lang="en-GB" sz="2000" dirty="0"/>
              <a:t>How we elicit EM (Live Case levers) – through educational environment </a:t>
            </a:r>
          </a:p>
          <a:p>
            <a:pPr>
              <a:lnSpc>
                <a:spcPct val="90000"/>
              </a:lnSpc>
            </a:pPr>
            <a:r>
              <a:rPr lang="en-GB" sz="2000" dirty="0"/>
              <a:t>Authenticity (consequential tasks, constraints, stakeholder review, identity formation) → strongest on Focus-Yet-Adapt, Execution, Resource Leveraging (+Creativity under constraint). </a:t>
            </a:r>
          </a:p>
          <a:p>
            <a:pPr>
              <a:lnSpc>
                <a:spcPct val="90000"/>
              </a:lnSpc>
            </a:pPr>
            <a:r>
              <a:rPr lang="en-GB" sz="2000" dirty="0"/>
              <a:t>Reflection (before/during/after with criteria) → Focus-Yet-Adapt &amp; Execution (+Creativity via reframing). </a:t>
            </a:r>
          </a:p>
          <a:p>
            <a:pPr>
              <a:lnSpc>
                <a:spcPct val="90000"/>
              </a:lnSpc>
            </a:pPr>
            <a:r>
              <a:rPr lang="en-GB" sz="2000" dirty="0"/>
              <a:t>Collaboration (roles, resources, mobilization, partner interfaces) → Networking &amp; Mobilising </a:t>
            </a:r>
          </a:p>
          <a:p>
            <a:pPr>
              <a:lnSpc>
                <a:spcPct val="90000"/>
              </a:lnSpc>
            </a:pPr>
            <a:r>
              <a:rPr lang="en-GB" sz="2000" dirty="0"/>
              <a:t>Design cautions: Without structured reflection, activity stays descriptive; novices need scaffolding; prior work experience can amplify Authenticity, Collaborative and Reflective practices → EM; keep educational alignment tight to avoid fairness/overload issues.</a:t>
            </a:r>
          </a:p>
        </p:txBody>
      </p:sp>
    </p:spTree>
    <p:extLst>
      <p:ext uri="{BB962C8B-B14F-4D97-AF65-F5344CB8AC3E}">
        <p14:creationId xmlns:p14="http://schemas.microsoft.com/office/powerpoint/2010/main" val="19187644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pattFill prst="horzBrick">
          <a:fgClr>
            <a:schemeClr val="accent2">
              <a:lumMod val="75000"/>
            </a:schemeClr>
          </a:fgClr>
          <a:bgClr>
            <a:schemeClr val="bg1"/>
          </a:bgClr>
        </a:pattFill>
        <a:effectLst/>
      </p:bgPr>
    </p:bg>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5CDC6CCA-7ABD-3292-B5D0-6DE912A2FFFC}"/>
              </a:ext>
            </a:extLst>
          </p:cNvPr>
          <p:cNvPicPr>
            <a:picLocks noGrp="1" noChangeAspect="1"/>
          </p:cNvPicPr>
          <p:nvPr>
            <p:ph idx="1"/>
          </p:nvPr>
        </p:nvPicPr>
        <p:blipFill>
          <a:blip r:embed="rId2"/>
          <a:stretch>
            <a:fillRect/>
          </a:stretch>
        </p:blipFill>
        <p:spPr>
          <a:xfrm>
            <a:off x="3873038" y="946639"/>
            <a:ext cx="3892885" cy="4027786"/>
          </a:xfrm>
          <a:prstGeom prst="rect">
            <a:avLst/>
          </a:prstGeom>
        </p:spPr>
      </p:pic>
      <p:sp>
        <p:nvSpPr>
          <p:cNvPr id="10" name="TextBox 9">
            <a:extLst>
              <a:ext uri="{FF2B5EF4-FFF2-40B4-BE49-F238E27FC236}">
                <a16:creationId xmlns:a16="http://schemas.microsoft.com/office/drawing/2014/main" id="{B93BBA51-EA28-3D56-D1E4-26AC659A51B5}"/>
              </a:ext>
            </a:extLst>
          </p:cNvPr>
          <p:cNvSpPr txBox="1"/>
          <p:nvPr/>
        </p:nvSpPr>
        <p:spPr>
          <a:xfrm>
            <a:off x="7751135" y="3774096"/>
            <a:ext cx="4313274" cy="1200329"/>
          </a:xfrm>
          <a:prstGeom prst="rect">
            <a:avLst/>
          </a:prstGeom>
          <a:solidFill>
            <a:schemeClr val="accent2">
              <a:lumMod val="75000"/>
            </a:schemeClr>
          </a:solidFill>
        </p:spPr>
        <p:txBody>
          <a:bodyPr wrap="square" rtlCol="0">
            <a:spAutoFit/>
          </a:bodyPr>
          <a:lstStyle/>
          <a:p>
            <a:r>
              <a:rPr lang="en-GB" b="1" dirty="0"/>
              <a:t>Radović, S., Hummel, H. G. K., &amp; Vermeulen, M. (2023). </a:t>
            </a:r>
            <a:r>
              <a:rPr lang="en-GB" i="1" dirty="0"/>
              <a:t>The </a:t>
            </a:r>
            <a:r>
              <a:rPr lang="en-GB" i="1" dirty="0" err="1"/>
              <a:t>mARC</a:t>
            </a:r>
            <a:r>
              <a:rPr lang="en-GB" i="1" dirty="0"/>
              <a:t> instructional design model for more experiential learning in higher education</a:t>
            </a:r>
            <a:endParaRPr lang="en-GB" dirty="0"/>
          </a:p>
        </p:txBody>
      </p:sp>
      <p:sp>
        <p:nvSpPr>
          <p:cNvPr id="3" name="TextBox 2">
            <a:extLst>
              <a:ext uri="{FF2B5EF4-FFF2-40B4-BE49-F238E27FC236}">
                <a16:creationId xmlns:a16="http://schemas.microsoft.com/office/drawing/2014/main" id="{05082B09-E52B-A096-8ED0-7EFC224E137B}"/>
              </a:ext>
            </a:extLst>
          </p:cNvPr>
          <p:cNvSpPr txBox="1"/>
          <p:nvPr/>
        </p:nvSpPr>
        <p:spPr>
          <a:xfrm>
            <a:off x="7751135" y="932235"/>
            <a:ext cx="4440865" cy="2554545"/>
          </a:xfrm>
          <a:prstGeom prst="rect">
            <a:avLst/>
          </a:prstGeom>
          <a:solidFill>
            <a:schemeClr val="bg1"/>
          </a:solidFill>
        </p:spPr>
        <p:txBody>
          <a:bodyPr wrap="square" rtlCol="0">
            <a:spAutoFit/>
          </a:bodyPr>
          <a:lstStyle/>
          <a:p>
            <a:r>
              <a:rPr lang="en-GB" sz="2000" dirty="0" err="1"/>
              <a:t>mARC</a:t>
            </a:r>
            <a:r>
              <a:rPr lang="en-GB" sz="2000" dirty="0"/>
              <a:t> levers deliver the conditions &amp; mechanisms; Kolb’s cycle structures the learning process.</a:t>
            </a:r>
          </a:p>
          <a:p>
            <a:endParaRPr lang="en-GB" sz="2000" dirty="0"/>
          </a:p>
          <a:p>
            <a:r>
              <a:rPr lang="en-GB" sz="2000" dirty="0"/>
              <a:t>Authentic work (A), scaffold reflection (R), and engineer collaboration (C) to move students around Kolb’s loop—and into Ability, Norms, Intentions.</a:t>
            </a:r>
          </a:p>
        </p:txBody>
      </p:sp>
      <p:pic>
        <p:nvPicPr>
          <p:cNvPr id="4" name="Content Placeholder 4" descr="A diagram of a process&#10;&#10;AI-generated content may be incorrect.">
            <a:extLst>
              <a:ext uri="{FF2B5EF4-FFF2-40B4-BE49-F238E27FC236}">
                <a16:creationId xmlns:a16="http://schemas.microsoft.com/office/drawing/2014/main" id="{C87CF5AA-C758-4C7B-4140-17BBED7E6DB7}"/>
              </a:ext>
            </a:extLst>
          </p:cNvPr>
          <p:cNvPicPr>
            <a:picLocks noChangeAspect="1"/>
          </p:cNvPicPr>
          <p:nvPr/>
        </p:nvPicPr>
        <p:blipFill>
          <a:blip r:embed="rId3"/>
          <a:stretch>
            <a:fillRect/>
          </a:stretch>
        </p:blipFill>
        <p:spPr>
          <a:xfrm>
            <a:off x="0" y="946639"/>
            <a:ext cx="3937517" cy="4031899"/>
          </a:xfrm>
          <a:prstGeom prst="rect">
            <a:avLst/>
          </a:prstGeom>
        </p:spPr>
      </p:pic>
      <p:sp>
        <p:nvSpPr>
          <p:cNvPr id="5" name="TextBox 4">
            <a:extLst>
              <a:ext uri="{FF2B5EF4-FFF2-40B4-BE49-F238E27FC236}">
                <a16:creationId xmlns:a16="http://schemas.microsoft.com/office/drawing/2014/main" id="{4908F2D8-C226-DE8F-0F60-B2C1459FFA08}"/>
              </a:ext>
            </a:extLst>
          </p:cNvPr>
          <p:cNvSpPr txBox="1"/>
          <p:nvPr/>
        </p:nvSpPr>
        <p:spPr>
          <a:xfrm>
            <a:off x="261257" y="5557418"/>
            <a:ext cx="11386457" cy="707886"/>
          </a:xfrm>
          <a:prstGeom prst="rect">
            <a:avLst/>
          </a:prstGeom>
          <a:solidFill>
            <a:schemeClr val="bg1"/>
          </a:solidFill>
        </p:spPr>
        <p:txBody>
          <a:bodyPr wrap="square" rtlCol="0">
            <a:spAutoFit/>
          </a:bodyPr>
          <a:lstStyle/>
          <a:p>
            <a:pPr algn="ctr"/>
            <a:r>
              <a:rPr lang="en-GB" sz="4000" dirty="0"/>
              <a:t>How much is enough ?</a:t>
            </a:r>
          </a:p>
        </p:txBody>
      </p:sp>
    </p:spTree>
    <p:extLst>
      <p:ext uri="{BB962C8B-B14F-4D97-AF65-F5344CB8AC3E}">
        <p14:creationId xmlns:p14="http://schemas.microsoft.com/office/powerpoint/2010/main" val="20079564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useBgFill="1">
        <p:nvSpPr>
          <p:cNvPr id="14" name="Rectangle 13">
            <a:extLst>
              <a:ext uri="{FF2B5EF4-FFF2-40B4-BE49-F238E27FC236}">
                <a16:creationId xmlns:a16="http://schemas.microsoft.com/office/drawing/2014/main" id="{1660E788-AFA9-4A1B-9991-6AA74632A1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867D4867-5BA7-4462-B2F6-A23F4A622A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544653" cy="6858000"/>
          </a:xfrm>
          <a:prstGeom prst="rect">
            <a:avLst/>
          </a:prstGeom>
          <a:solidFill>
            <a:schemeClr val="tx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BF0FF75-B871-F970-49EA-18F8F89B5BB2}"/>
              </a:ext>
            </a:extLst>
          </p:cNvPr>
          <p:cNvSpPr>
            <a:spLocks noGrp="1"/>
          </p:cNvSpPr>
          <p:nvPr>
            <p:ph type="title"/>
          </p:nvPr>
        </p:nvSpPr>
        <p:spPr>
          <a:xfrm>
            <a:off x="643466" y="643467"/>
            <a:ext cx="6242719" cy="1728044"/>
          </a:xfrm>
          <a:noFill/>
          <a:ln>
            <a:solidFill>
              <a:schemeClr val="bg1"/>
            </a:solidFill>
          </a:ln>
        </p:spPr>
        <p:txBody>
          <a:bodyPr wrap="square">
            <a:normAutofit/>
          </a:bodyPr>
          <a:lstStyle/>
          <a:p>
            <a:r>
              <a:rPr lang="en-GB">
                <a:solidFill>
                  <a:schemeClr val="bg1"/>
                </a:solidFill>
              </a:rPr>
              <a:t>Entrepreneurial Mindset </a:t>
            </a:r>
          </a:p>
        </p:txBody>
      </p:sp>
      <p:sp>
        <p:nvSpPr>
          <p:cNvPr id="9" name="Content Placeholder 8">
            <a:extLst>
              <a:ext uri="{FF2B5EF4-FFF2-40B4-BE49-F238E27FC236}">
                <a16:creationId xmlns:a16="http://schemas.microsoft.com/office/drawing/2014/main" id="{DA961D58-5849-0E20-AA36-3E90C8C230FB}"/>
              </a:ext>
            </a:extLst>
          </p:cNvPr>
          <p:cNvSpPr>
            <a:spLocks noGrp="1"/>
          </p:cNvSpPr>
          <p:nvPr>
            <p:ph idx="1"/>
          </p:nvPr>
        </p:nvSpPr>
        <p:spPr>
          <a:xfrm>
            <a:off x="643467" y="2638044"/>
            <a:ext cx="6584647" cy="3926042"/>
          </a:xfrm>
        </p:spPr>
        <p:txBody>
          <a:bodyPr>
            <a:normAutofit/>
          </a:bodyPr>
          <a:lstStyle/>
          <a:p>
            <a:r>
              <a:rPr lang="en-GB" sz="2000" dirty="0">
                <a:solidFill>
                  <a:schemeClr val="bg1"/>
                </a:solidFill>
              </a:rPr>
              <a:t>What it is : A malleable, behaviour-proximal set of dispositions/capabilities that couple perception with action under uncertainty; spans cognitive, behavioural, and emotional strands. </a:t>
            </a:r>
          </a:p>
          <a:p>
            <a:r>
              <a:rPr lang="en-GB" sz="2000" dirty="0">
                <a:solidFill>
                  <a:schemeClr val="bg1"/>
                </a:solidFill>
              </a:rPr>
              <a:t>Why is </a:t>
            </a:r>
            <a:r>
              <a:rPr lang="en-GB" sz="2000" dirty="0">
                <a:solidFill>
                  <a:schemeClr val="accent3"/>
                </a:solidFill>
              </a:rPr>
              <a:t>sometimes effective</a:t>
            </a:r>
            <a:r>
              <a:rPr lang="en-GB" sz="2000" dirty="0">
                <a:solidFill>
                  <a:schemeClr val="bg1"/>
                </a:solidFill>
              </a:rPr>
              <a:t>,  and what </a:t>
            </a:r>
            <a:r>
              <a:rPr lang="en-GB" sz="2000" dirty="0">
                <a:solidFill>
                  <a:schemeClr val="accent5">
                    <a:lumMod val="75000"/>
                  </a:schemeClr>
                </a:solidFill>
              </a:rPr>
              <a:t>drives its development ?</a:t>
            </a:r>
            <a:endParaRPr lang="en-GB" sz="2000" dirty="0">
              <a:solidFill>
                <a:schemeClr val="bg1"/>
              </a:solidFill>
            </a:endParaRPr>
          </a:p>
          <a:p>
            <a:r>
              <a:rPr lang="en-GB" sz="2000" dirty="0">
                <a:solidFill>
                  <a:schemeClr val="bg1"/>
                </a:solidFill>
              </a:rPr>
              <a:t>Why it matters in our model: EM is the immediate mechanism linking designed environments (Authenticity, Reflection, Collaboration) → TPB beliefs (Attitude, Subjective Norms, Perceived Ability) → Intentions </a:t>
            </a:r>
            <a:r>
              <a:rPr lang="en-GB" sz="2000" dirty="0">
                <a:solidFill>
                  <a:schemeClr val="accent4">
                    <a:lumMod val="75000"/>
                  </a:schemeClr>
                </a:solidFill>
              </a:rPr>
              <a:t>(serial mediation).</a:t>
            </a:r>
          </a:p>
          <a:p>
            <a:endParaRPr lang="en-US" dirty="0">
              <a:solidFill>
                <a:schemeClr val="bg1"/>
              </a:solidFill>
            </a:endParaRPr>
          </a:p>
        </p:txBody>
      </p:sp>
      <p:pic>
        <p:nvPicPr>
          <p:cNvPr id="5" name="Content Placeholder 4" descr="A diagram of a head with a brain and text">
            <a:extLst>
              <a:ext uri="{FF2B5EF4-FFF2-40B4-BE49-F238E27FC236}">
                <a16:creationId xmlns:a16="http://schemas.microsoft.com/office/drawing/2014/main" id="{F65591CE-801A-EECF-49A3-553315EE94A4}"/>
              </a:ext>
            </a:extLst>
          </p:cNvPr>
          <p:cNvPicPr>
            <a:picLocks noChangeAspect="1"/>
          </p:cNvPicPr>
          <p:nvPr/>
        </p:nvPicPr>
        <p:blipFill>
          <a:blip r:embed="rId2">
            <a:extLst>
              <a:ext uri="{28A0092B-C50C-407E-A947-70E740481C1C}">
                <a14:useLocalDpi xmlns:a14="http://schemas.microsoft.com/office/drawing/2010/main" val="0"/>
              </a:ext>
            </a:extLst>
          </a:blip>
          <a:srcRect t="1710" r="-1" b="-1"/>
          <a:stretch>
            <a:fillRect/>
          </a:stretch>
        </p:blipFill>
        <p:spPr>
          <a:xfrm>
            <a:off x="7544652" y="-42800"/>
            <a:ext cx="4686420" cy="6900799"/>
          </a:xfrm>
          <a:prstGeom prst="rect">
            <a:avLst/>
          </a:prstGeom>
        </p:spPr>
      </p:pic>
    </p:spTree>
    <p:extLst>
      <p:ext uri="{BB962C8B-B14F-4D97-AF65-F5344CB8AC3E}">
        <p14:creationId xmlns:p14="http://schemas.microsoft.com/office/powerpoint/2010/main" val="2610198562"/>
      </p:ext>
    </p:extLst>
  </p:cSld>
  <p:clrMapOvr>
    <a:masterClrMapping/>
  </p:clrMapOvr>
</p:sld>
</file>

<file path=ppt/theme/theme1.xml><?xml version="1.0" encoding="utf-8"?>
<a:theme xmlns:a="http://schemas.openxmlformats.org/drawingml/2006/main" name="Parcel">
  <a:themeElements>
    <a:clrScheme name="Slipstream">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Parcel">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Parcel">
      <a:fillStyleLst>
        <a:solidFill>
          <a:schemeClr val="phClr"/>
        </a:solidFill>
        <a:gradFill rotWithShape="1">
          <a:gsLst>
            <a:gs pos="0">
              <a:schemeClr val="phClr">
                <a:tint val="80000"/>
                <a:satMod val="107000"/>
                <a:lumMod val="103000"/>
              </a:schemeClr>
            </a:gs>
            <a:gs pos="100000">
              <a:schemeClr val="phClr">
                <a:tint val="82000"/>
                <a:satMod val="109000"/>
                <a:lumMod val="103000"/>
              </a:schemeClr>
            </a:gs>
          </a:gsLst>
          <a:lin ang="5400000" scaled="0"/>
        </a:gradFill>
        <a:gradFill rotWithShape="1">
          <a:gsLst>
            <a:gs pos="0">
              <a:schemeClr val="phClr">
                <a:tint val="97000"/>
                <a:satMod val="100000"/>
                <a:lumMod val="102000"/>
              </a:schemeClr>
            </a:gs>
            <a:gs pos="50000">
              <a:schemeClr val="phClr">
                <a:shade val="100000"/>
                <a:satMod val="103000"/>
                <a:lumMod val="100000"/>
              </a:schemeClr>
            </a:gs>
            <a:gs pos="100000">
              <a:schemeClr val="phClr">
                <a:shade val="93000"/>
                <a:satMod val="11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effectStyle>
        <a:effectStyle>
          <a:effectLst>
            <a:outerShdw blurRad="55880" dist="15240" dir="5400000" algn="ctr" rotWithShape="0">
              <a:srgbClr val="000000">
                <a:alpha val="45000"/>
              </a:srgbClr>
            </a:outerShdw>
          </a:effectLst>
          <a:scene3d>
            <a:camera prst="orthographicFront">
              <a:rot lat="0" lon="0" rev="0"/>
            </a:camera>
            <a:lightRig rig="brightRoom" dir="tl"/>
          </a:scene3d>
          <a:sp3d prstMaterial="dkEdge">
            <a:bevelT w="0" h="0"/>
          </a:sp3d>
        </a:effectStyle>
      </a:effectStyleLst>
      <a:bgFillStyleLst>
        <a:solidFill>
          <a:schemeClr val="phClr"/>
        </a:solidFill>
        <a:solidFill>
          <a:schemeClr val="phClr">
            <a:tint val="95000"/>
            <a:satMod val="170000"/>
          </a:schemeClr>
        </a:solidFill>
        <a:gradFill rotWithShape="1">
          <a:gsLst>
            <a:gs pos="0">
              <a:schemeClr val="phClr">
                <a:tint val="97000"/>
                <a:shade val="100000"/>
                <a:satMod val="185000"/>
                <a:lumMod val="120000"/>
              </a:schemeClr>
            </a:gs>
            <a:gs pos="100000">
              <a:schemeClr val="phClr">
                <a:tint val="96000"/>
                <a:shade val="95000"/>
                <a:satMod val="215000"/>
                <a:lumMod val="80000"/>
              </a:schemeClr>
            </a:gs>
          </a:gsLst>
          <a:path path="circle">
            <a:fillToRect l="50000" t="55000" r="125000" b="100000"/>
          </a:path>
        </a:gradFill>
      </a:bgFillStyleLst>
    </a:fmtScheme>
  </a:themeElements>
  <a:objectDefaults/>
  <a:extraClrSchemeLst/>
  <a:extLst>
    <a:ext uri="{05A4C25C-085E-4340-85A3-A5531E510DB2}">
      <thm15:themeFamily xmlns:thm15="http://schemas.microsoft.com/office/thememl/2012/main" name="Parcel" id="{8BEC4385-4EB9-4D53-BFB5-0EA123736B6D}" vid="{4DB32801-28C0-48B0-8C1D-A9A58613615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4C1F0F2303ACE4995C8E2F2C429113B" ma:contentTypeVersion="11" ma:contentTypeDescription="Create a new document." ma:contentTypeScope="" ma:versionID="fb1ccd75823b090a0e655777195726de">
  <xsd:schema xmlns:xsd="http://www.w3.org/2001/XMLSchema" xmlns:xs="http://www.w3.org/2001/XMLSchema" xmlns:p="http://schemas.microsoft.com/office/2006/metadata/properties" xmlns:ns2="2599df58-5f44-4f3f-80f0-83dd5e09c28f" xmlns:ns3="5ad0ff3d-18f4-4398-b988-cbd9e7e27cfa" targetNamespace="http://schemas.microsoft.com/office/2006/metadata/properties" ma:root="true" ma:fieldsID="6ee238ecd9293f0d96619f346c5d61dd" ns2:_="" ns3:_="">
    <xsd:import namespace="2599df58-5f44-4f3f-80f0-83dd5e09c28f"/>
    <xsd:import namespace="5ad0ff3d-18f4-4398-b988-cbd9e7e27cfa"/>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599df58-5f44-4f3f-80f0-83dd5e09c28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e1c13e40-b2b1-49b8-8663-ef592bdcc8ca"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5ad0ff3d-18f4-4398-b988-cbd9e7e27cfa"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62bd941c-df5e-4965-893a-e4f31941a618}" ma:internalName="TaxCatchAll" ma:showField="CatchAllData" ma:web="5ad0ff3d-18f4-4398-b988-cbd9e7e27cf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2599df58-5f44-4f3f-80f0-83dd5e09c28f">
      <Terms xmlns="http://schemas.microsoft.com/office/infopath/2007/PartnerControls"/>
    </lcf76f155ced4ddcb4097134ff3c332f>
    <TaxCatchAll xmlns="5ad0ff3d-18f4-4398-b988-cbd9e7e27cfa" xsi:nil="true"/>
  </documentManagement>
</p:properties>
</file>

<file path=customXml/itemProps1.xml><?xml version="1.0" encoding="utf-8"?>
<ds:datastoreItem xmlns:ds="http://schemas.openxmlformats.org/officeDocument/2006/customXml" ds:itemID="{A41A56D8-F59B-4102-84CD-B7CCB4C22CFC}"/>
</file>

<file path=customXml/itemProps2.xml><?xml version="1.0" encoding="utf-8"?>
<ds:datastoreItem xmlns:ds="http://schemas.openxmlformats.org/officeDocument/2006/customXml" ds:itemID="{C712BB5D-E8CD-4520-8A34-BC3B4AB21005}"/>
</file>

<file path=customXml/itemProps3.xml><?xml version="1.0" encoding="utf-8"?>
<ds:datastoreItem xmlns:ds="http://schemas.openxmlformats.org/officeDocument/2006/customXml" ds:itemID="{6DC631B1-9B5B-4F49-910F-B4AF7D287B13}"/>
</file>

<file path=docProps/app.xml><?xml version="1.0" encoding="utf-8"?>
<Properties xmlns="http://schemas.openxmlformats.org/officeDocument/2006/extended-properties" xmlns:vt="http://schemas.openxmlformats.org/officeDocument/2006/docPropsVTypes">
  <Template>TM04033929[[fn=Slate]]</Template>
  <TotalTime>4460</TotalTime>
  <Words>3349</Words>
  <Application>Microsoft Office PowerPoint</Application>
  <PresentationFormat>Widescreen</PresentationFormat>
  <Paragraphs>426</Paragraphs>
  <Slides>34</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34</vt:i4>
      </vt:variant>
    </vt:vector>
  </HeadingPairs>
  <TitlesOfParts>
    <vt:vector size="40" baseType="lpstr">
      <vt:lpstr>Aptos</vt:lpstr>
      <vt:lpstr>Arial</vt:lpstr>
      <vt:lpstr>Calibri</vt:lpstr>
      <vt:lpstr>Gill Sans MT</vt:lpstr>
      <vt:lpstr>Montserrat</vt:lpstr>
      <vt:lpstr>Parcel</vt:lpstr>
      <vt:lpstr>PowerPoint Presentation</vt:lpstr>
      <vt:lpstr>Pathways to entrepreneurial mindset and intentions the role and effects of case-based pedagogy </vt:lpstr>
      <vt:lpstr>Context is Everything </vt:lpstr>
      <vt:lpstr>Live Cases </vt:lpstr>
      <vt:lpstr>Overview </vt:lpstr>
      <vt:lpstr>Educational Pathways </vt:lpstr>
      <vt:lpstr>Overview of the educational Levers</vt:lpstr>
      <vt:lpstr>PowerPoint Presentation</vt:lpstr>
      <vt:lpstr>Entrepreneurial Mindset </vt:lpstr>
      <vt:lpstr>Entrepreneurial Mindset  A malleable, behaviour-proximal set of dispositions/capabilities that couple perception with action under uncertainty; spans cognitive, behavioural, and emotional strands.   </vt:lpstr>
      <vt:lpstr>Authenticity “is the extent to which tasks, constraints and feedback mirror real practice: a real client, real data, real consequences”</vt:lpstr>
      <vt:lpstr>Authenticity</vt:lpstr>
      <vt:lpstr>Reflection  “Authenticity makes the work consequential; reflection turns experience into judgement and next steps.” </vt:lpstr>
      <vt:lpstr>Reflection </vt:lpstr>
      <vt:lpstr>Collaborations   It builds coordination, persuasion, networking and resourcefulness”</vt:lpstr>
      <vt:lpstr>Collaboration </vt:lpstr>
      <vt:lpstr>        Data Collection   Pilot (n= 150) and  Sample Size (n=793 (Priory and rules of thumb)  Data Collection &amp; Promotional  Campaign  (Flyers, posters, QR, vouchers)  GROUP Size  (Dynamic Data collection)  Ethics Approval  (Oxford Brookes and Adopted by NHLStENDEN)   </vt:lpstr>
      <vt:lpstr>Educational Pathways </vt:lpstr>
      <vt:lpstr>Educational Pathways </vt:lpstr>
      <vt:lpstr>Educational Pathways </vt:lpstr>
      <vt:lpstr>Results: Screening and CFA </vt:lpstr>
      <vt:lpstr>Descriptives</vt:lpstr>
      <vt:lpstr>PowerPoint Presentation</vt:lpstr>
      <vt:lpstr> What’s with the Attitude  ?  </vt:lpstr>
      <vt:lpstr>PowerPoint Presentation</vt:lpstr>
      <vt:lpstr>Gender Group Comparisons </vt:lpstr>
      <vt:lpstr>Between Males and Females</vt:lpstr>
      <vt:lpstr>PowerPoint Presentation</vt:lpstr>
      <vt:lpstr>(Mediation Effects) Between Year of Study  Authenticity does not indirectly shape intentions via EM→TPB at any stage (effects negligible)</vt:lpstr>
      <vt:lpstr>(Mediations Effects) Between Year of Study  Authenticity does not indirectly shape intentions via EM→TPB at any stage (effects negligible)</vt:lpstr>
      <vt:lpstr>Conclusions </vt:lpstr>
      <vt:lpstr>Conclusions </vt:lpstr>
      <vt:lpstr>Summary </vt:lpstr>
      <vt:lpstr>Questions and Discussions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John H</dc:creator>
  <cp:lastModifiedBy>Katriina Peuhkuri</cp:lastModifiedBy>
  <cp:revision>24</cp:revision>
  <cp:lastPrinted>2025-09-17T06:21:57Z</cp:lastPrinted>
  <dcterms:created xsi:type="dcterms:W3CDTF">2025-09-09T18:29:47Z</dcterms:created>
  <dcterms:modified xsi:type="dcterms:W3CDTF">2025-09-18T05:02:19Z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0x01010054C1F0F2303ACE4995C8E2F2C429113B</vt:lpwstr>
  </property>
</Properties>
</file>