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689" r:id="rId2"/>
    <p:sldId id="288" r:id="rId3"/>
    <p:sldId id="312" r:id="rId4"/>
    <p:sldId id="882" r:id="rId5"/>
    <p:sldId id="886" r:id="rId6"/>
    <p:sldId id="910" r:id="rId7"/>
    <p:sldId id="884" r:id="rId8"/>
    <p:sldId id="883" r:id="rId9"/>
    <p:sldId id="887" r:id="rId10"/>
    <p:sldId id="885" r:id="rId11"/>
    <p:sldId id="890" r:id="rId12"/>
    <p:sldId id="889" r:id="rId13"/>
    <p:sldId id="355" r:id="rId14"/>
    <p:sldId id="342" r:id="rId15"/>
    <p:sldId id="891" r:id="rId16"/>
    <p:sldId id="892" r:id="rId17"/>
    <p:sldId id="893" r:id="rId18"/>
    <p:sldId id="894" r:id="rId19"/>
    <p:sldId id="356" r:id="rId20"/>
    <p:sldId id="895" r:id="rId21"/>
    <p:sldId id="909" r:id="rId22"/>
    <p:sldId id="896" r:id="rId23"/>
    <p:sldId id="900" r:id="rId24"/>
    <p:sldId id="897" r:id="rId25"/>
    <p:sldId id="902" r:id="rId26"/>
    <p:sldId id="899" r:id="rId27"/>
    <p:sldId id="901" r:id="rId28"/>
    <p:sldId id="903" r:id="rId29"/>
    <p:sldId id="905" r:id="rId30"/>
    <p:sldId id="904" r:id="rId31"/>
    <p:sldId id="337" r:id="rId32"/>
    <p:sldId id="907" r:id="rId33"/>
    <p:sldId id="908" r:id="rId34"/>
    <p:sldId id="357" r:id="rId35"/>
  </p:sldIdLst>
  <p:sldSz cx="12192000"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6E52"/>
    <a:srgbClr val="FFDC5F"/>
    <a:srgbClr val="ED6E4C"/>
    <a:srgbClr val="9ACFF1"/>
    <a:srgbClr val="EE7551"/>
    <a:srgbClr val="AD90B7"/>
    <a:srgbClr val="C0A1CC"/>
    <a:srgbClr val="C0A9D2"/>
    <a:srgbClr val="FDD462"/>
    <a:srgbClr val="84C5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19" autoAdjust="0"/>
    <p:restoredTop sz="95700" autoAdjust="0"/>
  </p:normalViewPr>
  <p:slideViewPr>
    <p:cSldViewPr snapToGrid="0" snapToObjects="1">
      <p:cViewPr varScale="1">
        <p:scale>
          <a:sx n="67" d="100"/>
          <a:sy n="67" d="100"/>
        </p:scale>
        <p:origin x="108" y="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13060160-D4F0-FD4F-BF2C-585BE0C5F36F}" type="datetimeFigureOut">
              <a:rPr lang="de-DE" smtClean="0"/>
              <a:t>17.09.2025</a:t>
            </a:fld>
            <a:endParaRPr lang="de-DE"/>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756FD0FC-890E-A24A-8C84-957B160C3E04}" type="slidenum">
              <a:rPr lang="de-DE" smtClean="0"/>
              <a:t>‹#›</a:t>
            </a:fld>
            <a:endParaRPr lang="de-DE"/>
          </a:p>
        </p:txBody>
      </p:sp>
    </p:spTree>
    <p:extLst>
      <p:ext uri="{BB962C8B-B14F-4D97-AF65-F5344CB8AC3E}">
        <p14:creationId xmlns:p14="http://schemas.microsoft.com/office/powerpoint/2010/main" val="3578258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F6AB9-D600-2016-7D23-380D98F156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9A669C-9ACD-2F4F-04CF-9D8ED6D34C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DE42B4-5B44-3634-9D72-33469F345160}"/>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DA1B1529-0C5E-5CCF-791C-1A06E04A460C}"/>
              </a:ext>
            </a:extLst>
          </p:cNvPr>
          <p:cNvSpPr>
            <a:spLocks noGrp="1"/>
          </p:cNvSpPr>
          <p:nvPr>
            <p:ph type="sldNum" sz="quarter" idx="5"/>
          </p:nvPr>
        </p:nvSpPr>
        <p:spPr/>
        <p:txBody>
          <a:bodyPr/>
          <a:lstStyle/>
          <a:p>
            <a:fld id="{756FD0FC-890E-A24A-8C84-957B160C3E04}" type="slidenum">
              <a:rPr lang="de-DE" smtClean="0"/>
              <a:t>20</a:t>
            </a:fld>
            <a:endParaRPr lang="de-DE"/>
          </a:p>
        </p:txBody>
      </p:sp>
    </p:spTree>
    <p:extLst>
      <p:ext uri="{BB962C8B-B14F-4D97-AF65-F5344CB8AC3E}">
        <p14:creationId xmlns:p14="http://schemas.microsoft.com/office/powerpoint/2010/main" val="22148165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48F9F-1EA7-F474-5BCD-6D15865A33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6CD4BE-36ED-7627-5C1E-D25741B2BD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47175C-A283-BF72-BF33-BBC04EFDF832}"/>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186D7C7B-6077-85AB-2433-9DBBEED80160}"/>
              </a:ext>
            </a:extLst>
          </p:cNvPr>
          <p:cNvSpPr>
            <a:spLocks noGrp="1"/>
          </p:cNvSpPr>
          <p:nvPr>
            <p:ph type="sldNum" sz="quarter" idx="5"/>
          </p:nvPr>
        </p:nvSpPr>
        <p:spPr/>
        <p:txBody>
          <a:bodyPr/>
          <a:lstStyle/>
          <a:p>
            <a:fld id="{756FD0FC-890E-A24A-8C84-957B160C3E04}" type="slidenum">
              <a:rPr lang="de-DE" smtClean="0"/>
              <a:t>29</a:t>
            </a:fld>
            <a:endParaRPr lang="de-DE"/>
          </a:p>
        </p:txBody>
      </p:sp>
    </p:spTree>
    <p:extLst>
      <p:ext uri="{BB962C8B-B14F-4D97-AF65-F5344CB8AC3E}">
        <p14:creationId xmlns:p14="http://schemas.microsoft.com/office/powerpoint/2010/main" val="4244351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45C9-BC61-57F7-387E-83D7DB8362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DB28E2-7E0D-5A53-3644-F6F93054C8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04C3A4-DCEB-EFBB-C8D7-8E4C7FB2BC0A}"/>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A19FE44A-154C-80FB-C58C-BECF2ED83AD0}"/>
              </a:ext>
            </a:extLst>
          </p:cNvPr>
          <p:cNvSpPr>
            <a:spLocks noGrp="1"/>
          </p:cNvSpPr>
          <p:nvPr>
            <p:ph type="sldNum" sz="quarter" idx="5"/>
          </p:nvPr>
        </p:nvSpPr>
        <p:spPr/>
        <p:txBody>
          <a:bodyPr/>
          <a:lstStyle/>
          <a:p>
            <a:fld id="{756FD0FC-890E-A24A-8C84-957B160C3E04}" type="slidenum">
              <a:rPr lang="de-DE" smtClean="0"/>
              <a:t>31</a:t>
            </a:fld>
            <a:endParaRPr lang="de-DE"/>
          </a:p>
        </p:txBody>
      </p:sp>
    </p:spTree>
    <p:extLst>
      <p:ext uri="{BB962C8B-B14F-4D97-AF65-F5344CB8AC3E}">
        <p14:creationId xmlns:p14="http://schemas.microsoft.com/office/powerpoint/2010/main" val="1672411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CC0CE-96F1-5E79-219C-D9099F2B97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F51F8B-C5BB-85A6-CBA6-1C9BBCDDDC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4A3DFE-881E-52CB-378B-66C2185E905D}"/>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B71A369D-812D-1116-9924-52A61CC57DED}"/>
              </a:ext>
            </a:extLst>
          </p:cNvPr>
          <p:cNvSpPr>
            <a:spLocks noGrp="1"/>
          </p:cNvSpPr>
          <p:nvPr>
            <p:ph type="sldNum" sz="quarter" idx="5"/>
          </p:nvPr>
        </p:nvSpPr>
        <p:spPr/>
        <p:txBody>
          <a:bodyPr/>
          <a:lstStyle/>
          <a:p>
            <a:fld id="{756FD0FC-890E-A24A-8C84-957B160C3E04}" type="slidenum">
              <a:rPr lang="de-DE" smtClean="0"/>
              <a:t>32</a:t>
            </a:fld>
            <a:endParaRPr lang="de-DE"/>
          </a:p>
        </p:txBody>
      </p:sp>
    </p:spTree>
    <p:extLst>
      <p:ext uri="{BB962C8B-B14F-4D97-AF65-F5344CB8AC3E}">
        <p14:creationId xmlns:p14="http://schemas.microsoft.com/office/powerpoint/2010/main" val="4054731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25512-7365-16C2-787F-DADB525146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AF1B74-29B9-5A37-B384-F3DFDB89FF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52F43-BD71-D83A-3AE3-8FBFB3B544E4}"/>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EA7E7A18-8749-1B29-D3BB-68E07D9ADDD0}"/>
              </a:ext>
            </a:extLst>
          </p:cNvPr>
          <p:cNvSpPr>
            <a:spLocks noGrp="1"/>
          </p:cNvSpPr>
          <p:nvPr>
            <p:ph type="sldNum" sz="quarter" idx="5"/>
          </p:nvPr>
        </p:nvSpPr>
        <p:spPr/>
        <p:txBody>
          <a:bodyPr/>
          <a:lstStyle/>
          <a:p>
            <a:fld id="{756FD0FC-890E-A24A-8C84-957B160C3E04}" type="slidenum">
              <a:rPr lang="de-DE" smtClean="0"/>
              <a:t>33</a:t>
            </a:fld>
            <a:endParaRPr lang="de-DE"/>
          </a:p>
        </p:txBody>
      </p:sp>
    </p:spTree>
    <p:extLst>
      <p:ext uri="{BB962C8B-B14F-4D97-AF65-F5344CB8AC3E}">
        <p14:creationId xmlns:p14="http://schemas.microsoft.com/office/powerpoint/2010/main" val="614228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4F816-71CA-3670-DC0A-CAC02390B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2A6205-C99E-FFBA-0C2B-59738B12D6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DECED6-817C-D7C0-4271-7A2BEBEC026E}"/>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E5675DFE-D09E-8D26-791B-38D7567FB7B3}"/>
              </a:ext>
            </a:extLst>
          </p:cNvPr>
          <p:cNvSpPr>
            <a:spLocks noGrp="1"/>
          </p:cNvSpPr>
          <p:nvPr>
            <p:ph type="sldNum" sz="quarter" idx="5"/>
          </p:nvPr>
        </p:nvSpPr>
        <p:spPr/>
        <p:txBody>
          <a:bodyPr/>
          <a:lstStyle/>
          <a:p>
            <a:fld id="{756FD0FC-890E-A24A-8C84-957B160C3E04}" type="slidenum">
              <a:rPr lang="de-DE" smtClean="0"/>
              <a:t>21</a:t>
            </a:fld>
            <a:endParaRPr lang="de-DE"/>
          </a:p>
        </p:txBody>
      </p:sp>
    </p:spTree>
    <p:extLst>
      <p:ext uri="{BB962C8B-B14F-4D97-AF65-F5344CB8AC3E}">
        <p14:creationId xmlns:p14="http://schemas.microsoft.com/office/powerpoint/2010/main" val="2392716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77029-BECD-66B5-4CBD-A03FAEF1E2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0DEED7-BB02-859E-CBB7-2A4FFB7A87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5AD2C5-E9F0-5F4D-E04D-757CD1C9491A}"/>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8B1D33DE-C57E-B583-B031-D416B432A969}"/>
              </a:ext>
            </a:extLst>
          </p:cNvPr>
          <p:cNvSpPr>
            <a:spLocks noGrp="1"/>
          </p:cNvSpPr>
          <p:nvPr>
            <p:ph type="sldNum" sz="quarter" idx="5"/>
          </p:nvPr>
        </p:nvSpPr>
        <p:spPr/>
        <p:txBody>
          <a:bodyPr/>
          <a:lstStyle/>
          <a:p>
            <a:fld id="{756FD0FC-890E-A24A-8C84-957B160C3E04}" type="slidenum">
              <a:rPr lang="de-DE" smtClean="0"/>
              <a:t>22</a:t>
            </a:fld>
            <a:endParaRPr lang="de-DE"/>
          </a:p>
        </p:txBody>
      </p:sp>
    </p:spTree>
    <p:extLst>
      <p:ext uri="{BB962C8B-B14F-4D97-AF65-F5344CB8AC3E}">
        <p14:creationId xmlns:p14="http://schemas.microsoft.com/office/powerpoint/2010/main" val="1005234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B7B38-4AD6-27F6-E776-CEE8AE5A60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EA1C19-D578-BAC0-8B91-4BD3FB5868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FC3137-0CEC-D0DB-FBB9-33AB6FB8E8AD}"/>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E79B463B-1C2C-CD08-23FB-003A51694FDE}"/>
              </a:ext>
            </a:extLst>
          </p:cNvPr>
          <p:cNvSpPr>
            <a:spLocks noGrp="1"/>
          </p:cNvSpPr>
          <p:nvPr>
            <p:ph type="sldNum" sz="quarter" idx="5"/>
          </p:nvPr>
        </p:nvSpPr>
        <p:spPr/>
        <p:txBody>
          <a:bodyPr/>
          <a:lstStyle/>
          <a:p>
            <a:fld id="{756FD0FC-890E-A24A-8C84-957B160C3E04}" type="slidenum">
              <a:rPr lang="de-DE" smtClean="0"/>
              <a:t>23</a:t>
            </a:fld>
            <a:endParaRPr lang="de-DE"/>
          </a:p>
        </p:txBody>
      </p:sp>
    </p:spTree>
    <p:extLst>
      <p:ext uri="{BB962C8B-B14F-4D97-AF65-F5344CB8AC3E}">
        <p14:creationId xmlns:p14="http://schemas.microsoft.com/office/powerpoint/2010/main" val="4266446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87B42-AE96-1E10-5BDB-06F7516111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011E2-2EAE-F19C-CF3D-E7904E7084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ABB5DA-CF6C-8A5D-9FBD-237C0C812D98}"/>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3CCE054A-BE8F-A335-282E-8FD47D4CA06A}"/>
              </a:ext>
            </a:extLst>
          </p:cNvPr>
          <p:cNvSpPr>
            <a:spLocks noGrp="1"/>
          </p:cNvSpPr>
          <p:nvPr>
            <p:ph type="sldNum" sz="quarter" idx="5"/>
          </p:nvPr>
        </p:nvSpPr>
        <p:spPr/>
        <p:txBody>
          <a:bodyPr/>
          <a:lstStyle/>
          <a:p>
            <a:fld id="{756FD0FC-890E-A24A-8C84-957B160C3E04}" type="slidenum">
              <a:rPr lang="de-DE" smtClean="0"/>
              <a:t>24</a:t>
            </a:fld>
            <a:endParaRPr lang="de-DE"/>
          </a:p>
        </p:txBody>
      </p:sp>
    </p:spTree>
    <p:extLst>
      <p:ext uri="{BB962C8B-B14F-4D97-AF65-F5344CB8AC3E}">
        <p14:creationId xmlns:p14="http://schemas.microsoft.com/office/powerpoint/2010/main" val="1440521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B94F-22DE-DA3D-4571-37D40DB650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124FC-A714-EE5B-EB61-CD319480D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57D954-1569-BC99-8C4C-DB690748B3E3}"/>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6688BE73-7C06-5F63-1399-9D52888DEB5C}"/>
              </a:ext>
            </a:extLst>
          </p:cNvPr>
          <p:cNvSpPr>
            <a:spLocks noGrp="1"/>
          </p:cNvSpPr>
          <p:nvPr>
            <p:ph type="sldNum" sz="quarter" idx="5"/>
          </p:nvPr>
        </p:nvSpPr>
        <p:spPr/>
        <p:txBody>
          <a:bodyPr/>
          <a:lstStyle/>
          <a:p>
            <a:fld id="{756FD0FC-890E-A24A-8C84-957B160C3E04}" type="slidenum">
              <a:rPr lang="de-DE" smtClean="0"/>
              <a:t>25</a:t>
            </a:fld>
            <a:endParaRPr lang="de-DE"/>
          </a:p>
        </p:txBody>
      </p:sp>
    </p:spTree>
    <p:extLst>
      <p:ext uri="{BB962C8B-B14F-4D97-AF65-F5344CB8AC3E}">
        <p14:creationId xmlns:p14="http://schemas.microsoft.com/office/powerpoint/2010/main" val="2577538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74293-345D-5E26-3D7F-3C6B763EC4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200761-127C-8CEA-19B7-E53264231D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BE3DAD-570D-C909-64F2-C4BAD00C2176}"/>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CDDFA4F9-2DB5-B646-113E-CBEEC70D9797}"/>
              </a:ext>
            </a:extLst>
          </p:cNvPr>
          <p:cNvSpPr>
            <a:spLocks noGrp="1"/>
          </p:cNvSpPr>
          <p:nvPr>
            <p:ph type="sldNum" sz="quarter" idx="5"/>
          </p:nvPr>
        </p:nvSpPr>
        <p:spPr/>
        <p:txBody>
          <a:bodyPr/>
          <a:lstStyle/>
          <a:p>
            <a:fld id="{756FD0FC-890E-A24A-8C84-957B160C3E04}" type="slidenum">
              <a:rPr lang="de-DE" smtClean="0"/>
              <a:t>26</a:t>
            </a:fld>
            <a:endParaRPr lang="de-DE"/>
          </a:p>
        </p:txBody>
      </p:sp>
    </p:spTree>
    <p:extLst>
      <p:ext uri="{BB962C8B-B14F-4D97-AF65-F5344CB8AC3E}">
        <p14:creationId xmlns:p14="http://schemas.microsoft.com/office/powerpoint/2010/main" val="2703237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B5B52-6796-C19A-7F67-A7E0ED8D7C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AEC0B4-ED41-BFC8-43AC-B5B1E4E36E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B7D2FA-3CA1-E4C5-9889-77C2601A6BE2}"/>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D058A6C7-080F-3CD7-020B-6D415A66352D}"/>
              </a:ext>
            </a:extLst>
          </p:cNvPr>
          <p:cNvSpPr>
            <a:spLocks noGrp="1"/>
          </p:cNvSpPr>
          <p:nvPr>
            <p:ph type="sldNum" sz="quarter" idx="5"/>
          </p:nvPr>
        </p:nvSpPr>
        <p:spPr/>
        <p:txBody>
          <a:bodyPr/>
          <a:lstStyle/>
          <a:p>
            <a:fld id="{756FD0FC-890E-A24A-8C84-957B160C3E04}" type="slidenum">
              <a:rPr lang="de-DE" smtClean="0"/>
              <a:t>27</a:t>
            </a:fld>
            <a:endParaRPr lang="de-DE"/>
          </a:p>
        </p:txBody>
      </p:sp>
    </p:spTree>
    <p:extLst>
      <p:ext uri="{BB962C8B-B14F-4D97-AF65-F5344CB8AC3E}">
        <p14:creationId xmlns:p14="http://schemas.microsoft.com/office/powerpoint/2010/main" val="36349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97F0C-5F1D-F67F-FE09-3B44C060AC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33FC7D-BB81-B530-7CAE-BB1C403570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26FB31-9E7B-BD3F-3F95-71C35C61228D}"/>
              </a:ext>
            </a:extLst>
          </p:cNvPr>
          <p:cNvSpPr>
            <a:spLocks noGrp="1"/>
          </p:cNvSpPr>
          <p:nvPr>
            <p:ph type="body" idx="1"/>
          </p:nvPr>
        </p:nvSpPr>
        <p:spPr/>
        <p:txBody>
          <a:bodyPr/>
          <a:lstStyle/>
          <a:p>
            <a:endParaRPr lang="de-AT" dirty="0"/>
          </a:p>
        </p:txBody>
      </p:sp>
      <p:sp>
        <p:nvSpPr>
          <p:cNvPr id="4" name="Slide Number Placeholder 3">
            <a:extLst>
              <a:ext uri="{FF2B5EF4-FFF2-40B4-BE49-F238E27FC236}">
                <a16:creationId xmlns:a16="http://schemas.microsoft.com/office/drawing/2014/main" id="{6E987208-DF47-9F4E-FBDD-C8E661F4EA63}"/>
              </a:ext>
            </a:extLst>
          </p:cNvPr>
          <p:cNvSpPr>
            <a:spLocks noGrp="1"/>
          </p:cNvSpPr>
          <p:nvPr>
            <p:ph type="sldNum" sz="quarter" idx="5"/>
          </p:nvPr>
        </p:nvSpPr>
        <p:spPr/>
        <p:txBody>
          <a:bodyPr/>
          <a:lstStyle/>
          <a:p>
            <a:fld id="{756FD0FC-890E-A24A-8C84-957B160C3E04}" type="slidenum">
              <a:rPr lang="de-DE" smtClean="0"/>
              <a:t>28</a:t>
            </a:fld>
            <a:endParaRPr lang="de-DE"/>
          </a:p>
        </p:txBody>
      </p:sp>
    </p:spTree>
    <p:extLst>
      <p:ext uri="{BB962C8B-B14F-4D97-AF65-F5344CB8AC3E}">
        <p14:creationId xmlns:p14="http://schemas.microsoft.com/office/powerpoint/2010/main" val="6140672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1">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AE87D7B6-CCC9-6F41-920E-775EB1B73EFF}"/>
              </a:ext>
            </a:extLst>
          </p:cNvPr>
          <p:cNvSpPr/>
          <p:nvPr userDrawn="1"/>
        </p:nvSpPr>
        <p:spPr>
          <a:xfrm>
            <a:off x="7043051" y="-1"/>
            <a:ext cx="5148949" cy="6858001"/>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Rechteck 10">
            <a:extLst>
              <a:ext uri="{FF2B5EF4-FFF2-40B4-BE49-F238E27FC236}">
                <a16:creationId xmlns:a16="http://schemas.microsoft.com/office/drawing/2014/main" id="{3459DF94-3C06-CE44-95C9-030CF275DE96}"/>
              </a:ext>
            </a:extLst>
          </p:cNvPr>
          <p:cNvSpPr/>
          <p:nvPr userDrawn="1"/>
        </p:nvSpPr>
        <p:spPr>
          <a:xfrm>
            <a:off x="0" y="0"/>
            <a:ext cx="7043051" cy="5107259"/>
          </a:xfrm>
          <a:prstGeom prst="rect">
            <a:avLst/>
          </a:prstGeom>
          <a:solidFill>
            <a:srgbClr val="C0A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B5C3AC47-C207-6E4A-A854-C62EF7EFD7E3}"/>
              </a:ext>
            </a:extLst>
          </p:cNvPr>
          <p:cNvSpPr/>
          <p:nvPr userDrawn="1"/>
        </p:nvSpPr>
        <p:spPr>
          <a:xfrm>
            <a:off x="-4520" y="5107259"/>
            <a:ext cx="7047571" cy="175074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248E9BB3-7E63-A44D-A165-D6A7CF70CFBB}"/>
              </a:ext>
            </a:extLst>
          </p:cNvPr>
          <p:cNvPicPr>
            <a:picLocks noChangeAspect="1"/>
          </p:cNvPicPr>
          <p:nvPr userDrawn="1"/>
        </p:nvPicPr>
        <p:blipFill>
          <a:blip r:embed="rId2"/>
          <a:stretch>
            <a:fillRect/>
          </a:stretch>
        </p:blipFill>
        <p:spPr>
          <a:xfrm>
            <a:off x="5912403" y="368300"/>
            <a:ext cx="1503556" cy="1503556"/>
          </a:xfrm>
          <a:prstGeom prst="rect">
            <a:avLst/>
          </a:prstGeom>
        </p:spPr>
      </p:pic>
      <p:sp>
        <p:nvSpPr>
          <p:cNvPr id="14" name="Textplatzhalter 2">
            <a:extLst>
              <a:ext uri="{FF2B5EF4-FFF2-40B4-BE49-F238E27FC236}">
                <a16:creationId xmlns:a16="http://schemas.microsoft.com/office/drawing/2014/main" id="{BAC2916B-617B-EA4A-AF07-5419FA25F933}"/>
              </a:ext>
            </a:extLst>
          </p:cNvPr>
          <p:cNvSpPr>
            <a:spLocks noGrp="1"/>
          </p:cNvSpPr>
          <p:nvPr>
            <p:ph type="body" sz="quarter" idx="10" hasCustomPrompt="1"/>
          </p:nvPr>
        </p:nvSpPr>
        <p:spPr>
          <a:xfrm>
            <a:off x="342908" y="375202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Überschrift 1</a:t>
            </a:r>
          </a:p>
        </p:txBody>
      </p:sp>
      <p:sp>
        <p:nvSpPr>
          <p:cNvPr id="18" name="Textplatzhalter 2">
            <a:extLst>
              <a:ext uri="{FF2B5EF4-FFF2-40B4-BE49-F238E27FC236}">
                <a16:creationId xmlns:a16="http://schemas.microsoft.com/office/drawing/2014/main" id="{3C8F07F7-4AF6-7844-89E0-DC259179FCE7}"/>
              </a:ext>
            </a:extLst>
          </p:cNvPr>
          <p:cNvSpPr>
            <a:spLocks noGrp="1"/>
          </p:cNvSpPr>
          <p:nvPr>
            <p:ph type="body" sz="quarter" idx="11" hasCustomPrompt="1"/>
          </p:nvPr>
        </p:nvSpPr>
        <p:spPr>
          <a:xfrm>
            <a:off x="342908" y="531590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0" i="0">
                <a:latin typeface="Arial" panose="020B0604020202020204" pitchFamily="34" charset="0"/>
                <a:cs typeface="Arial" panose="020B0604020202020204" pitchFamily="34" charset="0"/>
              </a:defRPr>
            </a:lvl1pPr>
          </a:lstStyle>
          <a:p>
            <a:r>
              <a:rPr lang="de-DE" dirty="0"/>
              <a:t>Titel</a:t>
            </a:r>
          </a:p>
        </p:txBody>
      </p:sp>
      <p:pic>
        <p:nvPicPr>
          <p:cNvPr id="4" name="Grafik 3">
            <a:extLst>
              <a:ext uri="{FF2B5EF4-FFF2-40B4-BE49-F238E27FC236}">
                <a16:creationId xmlns:a16="http://schemas.microsoft.com/office/drawing/2014/main" id="{3A921CC9-102C-354E-9CE6-FC36CD10B9B1}"/>
              </a:ext>
            </a:extLst>
          </p:cNvPr>
          <p:cNvPicPr>
            <a:picLocks noChangeAspect="1"/>
          </p:cNvPicPr>
          <p:nvPr userDrawn="1"/>
        </p:nvPicPr>
        <p:blipFill>
          <a:blip r:embed="rId3"/>
          <a:stretch>
            <a:fillRect/>
          </a:stretch>
        </p:blipFill>
        <p:spPr>
          <a:xfrm>
            <a:off x="403342" y="369129"/>
            <a:ext cx="1868355" cy="644400"/>
          </a:xfrm>
          <a:prstGeom prst="rect">
            <a:avLst/>
          </a:prstGeom>
        </p:spPr>
      </p:pic>
    </p:spTree>
    <p:extLst>
      <p:ext uri="{BB962C8B-B14F-4D97-AF65-F5344CB8AC3E}">
        <p14:creationId xmlns:p14="http://schemas.microsoft.com/office/powerpoint/2010/main" val="1784399551"/>
      </p:ext>
    </p:extLst>
  </p:cSld>
  <p:clrMapOvr>
    <a:masterClrMapping/>
  </p:clrMapOvr>
  <p:extLst>
    <p:ext uri="{DCECCB84-F9BA-43D5-87BE-67443E8EF086}">
      <p15:sldGuideLst xmlns:p15="http://schemas.microsoft.com/office/powerpoint/2012/main">
        <p15:guide id="4" orient="horz" pos="4156">
          <p15:clr>
            <a:srgbClr val="FBAE40"/>
          </p15:clr>
        </p15:guide>
        <p15:guide id="5" orient="horz" pos="232">
          <p15:clr>
            <a:srgbClr val="FBAE40"/>
          </p15:clr>
        </p15:guide>
        <p15:guide id="7" pos="7446">
          <p15:clr>
            <a:srgbClr val="FBAE40"/>
          </p15:clr>
        </p15:guide>
        <p15:guide id="8" pos="25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Zitat">
    <p:bg>
      <p:bgPr>
        <a:solidFill>
          <a:srgbClr val="9ACFF1"/>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12192000" cy="6858000"/>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platzhalter 2">
            <a:extLst>
              <a:ext uri="{FF2B5EF4-FFF2-40B4-BE49-F238E27FC236}">
                <a16:creationId xmlns:a16="http://schemas.microsoft.com/office/drawing/2014/main" id="{831FAD21-4BCE-E248-828A-2AE196F7952C}"/>
              </a:ext>
            </a:extLst>
          </p:cNvPr>
          <p:cNvSpPr>
            <a:spLocks noGrp="1"/>
          </p:cNvSpPr>
          <p:nvPr>
            <p:ph type="body" sz="quarter" idx="10" hasCustomPrompt="1"/>
          </p:nvPr>
        </p:nvSpPr>
        <p:spPr>
          <a:xfrm>
            <a:off x="360000" y="360000"/>
            <a:ext cx="6316663" cy="3933825"/>
          </a:xfrm>
          <a:prstGeom prst="rect">
            <a:avLst/>
          </a:prstGeom>
        </p:spPr>
        <p:txBody>
          <a:bodyPr>
            <a:normAutofit/>
          </a:bodyPr>
          <a:lstStyle>
            <a:lvl1pPr marL="0" indent="0">
              <a:lnSpc>
                <a:spcPct val="100000"/>
              </a:lnSpc>
              <a:spcBef>
                <a:spcPts val="0"/>
              </a:spcBef>
              <a:buNone/>
              <a:defRPr sz="7000" b="1">
                <a:latin typeface="Arial" panose="020B0604020202020204" pitchFamily="34" charset="0"/>
                <a:cs typeface="Arial" panose="020B0604020202020204" pitchFamily="34" charset="0"/>
              </a:defRPr>
            </a:lvl1pPr>
          </a:lstStyle>
          <a:p>
            <a:r>
              <a:rPr lang="de-DE" dirty="0"/>
              <a:t>Zitat</a:t>
            </a:r>
          </a:p>
          <a:p>
            <a:endParaRPr lang="de-DE" dirty="0"/>
          </a:p>
        </p:txBody>
      </p:sp>
    </p:spTree>
    <p:extLst>
      <p:ext uri="{BB962C8B-B14F-4D97-AF65-F5344CB8AC3E}">
        <p14:creationId xmlns:p14="http://schemas.microsoft.com/office/powerpoint/2010/main" val="11975659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eere_Folie_F">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96B7C7A7-E104-F742-8A3A-4EE7F0D18031}"/>
              </a:ext>
            </a:extLst>
          </p:cNvPr>
          <p:cNvPicPr>
            <a:picLocks noChangeAspect="1"/>
          </p:cNvPicPr>
          <p:nvPr userDrawn="1"/>
        </p:nvPicPr>
        <p:blipFill>
          <a:blip r:embed="rId2"/>
          <a:stretch>
            <a:fillRect/>
          </a:stretch>
        </p:blipFill>
        <p:spPr>
          <a:xfrm>
            <a:off x="10328400" y="4993200"/>
            <a:ext cx="1503556" cy="1503556"/>
          </a:xfrm>
          <a:prstGeom prst="rect">
            <a:avLst/>
          </a:prstGeom>
        </p:spPr>
      </p:pic>
    </p:spTree>
    <p:extLst>
      <p:ext uri="{BB962C8B-B14F-4D97-AF65-F5344CB8AC3E}">
        <p14:creationId xmlns:p14="http://schemas.microsoft.com/office/powerpoint/2010/main" val="1784729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inzelne_Punkte">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C2CEC39-1548-9145-A7E2-63DA9D9D268D}"/>
              </a:ext>
            </a:extLst>
          </p:cNvPr>
          <p:cNvSpPr>
            <a:spLocks noGrp="1"/>
          </p:cNvSpPr>
          <p:nvPr>
            <p:ph type="body" sz="quarter" idx="10" hasCustomPrompt="1"/>
          </p:nvPr>
        </p:nvSpPr>
        <p:spPr>
          <a:xfrm>
            <a:off x="360000" y="360000"/>
            <a:ext cx="5686785" cy="825628"/>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
        <p:nvSpPr>
          <p:cNvPr id="7" name="Textplatzhalter 6">
            <a:extLst>
              <a:ext uri="{FF2B5EF4-FFF2-40B4-BE49-F238E27FC236}">
                <a16:creationId xmlns:a16="http://schemas.microsoft.com/office/drawing/2014/main" id="{9768DE0C-60A9-114E-A323-A8B5CD45B5D7}"/>
              </a:ext>
            </a:extLst>
          </p:cNvPr>
          <p:cNvSpPr>
            <a:spLocks noGrp="1"/>
          </p:cNvSpPr>
          <p:nvPr>
            <p:ph type="body" sz="quarter" idx="11" hasCustomPrompt="1"/>
          </p:nvPr>
        </p:nvSpPr>
        <p:spPr>
          <a:xfrm>
            <a:off x="360000" y="1260000"/>
            <a:ext cx="8429625" cy="4005262"/>
          </a:xfrm>
          <a:prstGeom prst="rect">
            <a:avLst/>
          </a:prstGeom>
        </p:spPr>
        <p:txBody>
          <a:bodyPr>
            <a:normAutofit/>
          </a:bodyPr>
          <a:lstStyle>
            <a:lvl1pPr marL="228600" indent="-228600">
              <a:lnSpc>
                <a:spcPct val="150000"/>
              </a:lnSpc>
              <a:spcBef>
                <a:spcPts val="0"/>
              </a:spcBef>
              <a:buSzPct val="120000"/>
              <a:buFont typeface="Wingdings" pitchFamily="2" charset="2"/>
              <a:buChar char="§"/>
              <a:defRPr sz="3500" b="0" i="0">
                <a:latin typeface="Arial" panose="020B0604020202020204" pitchFamily="34" charset="0"/>
                <a:cs typeface="Arial" panose="020B0604020202020204" pitchFamily="34" charset="0"/>
              </a:defRPr>
            </a:lvl1pPr>
            <a:lvl2pPr marL="685800" indent="-228600">
              <a:lnSpc>
                <a:spcPct val="100000"/>
              </a:lnSpc>
              <a:buFont typeface="Wingdings" pitchFamily="2" charset="2"/>
              <a:buChar char="§"/>
              <a:defRPr sz="3000">
                <a:latin typeface="Arial" panose="020B0604020202020204" pitchFamily="34" charset="0"/>
                <a:cs typeface="Arial" panose="020B0604020202020204" pitchFamily="34" charset="0"/>
              </a:defRPr>
            </a:lvl2pPr>
          </a:lstStyle>
          <a:p>
            <a:r>
              <a:rPr lang="de-DE" dirty="0"/>
              <a:t> Punkt 1</a:t>
            </a:r>
          </a:p>
          <a:p>
            <a:pPr lvl="0"/>
            <a:r>
              <a:rPr lang="de-DE" dirty="0"/>
              <a:t> Punkt 2
 Punkt 3</a:t>
            </a:r>
          </a:p>
          <a:p>
            <a:pPr lvl="1"/>
            <a:r>
              <a:rPr lang="de-DE" dirty="0"/>
              <a:t> Unterpunkt</a:t>
            </a:r>
          </a:p>
          <a:p>
            <a:pPr lvl="1"/>
            <a:r>
              <a:rPr lang="de-DE" dirty="0"/>
              <a:t> Unterpunkt</a:t>
            </a:r>
          </a:p>
          <a:p>
            <a:endParaRPr lang="de-DE" dirty="0"/>
          </a:p>
        </p:txBody>
      </p:sp>
      <p:pic>
        <p:nvPicPr>
          <p:cNvPr id="6" name="Grafik 5">
            <a:extLst>
              <a:ext uri="{FF2B5EF4-FFF2-40B4-BE49-F238E27FC236}">
                <a16:creationId xmlns:a16="http://schemas.microsoft.com/office/drawing/2014/main" id="{1E940482-9150-D444-902A-A91A745BC530}"/>
              </a:ext>
            </a:extLst>
          </p:cNvPr>
          <p:cNvPicPr>
            <a:picLocks noChangeAspect="1"/>
          </p:cNvPicPr>
          <p:nvPr userDrawn="1"/>
        </p:nvPicPr>
        <p:blipFill>
          <a:blip r:embed="rId2"/>
          <a:stretch>
            <a:fillRect/>
          </a:stretch>
        </p:blipFill>
        <p:spPr>
          <a:xfrm>
            <a:off x="10328400" y="4993200"/>
            <a:ext cx="1503556" cy="1503556"/>
          </a:xfrm>
          <a:prstGeom prst="rect">
            <a:avLst/>
          </a:prstGeom>
        </p:spPr>
      </p:pic>
    </p:spTree>
    <p:extLst>
      <p:ext uri="{BB962C8B-B14F-4D97-AF65-F5344CB8AC3E}">
        <p14:creationId xmlns:p14="http://schemas.microsoft.com/office/powerpoint/2010/main" val="599284731"/>
      </p:ext>
    </p:extLst>
  </p:cSld>
  <p:clrMapOvr>
    <a:masterClrMapping/>
  </p:clrMapOvr>
  <p:extLst>
    <p:ext uri="{DCECCB84-F9BA-43D5-87BE-67443E8EF086}">
      <p15:sldGuideLst xmlns:p15="http://schemas.microsoft.com/office/powerpoint/2012/main">
        <p15:guide id="1" orient="horz" pos="210" userDrawn="1">
          <p15:clr>
            <a:srgbClr val="FBAE40"/>
          </p15:clr>
        </p15:guide>
        <p15:guide id="2" pos="21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ängere_Punkte">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C2CEC39-1548-9145-A7E2-63DA9D9D268D}"/>
              </a:ext>
            </a:extLst>
          </p:cNvPr>
          <p:cNvSpPr>
            <a:spLocks noGrp="1"/>
          </p:cNvSpPr>
          <p:nvPr>
            <p:ph type="body" sz="quarter" idx="10" hasCustomPrompt="1"/>
          </p:nvPr>
        </p:nvSpPr>
        <p:spPr>
          <a:xfrm>
            <a:off x="360000" y="360000"/>
            <a:ext cx="5686785" cy="825628"/>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
        <p:nvSpPr>
          <p:cNvPr id="7" name="Textplatzhalter 6">
            <a:extLst>
              <a:ext uri="{FF2B5EF4-FFF2-40B4-BE49-F238E27FC236}">
                <a16:creationId xmlns:a16="http://schemas.microsoft.com/office/drawing/2014/main" id="{9768DE0C-60A9-114E-A323-A8B5CD45B5D7}"/>
              </a:ext>
            </a:extLst>
          </p:cNvPr>
          <p:cNvSpPr>
            <a:spLocks noGrp="1"/>
          </p:cNvSpPr>
          <p:nvPr>
            <p:ph type="body" sz="quarter" idx="11" hasCustomPrompt="1"/>
          </p:nvPr>
        </p:nvSpPr>
        <p:spPr>
          <a:xfrm>
            <a:off x="360000" y="1440000"/>
            <a:ext cx="8429625" cy="4005262"/>
          </a:xfrm>
          <a:prstGeom prst="rect">
            <a:avLst/>
          </a:prstGeom>
        </p:spPr>
        <p:txBody>
          <a:bodyPr>
            <a:normAutofit/>
          </a:bodyPr>
          <a:lstStyle>
            <a:lvl1pPr marL="228600" indent="-228600">
              <a:lnSpc>
                <a:spcPts val="4500"/>
              </a:lnSpc>
              <a:spcBef>
                <a:spcPts val="0"/>
              </a:spcBef>
              <a:spcAft>
                <a:spcPts val="2400"/>
              </a:spcAft>
              <a:buSzPct val="120000"/>
              <a:buFont typeface="Wingdings" pitchFamily="2" charset="2"/>
              <a:buChar char="§"/>
              <a:defRPr sz="3500" b="0" i="0">
                <a:latin typeface="Arial" panose="020B0604020202020204" pitchFamily="34" charset="0"/>
                <a:cs typeface="Arial" panose="020B0604020202020204" pitchFamily="34" charset="0"/>
              </a:defRPr>
            </a:lvl1pPr>
            <a:lvl2pPr marL="685800" indent="-228600">
              <a:lnSpc>
                <a:spcPct val="100000"/>
              </a:lnSpc>
              <a:buFont typeface="Wingdings" pitchFamily="2" charset="2"/>
              <a:buChar char="§"/>
              <a:defRPr sz="3000">
                <a:latin typeface="Arial" panose="020B0604020202020204" pitchFamily="34" charset="0"/>
                <a:cs typeface="Arial" panose="020B0604020202020204" pitchFamily="34" charset="0"/>
              </a:defRPr>
            </a:lvl2pPr>
          </a:lstStyle>
          <a:p>
            <a:r>
              <a:rPr lang="de-DE" dirty="0"/>
              <a:t> Ganzer Satz oder Absatz.</a:t>
            </a:r>
          </a:p>
          <a:p>
            <a:r>
              <a:rPr lang="de-DE" dirty="0"/>
              <a:t> Ganzer Satz oder Absatz. Der Satz</a:t>
            </a:r>
            <a:br>
              <a:rPr lang="de-DE" dirty="0"/>
            </a:br>
            <a:r>
              <a:rPr lang="de-DE" dirty="0"/>
              <a:t> kann auch länger sein.</a:t>
            </a:r>
          </a:p>
          <a:p>
            <a:endParaRPr lang="de-DE" dirty="0"/>
          </a:p>
          <a:p>
            <a:endParaRPr lang="de-DE" dirty="0"/>
          </a:p>
        </p:txBody>
      </p:sp>
      <p:pic>
        <p:nvPicPr>
          <p:cNvPr id="6" name="Grafik 5">
            <a:extLst>
              <a:ext uri="{FF2B5EF4-FFF2-40B4-BE49-F238E27FC236}">
                <a16:creationId xmlns:a16="http://schemas.microsoft.com/office/drawing/2014/main" id="{209CDAE5-CD32-EF4F-A8BB-2DFDB51C793C}"/>
              </a:ext>
            </a:extLst>
          </p:cNvPr>
          <p:cNvPicPr>
            <a:picLocks noChangeAspect="1"/>
          </p:cNvPicPr>
          <p:nvPr userDrawn="1"/>
        </p:nvPicPr>
        <p:blipFill>
          <a:blip r:embed="rId2"/>
          <a:stretch>
            <a:fillRect/>
          </a:stretch>
        </p:blipFill>
        <p:spPr>
          <a:xfrm>
            <a:off x="10328400" y="4993200"/>
            <a:ext cx="1503556" cy="1503556"/>
          </a:xfrm>
          <a:prstGeom prst="rect">
            <a:avLst/>
          </a:prstGeom>
        </p:spPr>
      </p:pic>
    </p:spTree>
    <p:extLst>
      <p:ext uri="{BB962C8B-B14F-4D97-AF65-F5344CB8AC3E}">
        <p14:creationId xmlns:p14="http://schemas.microsoft.com/office/powerpoint/2010/main" val="1748355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_Absatz">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C2CEC39-1548-9145-A7E2-63DA9D9D268D}"/>
              </a:ext>
            </a:extLst>
          </p:cNvPr>
          <p:cNvSpPr>
            <a:spLocks noGrp="1"/>
          </p:cNvSpPr>
          <p:nvPr>
            <p:ph type="body" sz="quarter" idx="10" hasCustomPrompt="1"/>
          </p:nvPr>
        </p:nvSpPr>
        <p:spPr>
          <a:xfrm>
            <a:off x="360000" y="360000"/>
            <a:ext cx="5686785" cy="825628"/>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
        <p:nvSpPr>
          <p:cNvPr id="7" name="Textplatzhalter 6">
            <a:extLst>
              <a:ext uri="{FF2B5EF4-FFF2-40B4-BE49-F238E27FC236}">
                <a16:creationId xmlns:a16="http://schemas.microsoft.com/office/drawing/2014/main" id="{9768DE0C-60A9-114E-A323-A8B5CD45B5D7}"/>
              </a:ext>
            </a:extLst>
          </p:cNvPr>
          <p:cNvSpPr>
            <a:spLocks noGrp="1"/>
          </p:cNvSpPr>
          <p:nvPr>
            <p:ph type="body" sz="quarter" idx="11" hasCustomPrompt="1"/>
          </p:nvPr>
        </p:nvSpPr>
        <p:spPr>
          <a:xfrm>
            <a:off x="360000" y="1440000"/>
            <a:ext cx="8429625" cy="4005262"/>
          </a:xfrm>
          <a:prstGeom prst="rect">
            <a:avLst/>
          </a:prstGeom>
        </p:spPr>
        <p:txBody>
          <a:bodyPr>
            <a:normAutofit/>
          </a:bodyPr>
          <a:lstStyle>
            <a:lvl1pPr marL="0" indent="0">
              <a:lnSpc>
                <a:spcPts val="4500"/>
              </a:lnSpc>
              <a:spcBef>
                <a:spcPts val="0"/>
              </a:spcBef>
              <a:spcAft>
                <a:spcPts val="2400"/>
              </a:spcAft>
              <a:buSzPct val="120000"/>
              <a:buFont typeface="Wingdings" pitchFamily="2" charset="2"/>
              <a:buNone/>
              <a:defRPr sz="3500" b="0" i="0">
                <a:latin typeface="Arial" panose="020B0604020202020204" pitchFamily="34" charset="0"/>
                <a:cs typeface="Arial" panose="020B0604020202020204" pitchFamily="34" charset="0"/>
              </a:defRPr>
            </a:lvl1pPr>
            <a:lvl2pPr marL="685800" indent="-228600">
              <a:lnSpc>
                <a:spcPct val="100000"/>
              </a:lnSpc>
              <a:buFont typeface="Wingdings" pitchFamily="2" charset="2"/>
              <a:buChar char="§"/>
              <a:defRPr sz="3000">
                <a:latin typeface="Arial" panose="020B0604020202020204" pitchFamily="34" charset="0"/>
                <a:cs typeface="Arial" panose="020B0604020202020204" pitchFamily="34" charset="0"/>
              </a:defRPr>
            </a:lvl2pPr>
          </a:lstStyle>
          <a:p>
            <a:r>
              <a:rPr lang="de-DE" dirty="0"/>
              <a:t>Ganzer Absatz zum Inhalt über mehrere Zeilen. Hier kommt ein Textblock.</a:t>
            </a:r>
          </a:p>
          <a:p>
            <a:endParaRPr lang="de-DE" dirty="0"/>
          </a:p>
          <a:p>
            <a:endParaRPr lang="de-DE" dirty="0"/>
          </a:p>
        </p:txBody>
      </p:sp>
      <p:pic>
        <p:nvPicPr>
          <p:cNvPr id="6" name="Grafik 5">
            <a:extLst>
              <a:ext uri="{FF2B5EF4-FFF2-40B4-BE49-F238E27FC236}">
                <a16:creationId xmlns:a16="http://schemas.microsoft.com/office/drawing/2014/main" id="{8290A960-B63E-544D-A4EE-572FC172A78B}"/>
              </a:ext>
            </a:extLst>
          </p:cNvPr>
          <p:cNvPicPr>
            <a:picLocks noChangeAspect="1"/>
          </p:cNvPicPr>
          <p:nvPr userDrawn="1"/>
        </p:nvPicPr>
        <p:blipFill>
          <a:blip r:embed="rId2"/>
          <a:stretch>
            <a:fillRect/>
          </a:stretch>
        </p:blipFill>
        <p:spPr>
          <a:xfrm>
            <a:off x="10328400" y="4993200"/>
            <a:ext cx="1503556" cy="1503556"/>
          </a:xfrm>
          <a:prstGeom prst="rect">
            <a:avLst/>
          </a:prstGeom>
        </p:spPr>
      </p:pic>
    </p:spTree>
    <p:extLst>
      <p:ext uri="{BB962C8B-B14F-4D97-AF65-F5344CB8AC3E}">
        <p14:creationId xmlns:p14="http://schemas.microsoft.com/office/powerpoint/2010/main" val="31153908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_Bi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C2CEC39-1548-9145-A7E2-63DA9D9D268D}"/>
              </a:ext>
            </a:extLst>
          </p:cNvPr>
          <p:cNvSpPr>
            <a:spLocks noGrp="1"/>
          </p:cNvSpPr>
          <p:nvPr>
            <p:ph type="body" sz="quarter" idx="10" hasCustomPrompt="1"/>
          </p:nvPr>
        </p:nvSpPr>
        <p:spPr>
          <a:xfrm>
            <a:off x="360000" y="360000"/>
            <a:ext cx="4232741" cy="825628"/>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
        <p:nvSpPr>
          <p:cNvPr id="7" name="Textplatzhalter 6">
            <a:extLst>
              <a:ext uri="{FF2B5EF4-FFF2-40B4-BE49-F238E27FC236}">
                <a16:creationId xmlns:a16="http://schemas.microsoft.com/office/drawing/2014/main" id="{9768DE0C-60A9-114E-A323-A8B5CD45B5D7}"/>
              </a:ext>
            </a:extLst>
          </p:cNvPr>
          <p:cNvSpPr>
            <a:spLocks noGrp="1"/>
          </p:cNvSpPr>
          <p:nvPr>
            <p:ph type="body" sz="quarter" idx="11" hasCustomPrompt="1"/>
          </p:nvPr>
        </p:nvSpPr>
        <p:spPr>
          <a:xfrm>
            <a:off x="360000" y="1440000"/>
            <a:ext cx="4232740" cy="4005262"/>
          </a:xfrm>
          <a:prstGeom prst="rect">
            <a:avLst/>
          </a:prstGeom>
        </p:spPr>
        <p:txBody>
          <a:bodyPr>
            <a:normAutofit/>
          </a:bodyPr>
          <a:lstStyle>
            <a:lvl1pPr marL="0" indent="0">
              <a:lnSpc>
                <a:spcPts val="4500"/>
              </a:lnSpc>
              <a:spcBef>
                <a:spcPts val="0"/>
              </a:spcBef>
              <a:spcAft>
                <a:spcPts val="2400"/>
              </a:spcAft>
              <a:buSzPct val="120000"/>
              <a:buFont typeface="Wingdings" pitchFamily="2" charset="2"/>
              <a:buNone/>
              <a:defRPr sz="3500" b="0" i="0">
                <a:latin typeface="Arial" panose="020B0604020202020204" pitchFamily="34" charset="0"/>
                <a:cs typeface="Arial" panose="020B0604020202020204" pitchFamily="34" charset="0"/>
              </a:defRPr>
            </a:lvl1pPr>
            <a:lvl2pPr marL="685800" indent="-228600">
              <a:lnSpc>
                <a:spcPct val="100000"/>
              </a:lnSpc>
              <a:buFont typeface="Wingdings" pitchFamily="2" charset="2"/>
              <a:buChar char="§"/>
              <a:defRPr sz="3000">
                <a:latin typeface="Arial" panose="020B0604020202020204" pitchFamily="34" charset="0"/>
                <a:cs typeface="Arial" panose="020B0604020202020204" pitchFamily="34" charset="0"/>
              </a:defRPr>
            </a:lvl2pPr>
          </a:lstStyle>
          <a:p>
            <a:r>
              <a:rPr lang="de-DE" dirty="0"/>
              <a:t>Ganzer Absatz zum Inhalt über mehrere Zeilen. Hier kommt ein Textblock.</a:t>
            </a:r>
          </a:p>
          <a:p>
            <a:endParaRPr lang="de-DE" dirty="0"/>
          </a:p>
          <a:p>
            <a:endParaRPr lang="de-DE" dirty="0"/>
          </a:p>
        </p:txBody>
      </p:sp>
      <p:pic>
        <p:nvPicPr>
          <p:cNvPr id="8" name="Grafik 7">
            <a:extLst>
              <a:ext uri="{FF2B5EF4-FFF2-40B4-BE49-F238E27FC236}">
                <a16:creationId xmlns:a16="http://schemas.microsoft.com/office/drawing/2014/main" id="{18E4AA3E-24ED-2F49-8DF0-0DBDD2DDEE63}"/>
              </a:ext>
            </a:extLst>
          </p:cNvPr>
          <p:cNvPicPr>
            <a:picLocks noChangeAspect="1"/>
          </p:cNvPicPr>
          <p:nvPr userDrawn="1"/>
        </p:nvPicPr>
        <p:blipFill>
          <a:blip r:embed="rId2"/>
          <a:stretch>
            <a:fillRect/>
          </a:stretch>
        </p:blipFill>
        <p:spPr>
          <a:xfrm>
            <a:off x="10328400" y="4993200"/>
            <a:ext cx="1503556" cy="1503556"/>
          </a:xfrm>
          <a:prstGeom prst="rect">
            <a:avLst/>
          </a:prstGeom>
        </p:spPr>
      </p:pic>
      <p:sp>
        <p:nvSpPr>
          <p:cNvPr id="10" name="Bildplatzhalter 3">
            <a:extLst>
              <a:ext uri="{FF2B5EF4-FFF2-40B4-BE49-F238E27FC236}">
                <a16:creationId xmlns:a16="http://schemas.microsoft.com/office/drawing/2014/main" id="{1941DC95-7B1E-D74D-85D6-44F465D5E9D2}"/>
              </a:ext>
            </a:extLst>
          </p:cNvPr>
          <p:cNvSpPr>
            <a:spLocks noGrp="1"/>
          </p:cNvSpPr>
          <p:nvPr>
            <p:ph type="pic" sz="quarter" idx="13"/>
          </p:nvPr>
        </p:nvSpPr>
        <p:spPr>
          <a:xfrm>
            <a:off x="5153217" y="360000"/>
            <a:ext cx="4370067" cy="6136756"/>
          </a:xfrm>
          <a:prstGeom prst="rect">
            <a:avLst/>
          </a:prstGeom>
        </p:spPr>
        <p:txBody>
          <a:bodyPr/>
          <a:lstStyle>
            <a:lvl1pPr marL="0" indent="0">
              <a:buNone/>
              <a:defRPr/>
            </a:lvl1pPr>
          </a:lstStyle>
          <a:p>
            <a:endParaRPr lang="de-DE" dirty="0"/>
          </a:p>
        </p:txBody>
      </p:sp>
    </p:spTree>
    <p:extLst>
      <p:ext uri="{BB962C8B-B14F-4D97-AF65-F5344CB8AC3E}">
        <p14:creationId xmlns:p14="http://schemas.microsoft.com/office/powerpoint/2010/main" val="3476334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ld_querformat">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B34064E5-22AA-C84A-AC5B-27B0B699DA55}"/>
              </a:ext>
            </a:extLst>
          </p:cNvPr>
          <p:cNvSpPr>
            <a:spLocks noGrp="1"/>
          </p:cNvSpPr>
          <p:nvPr>
            <p:ph type="pic" sz="quarter" idx="10"/>
          </p:nvPr>
        </p:nvSpPr>
        <p:spPr>
          <a:xfrm>
            <a:off x="360044" y="360001"/>
            <a:ext cx="9125657" cy="6136756"/>
          </a:xfrm>
          <a:prstGeom prst="rect">
            <a:avLst/>
          </a:prstGeom>
        </p:spPr>
        <p:txBody>
          <a:bodyPr/>
          <a:lstStyle>
            <a:lvl1pPr marL="0" indent="0">
              <a:buNone/>
              <a:defRPr/>
            </a:lvl1pPr>
          </a:lstStyle>
          <a:p>
            <a:endParaRPr lang="de-DE" dirty="0"/>
          </a:p>
        </p:txBody>
      </p:sp>
      <p:pic>
        <p:nvPicPr>
          <p:cNvPr id="6" name="Grafik 5">
            <a:extLst>
              <a:ext uri="{FF2B5EF4-FFF2-40B4-BE49-F238E27FC236}">
                <a16:creationId xmlns:a16="http://schemas.microsoft.com/office/drawing/2014/main" id="{61252570-3950-6B4C-865D-0E5A8B346590}"/>
              </a:ext>
            </a:extLst>
          </p:cNvPr>
          <p:cNvPicPr>
            <a:picLocks noChangeAspect="1"/>
          </p:cNvPicPr>
          <p:nvPr userDrawn="1"/>
        </p:nvPicPr>
        <p:blipFill>
          <a:blip r:embed="rId2"/>
          <a:stretch>
            <a:fillRect/>
          </a:stretch>
        </p:blipFill>
        <p:spPr>
          <a:xfrm>
            <a:off x="10328400" y="4993200"/>
            <a:ext cx="1503556" cy="1503556"/>
          </a:xfrm>
          <a:prstGeom prst="rect">
            <a:avLst/>
          </a:prstGeom>
        </p:spPr>
      </p:pic>
    </p:spTree>
    <p:extLst>
      <p:ext uri="{BB962C8B-B14F-4D97-AF65-F5344CB8AC3E}">
        <p14:creationId xmlns:p14="http://schemas.microsoft.com/office/powerpoint/2010/main" val="35059807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ilder_2">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31B8B188-9AA2-E34D-A68A-79D44DDB5CBD}"/>
              </a:ext>
            </a:extLst>
          </p:cNvPr>
          <p:cNvPicPr>
            <a:picLocks noChangeAspect="1"/>
          </p:cNvPicPr>
          <p:nvPr userDrawn="1"/>
        </p:nvPicPr>
        <p:blipFill>
          <a:blip r:embed="rId2"/>
          <a:stretch>
            <a:fillRect/>
          </a:stretch>
        </p:blipFill>
        <p:spPr>
          <a:xfrm>
            <a:off x="10328400" y="4993200"/>
            <a:ext cx="1503556" cy="1503556"/>
          </a:xfrm>
          <a:prstGeom prst="rect">
            <a:avLst/>
          </a:prstGeom>
        </p:spPr>
      </p:pic>
      <p:sp>
        <p:nvSpPr>
          <p:cNvPr id="10" name="Bildplatzhalter 3">
            <a:extLst>
              <a:ext uri="{FF2B5EF4-FFF2-40B4-BE49-F238E27FC236}">
                <a16:creationId xmlns:a16="http://schemas.microsoft.com/office/drawing/2014/main" id="{1EF1C089-A2A0-C94A-8963-27C765AB8B21}"/>
              </a:ext>
            </a:extLst>
          </p:cNvPr>
          <p:cNvSpPr>
            <a:spLocks noGrp="1"/>
          </p:cNvSpPr>
          <p:nvPr>
            <p:ph type="pic" sz="quarter" idx="12"/>
          </p:nvPr>
        </p:nvSpPr>
        <p:spPr>
          <a:xfrm>
            <a:off x="4922872" y="360000"/>
            <a:ext cx="4370067" cy="6136756"/>
          </a:xfrm>
          <a:prstGeom prst="rect">
            <a:avLst/>
          </a:prstGeom>
        </p:spPr>
        <p:txBody>
          <a:bodyPr/>
          <a:lstStyle>
            <a:lvl1pPr marL="0" indent="0">
              <a:buNone/>
              <a:defRPr/>
            </a:lvl1pPr>
          </a:lstStyle>
          <a:p>
            <a:endParaRPr lang="de-DE" dirty="0"/>
          </a:p>
        </p:txBody>
      </p:sp>
      <p:sp>
        <p:nvSpPr>
          <p:cNvPr id="11" name="Bildplatzhalter 3">
            <a:extLst>
              <a:ext uri="{FF2B5EF4-FFF2-40B4-BE49-F238E27FC236}">
                <a16:creationId xmlns:a16="http://schemas.microsoft.com/office/drawing/2014/main" id="{86F54EBA-4E84-C741-9BF8-C2DF3217952A}"/>
              </a:ext>
            </a:extLst>
          </p:cNvPr>
          <p:cNvSpPr>
            <a:spLocks noGrp="1"/>
          </p:cNvSpPr>
          <p:nvPr>
            <p:ph type="pic" sz="quarter" idx="13"/>
          </p:nvPr>
        </p:nvSpPr>
        <p:spPr>
          <a:xfrm>
            <a:off x="360044" y="360000"/>
            <a:ext cx="4370067" cy="6136756"/>
          </a:xfrm>
          <a:prstGeom prst="rect">
            <a:avLst/>
          </a:prstGeom>
        </p:spPr>
        <p:txBody>
          <a:bodyPr/>
          <a:lstStyle>
            <a:lvl1pPr marL="0" indent="0">
              <a:buNone/>
              <a:defRPr/>
            </a:lvl1pPr>
          </a:lstStyle>
          <a:p>
            <a:endParaRPr lang="de-DE" dirty="0"/>
          </a:p>
        </p:txBody>
      </p:sp>
    </p:spTree>
    <p:extLst>
      <p:ext uri="{BB962C8B-B14F-4D97-AF65-F5344CB8AC3E}">
        <p14:creationId xmlns:p14="http://schemas.microsoft.com/office/powerpoint/2010/main" val="2103935372"/>
      </p:ext>
    </p:extLst>
  </p:cSld>
  <p:clrMapOvr>
    <a:masterClrMapping/>
  </p:clrMapOvr>
  <p:extLst>
    <p:ext uri="{DCECCB84-F9BA-43D5-87BE-67443E8EF086}">
      <p15:sldGuideLst xmlns:p15="http://schemas.microsoft.com/office/powerpoint/2012/main">
        <p15:guide id="1" orient="horz" pos="21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ause / Abschluss 5">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7047571" cy="5107259"/>
          </a:xfrm>
          <a:prstGeom prst="rect">
            <a:avLst/>
          </a:prstGeom>
          <a:solidFill>
            <a:srgbClr val="ED6E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1" y="0"/>
            <a:ext cx="5144429" cy="6858001"/>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5" name="Grafik 14">
            <a:extLst>
              <a:ext uri="{FF2B5EF4-FFF2-40B4-BE49-F238E27FC236}">
                <a16:creationId xmlns:a16="http://schemas.microsoft.com/office/drawing/2014/main" id="{114F622B-6A6B-0F40-AD79-922EC5E920CE}"/>
              </a:ext>
            </a:extLst>
          </p:cNvPr>
          <p:cNvPicPr>
            <a:picLocks noChangeAspect="1"/>
          </p:cNvPicPr>
          <p:nvPr userDrawn="1"/>
        </p:nvPicPr>
        <p:blipFill>
          <a:blip r:embed="rId2"/>
          <a:stretch>
            <a:fillRect/>
          </a:stretch>
        </p:blipFill>
        <p:spPr>
          <a:xfrm>
            <a:off x="10328400" y="4993200"/>
            <a:ext cx="1503556" cy="1503556"/>
          </a:xfrm>
          <a:prstGeom prst="rect">
            <a:avLst/>
          </a:prstGeom>
        </p:spPr>
      </p:pic>
      <p:sp>
        <p:nvSpPr>
          <p:cNvPr id="16" name="Textplatzhalter 2">
            <a:extLst>
              <a:ext uri="{FF2B5EF4-FFF2-40B4-BE49-F238E27FC236}">
                <a16:creationId xmlns:a16="http://schemas.microsoft.com/office/drawing/2014/main" id="{3BC03F7A-8838-FF47-AEBB-065E286DAEC0}"/>
              </a:ext>
            </a:extLst>
          </p:cNvPr>
          <p:cNvSpPr>
            <a:spLocks noGrp="1"/>
          </p:cNvSpPr>
          <p:nvPr>
            <p:ph type="body" sz="quarter" idx="11" hasCustomPrompt="1"/>
          </p:nvPr>
        </p:nvSpPr>
        <p:spPr>
          <a:xfrm>
            <a:off x="359999" y="360000"/>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Tree>
    <p:extLst>
      <p:ext uri="{BB962C8B-B14F-4D97-AF65-F5344CB8AC3E}">
        <p14:creationId xmlns:p14="http://schemas.microsoft.com/office/powerpoint/2010/main" val="423297535"/>
      </p:ext>
    </p:extLst>
  </p:cSld>
  <p:clrMapOvr>
    <a:masterClrMapping/>
  </p:clrMapOvr>
  <p:extLst>
    <p:ext uri="{DCECCB84-F9BA-43D5-87BE-67443E8EF086}">
      <p15:sldGuideLst xmlns:p15="http://schemas.microsoft.com/office/powerpoint/2012/main">
        <p15:guide id="4" orient="horz" pos="4156">
          <p15:clr>
            <a:srgbClr val="FBAE40"/>
          </p15:clr>
        </p15:guide>
        <p15:guide id="5" orient="horz" pos="232">
          <p15:clr>
            <a:srgbClr val="FBAE40"/>
          </p15:clr>
        </p15:guide>
        <p15:guide id="7" pos="7446">
          <p15:clr>
            <a:srgbClr val="FBAE40"/>
          </p15:clr>
        </p15:guide>
        <p15:guide id="8" pos="16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ause / Abschluss 4">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7047571" cy="5107259"/>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1" y="-1"/>
            <a:ext cx="5144429" cy="6858001"/>
          </a:xfrm>
          <a:prstGeom prst="rect">
            <a:avLst/>
          </a:prstGeom>
          <a:solidFill>
            <a:srgbClr val="C0A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0" name="Grafik 9">
            <a:extLst>
              <a:ext uri="{FF2B5EF4-FFF2-40B4-BE49-F238E27FC236}">
                <a16:creationId xmlns:a16="http://schemas.microsoft.com/office/drawing/2014/main" id="{0ACAB97D-FBC4-3147-B6CD-7D0CACAA0322}"/>
              </a:ext>
            </a:extLst>
          </p:cNvPr>
          <p:cNvPicPr>
            <a:picLocks noChangeAspect="1"/>
          </p:cNvPicPr>
          <p:nvPr userDrawn="1"/>
        </p:nvPicPr>
        <p:blipFill>
          <a:blip r:embed="rId2"/>
          <a:stretch>
            <a:fillRect/>
          </a:stretch>
        </p:blipFill>
        <p:spPr>
          <a:xfrm>
            <a:off x="10328400" y="4993200"/>
            <a:ext cx="1503556" cy="1503556"/>
          </a:xfrm>
          <a:prstGeom prst="rect">
            <a:avLst/>
          </a:prstGeom>
        </p:spPr>
      </p:pic>
      <p:sp>
        <p:nvSpPr>
          <p:cNvPr id="18" name="Textplatzhalter 2">
            <a:extLst>
              <a:ext uri="{FF2B5EF4-FFF2-40B4-BE49-F238E27FC236}">
                <a16:creationId xmlns:a16="http://schemas.microsoft.com/office/drawing/2014/main" id="{35061DAA-3830-AC43-B96B-A92D5BDEA398}"/>
              </a:ext>
            </a:extLst>
          </p:cNvPr>
          <p:cNvSpPr>
            <a:spLocks noGrp="1"/>
          </p:cNvSpPr>
          <p:nvPr>
            <p:ph type="body" sz="quarter" idx="11" hasCustomPrompt="1"/>
          </p:nvPr>
        </p:nvSpPr>
        <p:spPr>
          <a:xfrm>
            <a:off x="359999" y="360000"/>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Tree>
    <p:extLst>
      <p:ext uri="{BB962C8B-B14F-4D97-AF65-F5344CB8AC3E}">
        <p14:creationId xmlns:p14="http://schemas.microsoft.com/office/powerpoint/2010/main" val="127833761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2">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7047571" cy="5107259"/>
          </a:xfrm>
          <a:prstGeom prst="rect">
            <a:avLst/>
          </a:prstGeom>
          <a:solidFill>
            <a:srgbClr val="ED6E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C0A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1" y="0"/>
            <a:ext cx="5144429" cy="685800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extLst>
              <a:ext uri="{FF2B5EF4-FFF2-40B4-BE49-F238E27FC236}">
                <a16:creationId xmlns:a16="http://schemas.microsoft.com/office/drawing/2014/main" id="{248E9BB3-7E63-A44D-A165-D6A7CF70CFBB}"/>
              </a:ext>
            </a:extLst>
          </p:cNvPr>
          <p:cNvPicPr>
            <a:picLocks noChangeAspect="1"/>
          </p:cNvPicPr>
          <p:nvPr userDrawn="1"/>
        </p:nvPicPr>
        <p:blipFill>
          <a:blip r:embed="rId2"/>
          <a:stretch>
            <a:fillRect/>
          </a:stretch>
        </p:blipFill>
        <p:spPr>
          <a:xfrm>
            <a:off x="5920152" y="1240759"/>
            <a:ext cx="1503556" cy="1503556"/>
          </a:xfrm>
          <a:prstGeom prst="rect">
            <a:avLst/>
          </a:prstGeom>
        </p:spPr>
      </p:pic>
      <p:sp>
        <p:nvSpPr>
          <p:cNvPr id="10" name="Textplatzhalter 2">
            <a:extLst>
              <a:ext uri="{FF2B5EF4-FFF2-40B4-BE49-F238E27FC236}">
                <a16:creationId xmlns:a16="http://schemas.microsoft.com/office/drawing/2014/main" id="{7A5B86AF-B266-D044-9E9C-5EAC8D79A183}"/>
              </a:ext>
            </a:extLst>
          </p:cNvPr>
          <p:cNvSpPr>
            <a:spLocks noGrp="1"/>
          </p:cNvSpPr>
          <p:nvPr>
            <p:ph type="body" sz="quarter" idx="10" hasCustomPrompt="1"/>
          </p:nvPr>
        </p:nvSpPr>
        <p:spPr>
          <a:xfrm>
            <a:off x="342908" y="375202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Überschrift 1</a:t>
            </a:r>
          </a:p>
        </p:txBody>
      </p:sp>
      <p:sp>
        <p:nvSpPr>
          <p:cNvPr id="14" name="Textplatzhalter 2">
            <a:extLst>
              <a:ext uri="{FF2B5EF4-FFF2-40B4-BE49-F238E27FC236}">
                <a16:creationId xmlns:a16="http://schemas.microsoft.com/office/drawing/2014/main" id="{4148B4CC-C7B6-F440-863B-919D48EA5E79}"/>
              </a:ext>
            </a:extLst>
          </p:cNvPr>
          <p:cNvSpPr>
            <a:spLocks noGrp="1"/>
          </p:cNvSpPr>
          <p:nvPr>
            <p:ph type="body" sz="quarter" idx="11" hasCustomPrompt="1"/>
          </p:nvPr>
        </p:nvSpPr>
        <p:spPr>
          <a:xfrm>
            <a:off x="342908" y="531590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0" i="0">
                <a:latin typeface="Arial" panose="020B0604020202020204" pitchFamily="34" charset="0"/>
                <a:cs typeface="Arial" panose="020B0604020202020204" pitchFamily="34" charset="0"/>
              </a:defRPr>
            </a:lvl1pPr>
          </a:lstStyle>
          <a:p>
            <a:r>
              <a:rPr lang="de-DE" dirty="0"/>
              <a:t>Titel</a:t>
            </a:r>
          </a:p>
        </p:txBody>
      </p:sp>
      <p:pic>
        <p:nvPicPr>
          <p:cNvPr id="16" name="Grafik 15">
            <a:extLst>
              <a:ext uri="{FF2B5EF4-FFF2-40B4-BE49-F238E27FC236}">
                <a16:creationId xmlns:a16="http://schemas.microsoft.com/office/drawing/2014/main" id="{B9DA9277-0C79-434C-B83E-F7887E069C41}"/>
              </a:ext>
            </a:extLst>
          </p:cNvPr>
          <p:cNvPicPr>
            <a:picLocks noChangeAspect="1"/>
          </p:cNvPicPr>
          <p:nvPr userDrawn="1"/>
        </p:nvPicPr>
        <p:blipFill>
          <a:blip r:embed="rId3"/>
          <a:stretch>
            <a:fillRect/>
          </a:stretch>
        </p:blipFill>
        <p:spPr>
          <a:xfrm>
            <a:off x="403342" y="369129"/>
            <a:ext cx="1868355" cy="644400"/>
          </a:xfrm>
          <a:prstGeom prst="rect">
            <a:avLst/>
          </a:prstGeom>
        </p:spPr>
      </p:pic>
    </p:spTree>
    <p:extLst>
      <p:ext uri="{BB962C8B-B14F-4D97-AF65-F5344CB8AC3E}">
        <p14:creationId xmlns:p14="http://schemas.microsoft.com/office/powerpoint/2010/main" val="1301817152"/>
      </p:ext>
    </p:extLst>
  </p:cSld>
  <p:clrMapOvr>
    <a:masterClrMapping/>
  </p:clrMapOvr>
  <p:extLst>
    <p:ext uri="{DCECCB84-F9BA-43D5-87BE-67443E8EF086}">
      <p15:sldGuideLst xmlns:p15="http://schemas.microsoft.com/office/powerpoint/2012/main">
        <p15:guide id="4" orient="horz" pos="4156" userDrawn="1">
          <p15:clr>
            <a:srgbClr val="FBAE40"/>
          </p15:clr>
        </p15:guide>
        <p15:guide id="5" orient="horz" pos="232" userDrawn="1">
          <p15:clr>
            <a:srgbClr val="FBAE40"/>
          </p15:clr>
        </p15:guide>
        <p15:guide id="7" pos="7446" userDrawn="1">
          <p15:clr>
            <a:srgbClr val="FBAE40"/>
          </p15:clr>
        </p15:guide>
        <p15:guide id="8" pos="16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ause / Abschluss 3">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1" y="0"/>
            <a:ext cx="7047571" cy="5107259"/>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0" y="0"/>
            <a:ext cx="5144429" cy="6858001"/>
          </a:xfrm>
          <a:prstGeom prst="rect">
            <a:avLst/>
          </a:prstGeom>
          <a:solidFill>
            <a:srgbClr val="ED6E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E46E52"/>
              </a:solidFill>
            </a:endParaRPr>
          </a:p>
        </p:txBody>
      </p:sp>
      <p:pic>
        <p:nvPicPr>
          <p:cNvPr id="10" name="Grafik 9">
            <a:extLst>
              <a:ext uri="{FF2B5EF4-FFF2-40B4-BE49-F238E27FC236}">
                <a16:creationId xmlns:a16="http://schemas.microsoft.com/office/drawing/2014/main" id="{5BBE545D-7328-0946-B07A-AD9A5BDEEB07}"/>
              </a:ext>
            </a:extLst>
          </p:cNvPr>
          <p:cNvPicPr>
            <a:picLocks noChangeAspect="1"/>
          </p:cNvPicPr>
          <p:nvPr userDrawn="1"/>
        </p:nvPicPr>
        <p:blipFill>
          <a:blip r:embed="rId2"/>
          <a:stretch>
            <a:fillRect/>
          </a:stretch>
        </p:blipFill>
        <p:spPr>
          <a:xfrm>
            <a:off x="10328400" y="4993200"/>
            <a:ext cx="1503556" cy="1503556"/>
          </a:xfrm>
          <a:prstGeom prst="rect">
            <a:avLst/>
          </a:prstGeom>
        </p:spPr>
      </p:pic>
      <p:sp>
        <p:nvSpPr>
          <p:cNvPr id="18" name="Textplatzhalter 2">
            <a:extLst>
              <a:ext uri="{FF2B5EF4-FFF2-40B4-BE49-F238E27FC236}">
                <a16:creationId xmlns:a16="http://schemas.microsoft.com/office/drawing/2014/main" id="{AC9E63BA-BECF-2548-B8E3-FF558C40BA42}"/>
              </a:ext>
            </a:extLst>
          </p:cNvPr>
          <p:cNvSpPr>
            <a:spLocks noGrp="1"/>
          </p:cNvSpPr>
          <p:nvPr>
            <p:ph type="body" sz="quarter" idx="11" hasCustomPrompt="1"/>
          </p:nvPr>
        </p:nvSpPr>
        <p:spPr>
          <a:xfrm>
            <a:off x="359999" y="360000"/>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Tree>
    <p:extLst>
      <p:ext uri="{BB962C8B-B14F-4D97-AF65-F5344CB8AC3E}">
        <p14:creationId xmlns:p14="http://schemas.microsoft.com/office/powerpoint/2010/main" val="2148462902"/>
      </p:ext>
    </p:extLst>
  </p:cSld>
  <p:clrMapOvr>
    <a:masterClrMapping/>
  </p:clrMapOvr>
  <p:extLst>
    <p:ext uri="{DCECCB84-F9BA-43D5-87BE-67443E8EF086}">
      <p15:sldGuideLst xmlns:p15="http://schemas.microsoft.com/office/powerpoint/2012/main">
        <p15:guide id="4" orient="horz" pos="4156">
          <p15:clr>
            <a:srgbClr val="FBAE40"/>
          </p15:clr>
        </p15:guide>
        <p15:guide id="7" pos="744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ause / Abschluss 3">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1" y="0"/>
            <a:ext cx="7047571" cy="5107259"/>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0" y="0"/>
            <a:ext cx="5144429"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E46E52"/>
              </a:solidFill>
            </a:endParaRPr>
          </a:p>
        </p:txBody>
      </p:sp>
      <p:pic>
        <p:nvPicPr>
          <p:cNvPr id="10" name="Grafik 9">
            <a:extLst>
              <a:ext uri="{FF2B5EF4-FFF2-40B4-BE49-F238E27FC236}">
                <a16:creationId xmlns:a16="http://schemas.microsoft.com/office/drawing/2014/main" id="{5BBE545D-7328-0946-B07A-AD9A5BDEEB07}"/>
              </a:ext>
            </a:extLst>
          </p:cNvPr>
          <p:cNvPicPr>
            <a:picLocks noChangeAspect="1"/>
          </p:cNvPicPr>
          <p:nvPr userDrawn="1"/>
        </p:nvPicPr>
        <p:blipFill>
          <a:blip r:embed="rId2"/>
          <a:stretch>
            <a:fillRect/>
          </a:stretch>
        </p:blipFill>
        <p:spPr>
          <a:xfrm>
            <a:off x="10328400" y="4993200"/>
            <a:ext cx="1503556" cy="1503556"/>
          </a:xfrm>
          <a:prstGeom prst="rect">
            <a:avLst/>
          </a:prstGeom>
        </p:spPr>
      </p:pic>
      <p:sp>
        <p:nvSpPr>
          <p:cNvPr id="7" name="Textplatzhalter 2">
            <a:extLst>
              <a:ext uri="{FF2B5EF4-FFF2-40B4-BE49-F238E27FC236}">
                <a16:creationId xmlns:a16="http://schemas.microsoft.com/office/drawing/2014/main" id="{132469D4-A28A-4340-A0B4-644A179C1E96}"/>
              </a:ext>
            </a:extLst>
          </p:cNvPr>
          <p:cNvSpPr>
            <a:spLocks noGrp="1"/>
          </p:cNvSpPr>
          <p:nvPr>
            <p:ph type="body" sz="quarter" idx="11" hasCustomPrompt="1"/>
          </p:nvPr>
        </p:nvSpPr>
        <p:spPr>
          <a:xfrm>
            <a:off x="359999" y="360000"/>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Tree>
    <p:extLst>
      <p:ext uri="{BB962C8B-B14F-4D97-AF65-F5344CB8AC3E}">
        <p14:creationId xmlns:p14="http://schemas.microsoft.com/office/powerpoint/2010/main" val="2801025999"/>
      </p:ext>
    </p:extLst>
  </p:cSld>
  <p:clrMapOvr>
    <a:masterClrMapping/>
  </p:clrMapOvr>
  <p:extLst>
    <p:ext uri="{DCECCB84-F9BA-43D5-87BE-67443E8EF086}">
      <p15:sldGuideLst xmlns:p15="http://schemas.microsoft.com/office/powerpoint/2012/main">
        <p15:guide id="4" orient="horz" pos="4156">
          <p15:clr>
            <a:srgbClr val="FBAE40"/>
          </p15:clr>
        </p15:guide>
        <p15:guide id="7" pos="744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ause / Abschluss 2">
    <p:bg>
      <p:bgPr>
        <a:solidFill>
          <a:srgbClr val="C0A1CC"/>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1" y="0"/>
            <a:ext cx="7047571" cy="5107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0" y="0"/>
            <a:ext cx="5144429" cy="6858001"/>
          </a:xfrm>
          <a:prstGeom prst="rect">
            <a:avLst/>
          </a:prstGeom>
          <a:solidFill>
            <a:srgbClr val="C0A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E46E52"/>
              </a:solidFill>
            </a:endParaRPr>
          </a:p>
        </p:txBody>
      </p:sp>
      <p:pic>
        <p:nvPicPr>
          <p:cNvPr id="10" name="Grafik 9">
            <a:extLst>
              <a:ext uri="{FF2B5EF4-FFF2-40B4-BE49-F238E27FC236}">
                <a16:creationId xmlns:a16="http://schemas.microsoft.com/office/drawing/2014/main" id="{BC175180-171A-FA46-A32A-29417871A3D1}"/>
              </a:ext>
            </a:extLst>
          </p:cNvPr>
          <p:cNvPicPr>
            <a:picLocks noChangeAspect="1"/>
          </p:cNvPicPr>
          <p:nvPr userDrawn="1"/>
        </p:nvPicPr>
        <p:blipFill>
          <a:blip r:embed="rId2"/>
          <a:stretch>
            <a:fillRect/>
          </a:stretch>
        </p:blipFill>
        <p:spPr>
          <a:xfrm>
            <a:off x="10328400" y="4993200"/>
            <a:ext cx="1503556" cy="1503556"/>
          </a:xfrm>
          <a:prstGeom prst="rect">
            <a:avLst/>
          </a:prstGeom>
        </p:spPr>
      </p:pic>
      <p:sp>
        <p:nvSpPr>
          <p:cNvPr id="18" name="Textplatzhalter 2">
            <a:extLst>
              <a:ext uri="{FF2B5EF4-FFF2-40B4-BE49-F238E27FC236}">
                <a16:creationId xmlns:a16="http://schemas.microsoft.com/office/drawing/2014/main" id="{A6A2688C-BC5D-FD44-BED2-DC622038AF98}"/>
              </a:ext>
            </a:extLst>
          </p:cNvPr>
          <p:cNvSpPr>
            <a:spLocks noGrp="1"/>
          </p:cNvSpPr>
          <p:nvPr>
            <p:ph type="body" sz="quarter" idx="11" hasCustomPrompt="1"/>
          </p:nvPr>
        </p:nvSpPr>
        <p:spPr>
          <a:xfrm>
            <a:off x="359999" y="360000"/>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Tree>
    <p:extLst>
      <p:ext uri="{BB962C8B-B14F-4D97-AF65-F5344CB8AC3E}">
        <p14:creationId xmlns:p14="http://schemas.microsoft.com/office/powerpoint/2010/main" val="880089932"/>
      </p:ext>
    </p:extLst>
  </p:cSld>
  <p:clrMapOvr>
    <a:masterClrMapping/>
  </p:clrMapOvr>
  <p:extLst>
    <p:ext uri="{DCECCB84-F9BA-43D5-87BE-67443E8EF086}">
      <p15:sldGuideLst xmlns:p15="http://schemas.microsoft.com/office/powerpoint/2012/main">
        <p15:guide id="4" orient="horz" pos="4156">
          <p15:clr>
            <a:srgbClr val="FBAE40"/>
          </p15:clr>
        </p15:guide>
        <p15:guide id="7" pos="744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ause / Abschluss">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7047571" cy="5107259"/>
          </a:xfrm>
          <a:prstGeom prst="rect">
            <a:avLst/>
          </a:prstGeom>
          <a:solidFill>
            <a:srgbClr val="C0A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1" y="0"/>
            <a:ext cx="5144429" cy="6858001"/>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Grafik 13">
            <a:extLst>
              <a:ext uri="{FF2B5EF4-FFF2-40B4-BE49-F238E27FC236}">
                <a16:creationId xmlns:a16="http://schemas.microsoft.com/office/drawing/2014/main" id="{FFDCC34A-5970-1B4E-9DB5-4BA9098FB180}"/>
              </a:ext>
            </a:extLst>
          </p:cNvPr>
          <p:cNvPicPr>
            <a:picLocks noChangeAspect="1"/>
          </p:cNvPicPr>
          <p:nvPr userDrawn="1"/>
        </p:nvPicPr>
        <p:blipFill>
          <a:blip r:embed="rId2"/>
          <a:stretch>
            <a:fillRect/>
          </a:stretch>
        </p:blipFill>
        <p:spPr>
          <a:xfrm>
            <a:off x="10328400" y="4993200"/>
            <a:ext cx="1503556" cy="1503556"/>
          </a:xfrm>
          <a:prstGeom prst="rect">
            <a:avLst/>
          </a:prstGeom>
        </p:spPr>
      </p:pic>
      <p:sp>
        <p:nvSpPr>
          <p:cNvPr id="10" name="Textplatzhalter 2">
            <a:extLst>
              <a:ext uri="{FF2B5EF4-FFF2-40B4-BE49-F238E27FC236}">
                <a16:creationId xmlns:a16="http://schemas.microsoft.com/office/drawing/2014/main" id="{40BA2F59-4AD6-D34F-8256-793FF1F095FF}"/>
              </a:ext>
            </a:extLst>
          </p:cNvPr>
          <p:cNvSpPr>
            <a:spLocks noGrp="1"/>
          </p:cNvSpPr>
          <p:nvPr>
            <p:ph type="body" sz="quarter" idx="11" hasCustomPrompt="1"/>
          </p:nvPr>
        </p:nvSpPr>
        <p:spPr>
          <a:xfrm>
            <a:off x="359999" y="360000"/>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Titel</a:t>
            </a:r>
          </a:p>
        </p:txBody>
      </p:sp>
    </p:spTree>
    <p:extLst>
      <p:ext uri="{BB962C8B-B14F-4D97-AF65-F5344CB8AC3E}">
        <p14:creationId xmlns:p14="http://schemas.microsoft.com/office/powerpoint/2010/main" val="1501393769"/>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9446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ext Slide - 1 colum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204800" y="940920"/>
            <a:ext cx="10483431" cy="804265"/>
          </a:xfrm>
          <a:prstGeom prst="rect">
            <a:avLst/>
          </a:prstGeom>
        </p:spPr>
        <p:txBody>
          <a:bodyPr>
            <a:noAutofit/>
          </a:bodyPr>
          <a:lstStyle>
            <a:lvl1pPr marL="0" indent="0" algn="l">
              <a:buNone/>
              <a:defRPr sz="3600" b="1" i="0">
                <a:solidFill>
                  <a:srgbClr val="EE8A22"/>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YOUR HEADING</a:t>
            </a:r>
            <a:endParaRPr lang="en-US" dirty="0"/>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204802" y="1879793"/>
            <a:ext cx="10483429" cy="4439577"/>
          </a:xfrm>
          <a:prstGeom prst="rect">
            <a:avLst/>
          </a:prstGeom>
        </p:spPr>
        <p:txBody>
          <a:bodyPr numCol="1" spcCol="288000" anchor="t">
            <a:noAutofit/>
          </a:bodyPr>
          <a:lstStyle>
            <a:lvl1pPr marL="0" indent="0" algn="l">
              <a:lnSpc>
                <a:spcPct val="100000"/>
              </a:lnSpc>
              <a:spcBef>
                <a:spcPts val="0"/>
              </a:spcBef>
              <a:buNone/>
              <a:defRPr sz="2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Click to type</a:t>
            </a:r>
            <a:endParaRPr lang="en-US" dirty="0"/>
          </a:p>
        </p:txBody>
      </p:sp>
      <p:sp>
        <p:nvSpPr>
          <p:cNvPr id="2" name="Freeform 1">
            <a:extLst>
              <a:ext uri="{FF2B5EF4-FFF2-40B4-BE49-F238E27FC236}">
                <a16:creationId xmlns:a16="http://schemas.microsoft.com/office/drawing/2014/main" id="{7BF312F8-8327-43B0-FE1B-937B3337913C}"/>
              </a:ext>
            </a:extLst>
          </p:cNvPr>
          <p:cNvSpPr/>
          <p:nvPr userDrawn="1"/>
        </p:nvSpPr>
        <p:spPr>
          <a:xfrm>
            <a:off x="0" y="-2"/>
            <a:ext cx="1452787" cy="1452787"/>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solidFill>
            <a:srgbClr val="EE8A2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464205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 3">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7047571" cy="5107259"/>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1" y="-1"/>
            <a:ext cx="5144429" cy="6858001"/>
          </a:xfrm>
          <a:prstGeom prst="rect">
            <a:avLst/>
          </a:prstGeom>
          <a:solidFill>
            <a:srgbClr val="C0A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Textplatzhalter 2">
            <a:extLst>
              <a:ext uri="{FF2B5EF4-FFF2-40B4-BE49-F238E27FC236}">
                <a16:creationId xmlns:a16="http://schemas.microsoft.com/office/drawing/2014/main" id="{0FF76A8C-396A-1E4D-A555-CBE0BAF1870B}"/>
              </a:ext>
            </a:extLst>
          </p:cNvPr>
          <p:cNvSpPr>
            <a:spLocks noGrp="1"/>
          </p:cNvSpPr>
          <p:nvPr>
            <p:ph type="body" sz="quarter" idx="10" hasCustomPrompt="1"/>
          </p:nvPr>
        </p:nvSpPr>
        <p:spPr>
          <a:xfrm>
            <a:off x="342908" y="375202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Überschrift 1</a:t>
            </a:r>
          </a:p>
        </p:txBody>
      </p:sp>
      <p:sp>
        <p:nvSpPr>
          <p:cNvPr id="16" name="Textplatzhalter 2">
            <a:extLst>
              <a:ext uri="{FF2B5EF4-FFF2-40B4-BE49-F238E27FC236}">
                <a16:creationId xmlns:a16="http://schemas.microsoft.com/office/drawing/2014/main" id="{180E9B0A-3086-4D4C-B640-FD9B13E1C208}"/>
              </a:ext>
            </a:extLst>
          </p:cNvPr>
          <p:cNvSpPr>
            <a:spLocks noGrp="1"/>
          </p:cNvSpPr>
          <p:nvPr>
            <p:ph type="body" sz="quarter" idx="11" hasCustomPrompt="1"/>
          </p:nvPr>
        </p:nvSpPr>
        <p:spPr>
          <a:xfrm>
            <a:off x="342908" y="531590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0" i="0">
                <a:latin typeface="Arial" panose="020B0604020202020204" pitchFamily="34" charset="0"/>
                <a:cs typeface="Arial" panose="020B0604020202020204" pitchFamily="34" charset="0"/>
              </a:defRPr>
            </a:lvl1pPr>
          </a:lstStyle>
          <a:p>
            <a:r>
              <a:rPr lang="de-DE" dirty="0"/>
              <a:t>Titel</a:t>
            </a:r>
          </a:p>
        </p:txBody>
      </p:sp>
      <p:pic>
        <p:nvPicPr>
          <p:cNvPr id="17" name="Grafik 16">
            <a:extLst>
              <a:ext uri="{FF2B5EF4-FFF2-40B4-BE49-F238E27FC236}">
                <a16:creationId xmlns:a16="http://schemas.microsoft.com/office/drawing/2014/main" id="{C2BCD34F-D291-A444-86E1-5B5E890F43A1}"/>
              </a:ext>
            </a:extLst>
          </p:cNvPr>
          <p:cNvPicPr>
            <a:picLocks noChangeAspect="1"/>
          </p:cNvPicPr>
          <p:nvPr userDrawn="1"/>
        </p:nvPicPr>
        <p:blipFill>
          <a:blip r:embed="rId2"/>
          <a:stretch>
            <a:fillRect/>
          </a:stretch>
        </p:blipFill>
        <p:spPr>
          <a:xfrm>
            <a:off x="5920152" y="4727343"/>
            <a:ext cx="1503556" cy="1503556"/>
          </a:xfrm>
          <a:prstGeom prst="rect">
            <a:avLst/>
          </a:prstGeom>
        </p:spPr>
      </p:pic>
      <p:pic>
        <p:nvPicPr>
          <p:cNvPr id="10" name="Grafik 9">
            <a:extLst>
              <a:ext uri="{FF2B5EF4-FFF2-40B4-BE49-F238E27FC236}">
                <a16:creationId xmlns:a16="http://schemas.microsoft.com/office/drawing/2014/main" id="{8EEF7E9D-2162-414F-AA02-E7654809A1B4}"/>
              </a:ext>
            </a:extLst>
          </p:cNvPr>
          <p:cNvPicPr>
            <a:picLocks noChangeAspect="1"/>
          </p:cNvPicPr>
          <p:nvPr userDrawn="1"/>
        </p:nvPicPr>
        <p:blipFill>
          <a:blip r:embed="rId3"/>
          <a:stretch>
            <a:fillRect/>
          </a:stretch>
        </p:blipFill>
        <p:spPr>
          <a:xfrm>
            <a:off x="403342" y="369129"/>
            <a:ext cx="1868355" cy="644400"/>
          </a:xfrm>
          <a:prstGeom prst="rect">
            <a:avLst/>
          </a:prstGeom>
        </p:spPr>
      </p:pic>
    </p:spTree>
    <p:extLst>
      <p:ext uri="{BB962C8B-B14F-4D97-AF65-F5344CB8AC3E}">
        <p14:creationId xmlns:p14="http://schemas.microsoft.com/office/powerpoint/2010/main" val="187688749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folie 4">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7047571" cy="5107259"/>
          </a:xfrm>
          <a:prstGeom prst="rect">
            <a:avLst/>
          </a:prstGeom>
          <a:solidFill>
            <a:srgbClr val="ED6E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1" y="0"/>
            <a:ext cx="5144429" cy="6858001"/>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extLst>
              <a:ext uri="{FF2B5EF4-FFF2-40B4-BE49-F238E27FC236}">
                <a16:creationId xmlns:a16="http://schemas.microsoft.com/office/drawing/2014/main" id="{248E9BB3-7E63-A44D-A165-D6A7CF70CFBB}"/>
              </a:ext>
            </a:extLst>
          </p:cNvPr>
          <p:cNvPicPr>
            <a:picLocks noChangeAspect="1"/>
          </p:cNvPicPr>
          <p:nvPr userDrawn="1"/>
        </p:nvPicPr>
        <p:blipFill>
          <a:blip r:embed="rId2"/>
          <a:stretch>
            <a:fillRect/>
          </a:stretch>
        </p:blipFill>
        <p:spPr>
          <a:xfrm>
            <a:off x="5920152" y="4727343"/>
            <a:ext cx="1503556" cy="1503556"/>
          </a:xfrm>
          <a:prstGeom prst="rect">
            <a:avLst/>
          </a:prstGeom>
        </p:spPr>
      </p:pic>
      <p:sp>
        <p:nvSpPr>
          <p:cNvPr id="10" name="Textplatzhalter 2">
            <a:extLst>
              <a:ext uri="{FF2B5EF4-FFF2-40B4-BE49-F238E27FC236}">
                <a16:creationId xmlns:a16="http://schemas.microsoft.com/office/drawing/2014/main" id="{6B2C8743-DEBE-0748-9839-B437082EE24C}"/>
              </a:ext>
            </a:extLst>
          </p:cNvPr>
          <p:cNvSpPr>
            <a:spLocks noGrp="1"/>
          </p:cNvSpPr>
          <p:nvPr>
            <p:ph type="body" sz="quarter" idx="10" hasCustomPrompt="1"/>
          </p:nvPr>
        </p:nvSpPr>
        <p:spPr>
          <a:xfrm>
            <a:off x="342908" y="375202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Überschrift 1</a:t>
            </a:r>
          </a:p>
        </p:txBody>
      </p:sp>
      <p:sp>
        <p:nvSpPr>
          <p:cNvPr id="14" name="Textplatzhalter 2">
            <a:extLst>
              <a:ext uri="{FF2B5EF4-FFF2-40B4-BE49-F238E27FC236}">
                <a16:creationId xmlns:a16="http://schemas.microsoft.com/office/drawing/2014/main" id="{9C97F314-8C5C-7644-BF44-79BFD2FD7BB7}"/>
              </a:ext>
            </a:extLst>
          </p:cNvPr>
          <p:cNvSpPr>
            <a:spLocks noGrp="1"/>
          </p:cNvSpPr>
          <p:nvPr>
            <p:ph type="body" sz="quarter" idx="11" hasCustomPrompt="1"/>
          </p:nvPr>
        </p:nvSpPr>
        <p:spPr>
          <a:xfrm>
            <a:off x="342908" y="531590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0" i="0">
                <a:latin typeface="Arial" panose="020B0604020202020204" pitchFamily="34" charset="0"/>
                <a:cs typeface="Arial" panose="020B0604020202020204" pitchFamily="34" charset="0"/>
              </a:defRPr>
            </a:lvl1pPr>
          </a:lstStyle>
          <a:p>
            <a:r>
              <a:rPr lang="de-DE" dirty="0"/>
              <a:t>Titel</a:t>
            </a:r>
          </a:p>
        </p:txBody>
      </p:sp>
      <p:pic>
        <p:nvPicPr>
          <p:cNvPr id="16" name="Grafik 15">
            <a:extLst>
              <a:ext uri="{FF2B5EF4-FFF2-40B4-BE49-F238E27FC236}">
                <a16:creationId xmlns:a16="http://schemas.microsoft.com/office/drawing/2014/main" id="{A8E4BFB8-FFE3-104C-A971-6AF8B607A104}"/>
              </a:ext>
            </a:extLst>
          </p:cNvPr>
          <p:cNvPicPr>
            <a:picLocks noChangeAspect="1"/>
          </p:cNvPicPr>
          <p:nvPr userDrawn="1"/>
        </p:nvPicPr>
        <p:blipFill>
          <a:blip r:embed="rId3"/>
          <a:stretch>
            <a:fillRect/>
          </a:stretch>
        </p:blipFill>
        <p:spPr>
          <a:xfrm>
            <a:off x="403342" y="369129"/>
            <a:ext cx="1868355" cy="644400"/>
          </a:xfrm>
          <a:prstGeom prst="rect">
            <a:avLst/>
          </a:prstGeom>
        </p:spPr>
      </p:pic>
    </p:spTree>
    <p:extLst>
      <p:ext uri="{BB962C8B-B14F-4D97-AF65-F5344CB8AC3E}">
        <p14:creationId xmlns:p14="http://schemas.microsoft.com/office/powerpoint/2010/main" val="1073305752"/>
      </p:ext>
    </p:extLst>
  </p:cSld>
  <p:clrMapOvr>
    <a:masterClrMapping/>
  </p:clrMapOvr>
  <p:extLst>
    <p:ext uri="{DCECCB84-F9BA-43D5-87BE-67443E8EF086}">
      <p15:sldGuideLst xmlns:p15="http://schemas.microsoft.com/office/powerpoint/2012/main">
        <p15:guide id="4" orient="horz" pos="4156">
          <p15:clr>
            <a:srgbClr val="FBAE40"/>
          </p15:clr>
        </p15:guide>
        <p15:guide id="5" orient="horz" pos="232">
          <p15:clr>
            <a:srgbClr val="FBAE40"/>
          </p15:clr>
        </p15:guide>
        <p15:guide id="7" pos="7446">
          <p15:clr>
            <a:srgbClr val="FBAE40"/>
          </p15:clr>
        </p15:guide>
        <p15:guide id="8" pos="16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folie 5">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1" y="0"/>
            <a:ext cx="7047571" cy="5107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Rechteck 11">
            <a:extLst>
              <a:ext uri="{FF2B5EF4-FFF2-40B4-BE49-F238E27FC236}">
                <a16:creationId xmlns:a16="http://schemas.microsoft.com/office/drawing/2014/main" id="{B5C3AC47-C207-6E4A-A854-C62EF7EFD7E3}"/>
              </a:ext>
            </a:extLst>
          </p:cNvPr>
          <p:cNvSpPr/>
          <p:nvPr userDrawn="1"/>
        </p:nvSpPr>
        <p:spPr>
          <a:xfrm>
            <a:off x="0" y="5107259"/>
            <a:ext cx="7047571" cy="1750741"/>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0" y="0"/>
            <a:ext cx="5144429" cy="6858001"/>
          </a:xfrm>
          <a:prstGeom prst="rect">
            <a:avLst/>
          </a:prstGeom>
          <a:solidFill>
            <a:srgbClr val="ED6E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E46E52"/>
              </a:solidFill>
            </a:endParaRPr>
          </a:p>
        </p:txBody>
      </p:sp>
      <p:sp>
        <p:nvSpPr>
          <p:cNvPr id="15" name="Textplatzhalter 2">
            <a:extLst>
              <a:ext uri="{FF2B5EF4-FFF2-40B4-BE49-F238E27FC236}">
                <a16:creationId xmlns:a16="http://schemas.microsoft.com/office/drawing/2014/main" id="{F99F9E31-4338-5D4A-9C45-EA69CA833C6A}"/>
              </a:ext>
            </a:extLst>
          </p:cNvPr>
          <p:cNvSpPr>
            <a:spLocks noGrp="1"/>
          </p:cNvSpPr>
          <p:nvPr>
            <p:ph type="body" sz="quarter" idx="10" hasCustomPrompt="1"/>
          </p:nvPr>
        </p:nvSpPr>
        <p:spPr>
          <a:xfrm>
            <a:off x="342908" y="375202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Überschrift 1</a:t>
            </a:r>
          </a:p>
        </p:txBody>
      </p:sp>
      <p:sp>
        <p:nvSpPr>
          <p:cNvPr id="16" name="Textplatzhalter 2">
            <a:extLst>
              <a:ext uri="{FF2B5EF4-FFF2-40B4-BE49-F238E27FC236}">
                <a16:creationId xmlns:a16="http://schemas.microsoft.com/office/drawing/2014/main" id="{6530FE57-F140-DA40-A180-EE3F35BBDAB0}"/>
              </a:ext>
            </a:extLst>
          </p:cNvPr>
          <p:cNvSpPr>
            <a:spLocks noGrp="1"/>
          </p:cNvSpPr>
          <p:nvPr>
            <p:ph type="body" sz="quarter" idx="11" hasCustomPrompt="1"/>
          </p:nvPr>
        </p:nvSpPr>
        <p:spPr>
          <a:xfrm>
            <a:off x="342908" y="531590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0" i="0">
                <a:latin typeface="Arial" panose="020B0604020202020204" pitchFamily="34" charset="0"/>
                <a:cs typeface="Arial" panose="020B0604020202020204" pitchFamily="34" charset="0"/>
              </a:defRPr>
            </a:lvl1pPr>
          </a:lstStyle>
          <a:p>
            <a:r>
              <a:rPr lang="de-DE" dirty="0"/>
              <a:t>Titel</a:t>
            </a:r>
          </a:p>
        </p:txBody>
      </p:sp>
      <p:pic>
        <p:nvPicPr>
          <p:cNvPr id="17" name="Grafik 16">
            <a:extLst>
              <a:ext uri="{FF2B5EF4-FFF2-40B4-BE49-F238E27FC236}">
                <a16:creationId xmlns:a16="http://schemas.microsoft.com/office/drawing/2014/main" id="{21CD502F-3F38-1B4F-B870-4D0E2E70FAD4}"/>
              </a:ext>
            </a:extLst>
          </p:cNvPr>
          <p:cNvPicPr>
            <a:picLocks noChangeAspect="1"/>
          </p:cNvPicPr>
          <p:nvPr userDrawn="1"/>
        </p:nvPicPr>
        <p:blipFill>
          <a:blip r:embed="rId2"/>
          <a:stretch>
            <a:fillRect/>
          </a:stretch>
        </p:blipFill>
        <p:spPr>
          <a:xfrm>
            <a:off x="5920152" y="1240759"/>
            <a:ext cx="1503556" cy="1503556"/>
          </a:xfrm>
          <a:prstGeom prst="rect">
            <a:avLst/>
          </a:prstGeom>
        </p:spPr>
      </p:pic>
      <p:pic>
        <p:nvPicPr>
          <p:cNvPr id="14" name="Grafik 13">
            <a:extLst>
              <a:ext uri="{FF2B5EF4-FFF2-40B4-BE49-F238E27FC236}">
                <a16:creationId xmlns:a16="http://schemas.microsoft.com/office/drawing/2014/main" id="{FB03D660-DEB7-0642-904C-6DD51DE9E061}"/>
              </a:ext>
            </a:extLst>
          </p:cNvPr>
          <p:cNvPicPr>
            <a:picLocks noChangeAspect="1"/>
          </p:cNvPicPr>
          <p:nvPr userDrawn="1"/>
        </p:nvPicPr>
        <p:blipFill>
          <a:blip r:embed="rId3"/>
          <a:stretch>
            <a:fillRect/>
          </a:stretch>
        </p:blipFill>
        <p:spPr>
          <a:xfrm>
            <a:off x="403342" y="369129"/>
            <a:ext cx="1868355" cy="644400"/>
          </a:xfrm>
          <a:prstGeom prst="rect">
            <a:avLst/>
          </a:prstGeom>
        </p:spPr>
      </p:pic>
    </p:spTree>
    <p:extLst>
      <p:ext uri="{BB962C8B-B14F-4D97-AF65-F5344CB8AC3E}">
        <p14:creationId xmlns:p14="http://schemas.microsoft.com/office/powerpoint/2010/main" val="2799091866"/>
      </p:ext>
    </p:extLst>
  </p:cSld>
  <p:clrMapOvr>
    <a:masterClrMapping/>
  </p:clrMapOvr>
  <p:extLst>
    <p:ext uri="{DCECCB84-F9BA-43D5-87BE-67443E8EF086}">
      <p15:sldGuideLst xmlns:p15="http://schemas.microsoft.com/office/powerpoint/2012/main">
        <p15:guide id="4" orient="horz" pos="4156">
          <p15:clr>
            <a:srgbClr val="FBAE40"/>
          </p15:clr>
        </p15:guide>
        <p15:guide id="7" pos="744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folie 6">
    <p:bg>
      <p:bgPr>
        <a:solidFill>
          <a:schemeClr val="bg1"/>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1" y="0"/>
            <a:ext cx="7047571" cy="5107259"/>
          </a:xfrm>
          <a:prstGeom prst="rect">
            <a:avLst/>
          </a:prstGeom>
          <a:solidFill>
            <a:srgbClr val="9ACF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Rechteck 12">
            <a:extLst>
              <a:ext uri="{FF2B5EF4-FFF2-40B4-BE49-F238E27FC236}">
                <a16:creationId xmlns:a16="http://schemas.microsoft.com/office/drawing/2014/main" id="{AE87D7B6-CCC9-6F41-920E-775EB1B73EFF}"/>
              </a:ext>
            </a:extLst>
          </p:cNvPr>
          <p:cNvSpPr/>
          <p:nvPr userDrawn="1"/>
        </p:nvSpPr>
        <p:spPr>
          <a:xfrm>
            <a:off x="7047570" y="0"/>
            <a:ext cx="5144429" cy="6858001"/>
          </a:xfrm>
          <a:prstGeom prst="rect">
            <a:avLst/>
          </a:prstGeom>
          <a:solidFill>
            <a:srgbClr val="C0A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E46E52"/>
              </a:solidFill>
            </a:endParaRPr>
          </a:p>
        </p:txBody>
      </p:sp>
      <p:sp>
        <p:nvSpPr>
          <p:cNvPr id="15" name="Textplatzhalter 2">
            <a:extLst>
              <a:ext uri="{FF2B5EF4-FFF2-40B4-BE49-F238E27FC236}">
                <a16:creationId xmlns:a16="http://schemas.microsoft.com/office/drawing/2014/main" id="{6FD6010D-6512-4046-A0A0-42D998E88FBE}"/>
              </a:ext>
            </a:extLst>
          </p:cNvPr>
          <p:cNvSpPr>
            <a:spLocks noGrp="1"/>
          </p:cNvSpPr>
          <p:nvPr>
            <p:ph type="body" sz="quarter" idx="10" hasCustomPrompt="1"/>
          </p:nvPr>
        </p:nvSpPr>
        <p:spPr>
          <a:xfrm>
            <a:off x="342908" y="375202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a:latin typeface="Arial" panose="020B0604020202020204" pitchFamily="34" charset="0"/>
                <a:cs typeface="Arial" panose="020B0604020202020204" pitchFamily="34" charset="0"/>
              </a:defRPr>
            </a:lvl1pPr>
          </a:lstStyle>
          <a:p>
            <a:r>
              <a:rPr lang="de-DE" dirty="0"/>
              <a:t>Überschrift 1</a:t>
            </a:r>
          </a:p>
        </p:txBody>
      </p:sp>
      <p:sp>
        <p:nvSpPr>
          <p:cNvPr id="16" name="Textplatzhalter 2">
            <a:extLst>
              <a:ext uri="{FF2B5EF4-FFF2-40B4-BE49-F238E27FC236}">
                <a16:creationId xmlns:a16="http://schemas.microsoft.com/office/drawing/2014/main" id="{2A1160E2-5ADD-BA46-B4EA-2E9916DA704D}"/>
              </a:ext>
            </a:extLst>
          </p:cNvPr>
          <p:cNvSpPr>
            <a:spLocks noGrp="1"/>
          </p:cNvSpPr>
          <p:nvPr>
            <p:ph type="body" sz="quarter" idx="11" hasCustomPrompt="1"/>
          </p:nvPr>
        </p:nvSpPr>
        <p:spPr>
          <a:xfrm>
            <a:off x="342908" y="5315905"/>
            <a:ext cx="5686785"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0" i="0">
                <a:latin typeface="Arial" panose="020B0604020202020204" pitchFamily="34" charset="0"/>
                <a:cs typeface="Arial" panose="020B0604020202020204" pitchFamily="34" charset="0"/>
              </a:defRPr>
            </a:lvl1pPr>
          </a:lstStyle>
          <a:p>
            <a:r>
              <a:rPr lang="de-DE" dirty="0"/>
              <a:t>Titel</a:t>
            </a:r>
          </a:p>
        </p:txBody>
      </p:sp>
      <p:pic>
        <p:nvPicPr>
          <p:cNvPr id="17" name="Grafik 16">
            <a:extLst>
              <a:ext uri="{FF2B5EF4-FFF2-40B4-BE49-F238E27FC236}">
                <a16:creationId xmlns:a16="http://schemas.microsoft.com/office/drawing/2014/main" id="{02AF821E-7F4C-FA4C-BA2D-EC2FFEFD2F24}"/>
              </a:ext>
            </a:extLst>
          </p:cNvPr>
          <p:cNvPicPr>
            <a:picLocks noChangeAspect="1"/>
          </p:cNvPicPr>
          <p:nvPr userDrawn="1"/>
        </p:nvPicPr>
        <p:blipFill>
          <a:blip r:embed="rId2"/>
          <a:stretch>
            <a:fillRect/>
          </a:stretch>
        </p:blipFill>
        <p:spPr>
          <a:xfrm>
            <a:off x="5920152" y="1240759"/>
            <a:ext cx="1503556" cy="1503556"/>
          </a:xfrm>
          <a:prstGeom prst="rect">
            <a:avLst/>
          </a:prstGeom>
        </p:spPr>
      </p:pic>
      <p:pic>
        <p:nvPicPr>
          <p:cNvPr id="12" name="Grafik 11">
            <a:extLst>
              <a:ext uri="{FF2B5EF4-FFF2-40B4-BE49-F238E27FC236}">
                <a16:creationId xmlns:a16="http://schemas.microsoft.com/office/drawing/2014/main" id="{45E96AE8-08EB-DE4B-99C1-8050F3D8CA1C}"/>
              </a:ext>
            </a:extLst>
          </p:cNvPr>
          <p:cNvPicPr>
            <a:picLocks noChangeAspect="1"/>
          </p:cNvPicPr>
          <p:nvPr userDrawn="1"/>
        </p:nvPicPr>
        <p:blipFill>
          <a:blip r:embed="rId3"/>
          <a:stretch>
            <a:fillRect/>
          </a:stretch>
        </p:blipFill>
        <p:spPr>
          <a:xfrm>
            <a:off x="403342" y="369129"/>
            <a:ext cx="1868355" cy="644400"/>
          </a:xfrm>
          <a:prstGeom prst="rect">
            <a:avLst/>
          </a:prstGeom>
        </p:spPr>
      </p:pic>
    </p:spTree>
    <p:extLst>
      <p:ext uri="{BB962C8B-B14F-4D97-AF65-F5344CB8AC3E}">
        <p14:creationId xmlns:p14="http://schemas.microsoft.com/office/powerpoint/2010/main" val="795127589"/>
      </p:ext>
    </p:extLst>
  </p:cSld>
  <p:clrMapOvr>
    <a:masterClrMapping/>
  </p:clrMapOvr>
  <p:extLst>
    <p:ext uri="{DCECCB84-F9BA-43D5-87BE-67443E8EF086}">
      <p15:sldGuideLst xmlns:p15="http://schemas.microsoft.com/office/powerpoint/2012/main">
        <p15:guide id="4" orient="horz" pos="4156">
          <p15:clr>
            <a:srgbClr val="FBAE40"/>
          </p15:clr>
        </p15:guide>
        <p15:guide id="7" pos="744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itat_mit_F">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12192000" cy="6858000"/>
          </a:xfrm>
          <a:prstGeom prst="rect">
            <a:avLst/>
          </a:prstGeom>
          <a:solidFill>
            <a:srgbClr val="FFD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platzhalter 2">
            <a:extLst>
              <a:ext uri="{FF2B5EF4-FFF2-40B4-BE49-F238E27FC236}">
                <a16:creationId xmlns:a16="http://schemas.microsoft.com/office/drawing/2014/main" id="{14B954AC-C73F-5449-AF65-CAE342422FCF}"/>
              </a:ext>
            </a:extLst>
          </p:cNvPr>
          <p:cNvSpPr>
            <a:spLocks noGrp="1"/>
          </p:cNvSpPr>
          <p:nvPr>
            <p:ph type="body" sz="quarter" idx="10" hasCustomPrompt="1"/>
          </p:nvPr>
        </p:nvSpPr>
        <p:spPr>
          <a:xfrm>
            <a:off x="360000" y="360000"/>
            <a:ext cx="6316663" cy="3933825"/>
          </a:xfrm>
          <a:prstGeom prst="rect">
            <a:avLst/>
          </a:prstGeom>
        </p:spPr>
        <p:txBody>
          <a:bodyPr>
            <a:normAutofit/>
          </a:bodyPr>
          <a:lstStyle>
            <a:lvl1pPr marL="0" indent="0">
              <a:lnSpc>
                <a:spcPct val="100000"/>
              </a:lnSpc>
              <a:spcBef>
                <a:spcPts val="0"/>
              </a:spcBef>
              <a:buNone/>
              <a:defRPr sz="7000" b="1">
                <a:latin typeface="Arial" panose="020B0604020202020204" pitchFamily="34" charset="0"/>
                <a:cs typeface="Arial" panose="020B0604020202020204" pitchFamily="34" charset="0"/>
              </a:defRPr>
            </a:lvl1pPr>
          </a:lstStyle>
          <a:p>
            <a:r>
              <a:rPr lang="de-DE" dirty="0"/>
              <a:t>Zitat</a:t>
            </a:r>
          </a:p>
          <a:p>
            <a:endParaRPr lang="de-DE" dirty="0"/>
          </a:p>
        </p:txBody>
      </p:sp>
    </p:spTree>
    <p:extLst>
      <p:ext uri="{BB962C8B-B14F-4D97-AF65-F5344CB8AC3E}">
        <p14:creationId xmlns:p14="http://schemas.microsoft.com/office/powerpoint/2010/main" val="1119043894"/>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itat">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12192000" cy="6858000"/>
          </a:xfrm>
          <a:prstGeom prst="rect">
            <a:avLst/>
          </a:prstGeom>
          <a:solidFill>
            <a:srgbClr val="C0A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platzhalter 2">
            <a:extLst>
              <a:ext uri="{FF2B5EF4-FFF2-40B4-BE49-F238E27FC236}">
                <a16:creationId xmlns:a16="http://schemas.microsoft.com/office/drawing/2014/main" id="{831FAD21-4BCE-E248-828A-2AE196F7952C}"/>
              </a:ext>
            </a:extLst>
          </p:cNvPr>
          <p:cNvSpPr>
            <a:spLocks noGrp="1"/>
          </p:cNvSpPr>
          <p:nvPr>
            <p:ph type="body" sz="quarter" idx="10" hasCustomPrompt="1"/>
          </p:nvPr>
        </p:nvSpPr>
        <p:spPr>
          <a:xfrm>
            <a:off x="360000" y="360000"/>
            <a:ext cx="6316663" cy="3933825"/>
          </a:xfrm>
          <a:prstGeom prst="rect">
            <a:avLst/>
          </a:prstGeom>
        </p:spPr>
        <p:txBody>
          <a:bodyPr>
            <a:normAutofit/>
          </a:bodyPr>
          <a:lstStyle>
            <a:lvl1pPr marL="0" indent="0">
              <a:lnSpc>
                <a:spcPct val="100000"/>
              </a:lnSpc>
              <a:spcBef>
                <a:spcPts val="0"/>
              </a:spcBef>
              <a:buNone/>
              <a:defRPr sz="7000" b="1">
                <a:latin typeface="Arial" panose="020B0604020202020204" pitchFamily="34" charset="0"/>
                <a:cs typeface="Arial" panose="020B0604020202020204" pitchFamily="34" charset="0"/>
              </a:defRPr>
            </a:lvl1pPr>
          </a:lstStyle>
          <a:p>
            <a:r>
              <a:rPr lang="de-DE" dirty="0"/>
              <a:t>Zitat</a:t>
            </a:r>
          </a:p>
          <a:p>
            <a:endParaRPr lang="de-DE" dirty="0"/>
          </a:p>
        </p:txBody>
      </p:sp>
    </p:spTree>
    <p:extLst>
      <p:ext uri="{BB962C8B-B14F-4D97-AF65-F5344CB8AC3E}">
        <p14:creationId xmlns:p14="http://schemas.microsoft.com/office/powerpoint/2010/main" val="400543664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Zitat">
    <p:bg>
      <p:bgPr>
        <a:solidFill>
          <a:srgbClr val="ED6E4C"/>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3459DF94-3C06-CE44-95C9-030CF275DE96}"/>
              </a:ext>
            </a:extLst>
          </p:cNvPr>
          <p:cNvSpPr/>
          <p:nvPr userDrawn="1"/>
        </p:nvSpPr>
        <p:spPr>
          <a:xfrm>
            <a:off x="0" y="0"/>
            <a:ext cx="12192000" cy="6858000"/>
          </a:xfrm>
          <a:prstGeom prst="rect">
            <a:avLst/>
          </a:prstGeom>
          <a:solidFill>
            <a:srgbClr val="ED6E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platzhalter 2">
            <a:extLst>
              <a:ext uri="{FF2B5EF4-FFF2-40B4-BE49-F238E27FC236}">
                <a16:creationId xmlns:a16="http://schemas.microsoft.com/office/drawing/2014/main" id="{831FAD21-4BCE-E248-828A-2AE196F7952C}"/>
              </a:ext>
            </a:extLst>
          </p:cNvPr>
          <p:cNvSpPr>
            <a:spLocks noGrp="1"/>
          </p:cNvSpPr>
          <p:nvPr>
            <p:ph type="body" sz="quarter" idx="10" hasCustomPrompt="1"/>
          </p:nvPr>
        </p:nvSpPr>
        <p:spPr>
          <a:xfrm>
            <a:off x="360000" y="360000"/>
            <a:ext cx="6316663" cy="3933825"/>
          </a:xfrm>
          <a:prstGeom prst="rect">
            <a:avLst/>
          </a:prstGeom>
        </p:spPr>
        <p:txBody>
          <a:bodyPr>
            <a:normAutofit/>
          </a:bodyPr>
          <a:lstStyle>
            <a:lvl1pPr marL="0" indent="0">
              <a:lnSpc>
                <a:spcPct val="100000"/>
              </a:lnSpc>
              <a:spcBef>
                <a:spcPts val="0"/>
              </a:spcBef>
              <a:buNone/>
              <a:defRPr sz="7000" b="1">
                <a:latin typeface="Arial" panose="020B0604020202020204" pitchFamily="34" charset="0"/>
                <a:cs typeface="Arial" panose="020B0604020202020204" pitchFamily="34" charset="0"/>
              </a:defRPr>
            </a:lvl1pPr>
          </a:lstStyle>
          <a:p>
            <a:r>
              <a:rPr lang="de-DE" dirty="0"/>
              <a:t>Zitat</a:t>
            </a:r>
          </a:p>
          <a:p>
            <a:endParaRPr lang="de-DE" dirty="0"/>
          </a:p>
        </p:txBody>
      </p:sp>
    </p:spTree>
    <p:extLst>
      <p:ext uri="{BB962C8B-B14F-4D97-AF65-F5344CB8AC3E}">
        <p14:creationId xmlns:p14="http://schemas.microsoft.com/office/powerpoint/2010/main" val="174476146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6054712"/>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66" r:id="rId3"/>
    <p:sldLayoutId id="2147483678" r:id="rId4"/>
    <p:sldLayoutId id="2147483674" r:id="rId5"/>
    <p:sldLayoutId id="2147483676" r:id="rId6"/>
    <p:sldLayoutId id="2147483663" r:id="rId7"/>
    <p:sldLayoutId id="2147483664" r:id="rId8"/>
    <p:sldLayoutId id="2147483684" r:id="rId9"/>
    <p:sldLayoutId id="2147483685" r:id="rId10"/>
    <p:sldLayoutId id="2147483650" r:id="rId11"/>
    <p:sldLayoutId id="2147483668" r:id="rId12"/>
    <p:sldLayoutId id="2147483669" r:id="rId13"/>
    <p:sldLayoutId id="2147483670" r:id="rId14"/>
    <p:sldLayoutId id="2147483671" r:id="rId15"/>
    <p:sldLayoutId id="2147483672" r:id="rId16"/>
    <p:sldLayoutId id="2147483673" r:id="rId17"/>
    <p:sldLayoutId id="2147483679" r:id="rId18"/>
    <p:sldLayoutId id="2147483680" r:id="rId19"/>
    <p:sldLayoutId id="2147483681" r:id="rId20"/>
    <p:sldLayoutId id="2147483683" r:id="rId21"/>
    <p:sldLayoutId id="2147483682" r:id="rId22"/>
    <p:sldLayoutId id="2147483665" r:id="rId23"/>
    <p:sldLayoutId id="2147483655" r:id="rId24"/>
    <p:sldLayoutId id="2147483686"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g"/><Relationship Id="rId7" Type="http://schemas.openxmlformats.org/officeDocument/2006/relationships/image" Target="../media/image15.png"/><Relationship Id="rId2" Type="http://schemas.openxmlformats.org/officeDocument/2006/relationships/image" Target="../media/image10.jpg"/><Relationship Id="rId1" Type="http://schemas.openxmlformats.org/officeDocument/2006/relationships/slideLayout" Target="../slideLayouts/slideLayout10.xml"/><Relationship Id="rId6" Type="http://schemas.openxmlformats.org/officeDocument/2006/relationships/image" Target="../media/image14.jpg"/><Relationship Id="rId5" Type="http://schemas.openxmlformats.org/officeDocument/2006/relationships/image" Target="../media/image13.png"/><Relationship Id="rId10" Type="http://schemas.openxmlformats.org/officeDocument/2006/relationships/image" Target="../media/image4.png"/><Relationship Id="rId4" Type="http://schemas.openxmlformats.org/officeDocument/2006/relationships/image" Target="../media/image12.jpg"/><Relationship Id="rId9"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10.xml"/><Relationship Id="rId6" Type="http://schemas.openxmlformats.org/officeDocument/2006/relationships/image" Target="../media/image21.jpg"/><Relationship Id="rId5" Type="http://schemas.openxmlformats.org/officeDocument/2006/relationships/image" Target="../media/image20.jpeg"/><Relationship Id="rId10" Type="http://schemas.openxmlformats.org/officeDocument/2006/relationships/image" Target="../media/image4.png"/><Relationship Id="rId4" Type="http://schemas.openxmlformats.org/officeDocument/2006/relationships/image" Target="../media/image19.pn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4.png"/><Relationship Id="rId2" Type="http://schemas.openxmlformats.org/officeDocument/2006/relationships/image" Target="../media/image23.jpg"/><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image" Target="../media/image24.jpe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7.jpg"/><Relationship Id="rId7"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29.jpg"/><Relationship Id="rId4" Type="http://schemas.openxmlformats.org/officeDocument/2006/relationships/image" Target="../media/image28.jpg"/></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8.jpg"/><Relationship Id="rId7" Type="http://schemas.openxmlformats.org/officeDocument/2006/relationships/image" Target="../media/image3.png"/><Relationship Id="rId2" Type="http://schemas.openxmlformats.org/officeDocument/2006/relationships/image" Target="../media/image29.jp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7.jp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7" Type="http://schemas.openxmlformats.org/officeDocument/2006/relationships/image" Target="../media/image4.png"/><Relationship Id="rId2" Type="http://schemas.openxmlformats.org/officeDocument/2006/relationships/image" Target="../media/image28.jp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7.jpg"/><Relationship Id="rId4" Type="http://schemas.openxmlformats.org/officeDocument/2006/relationships/image" Target="../media/image26.jpg"/></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4.png"/><Relationship Id="rId2" Type="http://schemas.openxmlformats.org/officeDocument/2006/relationships/image" Target="../media/image29.jp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7.jpg"/><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4.png"/><Relationship Id="rId2" Type="http://schemas.openxmlformats.org/officeDocument/2006/relationships/image" Target="../media/image29.jp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7.jpg"/><Relationship Id="rId4" Type="http://schemas.openxmlformats.org/officeDocument/2006/relationships/image" Target="../media/image26.jp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3.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emf"/><Relationship Id="rId1" Type="http://schemas.openxmlformats.org/officeDocument/2006/relationships/slideLayout" Target="../slideLayouts/slideLayout10.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Layout" Target="../slideLayouts/slideLayout10.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emf"/><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10.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A217D6-4AA2-CB4D-9D63-D41980307DD7}"/>
              </a:ext>
            </a:extLst>
          </p:cNvPr>
          <p:cNvSpPr>
            <a:spLocks noGrp="1"/>
          </p:cNvSpPr>
          <p:nvPr>
            <p:ph type="body" sz="quarter" idx="30"/>
          </p:nvPr>
        </p:nvSpPr>
        <p:spPr>
          <a:xfrm>
            <a:off x="574230" y="444488"/>
            <a:ext cx="11322495" cy="2240823"/>
          </a:xfrm>
        </p:spPr>
        <p:txBody>
          <a:bodyPr/>
          <a:lstStyle/>
          <a:p>
            <a:r>
              <a:rPr lang="en-US" dirty="0"/>
              <a:t>Welcome to RUN </a:t>
            </a:r>
            <a:r>
              <a:rPr lang="en-US" dirty="0" err="1"/>
              <a:t>InnoBootCamp</a:t>
            </a:r>
            <a:r>
              <a:rPr lang="en-US" dirty="0"/>
              <a:t> </a:t>
            </a:r>
            <a:r>
              <a:rPr lang="fi-FI" dirty="0"/>
              <a:t>NHL </a:t>
            </a:r>
            <a:r>
              <a:rPr lang="fi-FI" dirty="0" err="1"/>
              <a:t>Stenden</a:t>
            </a:r>
            <a:r>
              <a:rPr lang="fi-FI" dirty="0"/>
              <a:t> </a:t>
            </a:r>
            <a:r>
              <a:rPr lang="en-US" dirty="0"/>
              <a:t>Wednesday 17th 14.00-16.00</a:t>
            </a:r>
            <a:endParaRPr lang="fi-FI" b="0" dirty="0"/>
          </a:p>
          <a:p>
            <a:endParaRPr lang="en-US" dirty="0"/>
          </a:p>
        </p:txBody>
      </p:sp>
      <p:sp>
        <p:nvSpPr>
          <p:cNvPr id="3" name="Text Placeholder 2">
            <a:extLst>
              <a:ext uri="{FF2B5EF4-FFF2-40B4-BE49-F238E27FC236}">
                <a16:creationId xmlns:a16="http://schemas.microsoft.com/office/drawing/2014/main" id="{35AC186C-5DE3-6542-A610-70101C6B0F93}"/>
              </a:ext>
            </a:extLst>
          </p:cNvPr>
          <p:cNvSpPr>
            <a:spLocks noGrp="1"/>
          </p:cNvSpPr>
          <p:nvPr>
            <p:ph type="body" sz="quarter" idx="48"/>
          </p:nvPr>
        </p:nvSpPr>
        <p:spPr>
          <a:xfrm>
            <a:off x="744011" y="1428518"/>
            <a:ext cx="10483429" cy="4000963"/>
          </a:xfrm>
        </p:spPr>
        <p:txBody>
          <a:bodyPr/>
          <a:lstStyle/>
          <a:p>
            <a:endParaRPr lang="fi-FI" dirty="0"/>
          </a:p>
          <a:p>
            <a:r>
              <a:rPr lang="en-US" b="1" dirty="0"/>
              <a:t>General Guidelines</a:t>
            </a:r>
          </a:p>
          <a:p>
            <a:r>
              <a:rPr lang="en-US" dirty="0"/>
              <a:t>As we expect up to 200 participants, please take note of the following instructions to ensure a smooth experience for everyone:</a:t>
            </a:r>
          </a:p>
          <a:p>
            <a:r>
              <a:rPr lang="en-US" dirty="0"/>
              <a:t>The session </a:t>
            </a:r>
            <a:r>
              <a:rPr lang="en-US" b="1" dirty="0"/>
              <a:t>will be recorded</a:t>
            </a:r>
            <a:r>
              <a:rPr lang="en-US" dirty="0"/>
              <a:t>. We will inform you via email once the recording is available.</a:t>
            </a:r>
          </a:p>
          <a:p>
            <a:r>
              <a:rPr lang="en-US" dirty="0"/>
              <a:t>Please keep your </a:t>
            </a:r>
            <a:r>
              <a:rPr lang="en-US" b="1" dirty="0"/>
              <a:t>camera and microphone turned off </a:t>
            </a:r>
            <a:r>
              <a:rPr lang="en-US" dirty="0"/>
              <a:t>during the lecture to minimize distractions. The chat will not be recorded, but your moderator will collect all questions, which you can later use during the workshops.</a:t>
            </a:r>
          </a:p>
          <a:p>
            <a:r>
              <a:rPr lang="en-US" b="1" dirty="0"/>
              <a:t>Questions?</a:t>
            </a:r>
            <a:r>
              <a:rPr lang="en-US" dirty="0"/>
              <a:t> If you have any questions during the session, please post them in the chat. Our moderator will collect them, and you may have the opportunity to discuss them later during the onsite course (chat is not included the recording)</a:t>
            </a:r>
          </a:p>
          <a:p>
            <a:r>
              <a:rPr lang="en-US" dirty="0"/>
              <a:t>We look forward to seeing you online and diving into the entrepreneurial mindset together! More information available: </a:t>
            </a:r>
            <a:r>
              <a:rPr lang="en-US" b="1" dirty="0"/>
              <a:t>www.innoboost.eu</a:t>
            </a:r>
            <a:endParaRPr lang="fi-FI" b="1" dirty="0"/>
          </a:p>
          <a:p>
            <a:endParaRPr lang="fi-FI" dirty="0"/>
          </a:p>
          <a:p>
            <a:endParaRPr lang="fi-FI" dirty="0"/>
          </a:p>
          <a:p>
            <a:endParaRPr lang="fi-FI" dirty="0"/>
          </a:p>
          <a:p>
            <a:endParaRPr lang="fi-FI" dirty="0"/>
          </a:p>
          <a:p>
            <a:endParaRPr lang="fi-FI" dirty="0"/>
          </a:p>
        </p:txBody>
      </p:sp>
      <p:grpSp>
        <p:nvGrpSpPr>
          <p:cNvPr id="4" name="Group 3">
            <a:extLst>
              <a:ext uri="{FF2B5EF4-FFF2-40B4-BE49-F238E27FC236}">
                <a16:creationId xmlns:a16="http://schemas.microsoft.com/office/drawing/2014/main" id="{8EB90495-F444-9513-1025-F3F6E69A58D8}"/>
              </a:ext>
            </a:extLst>
          </p:cNvPr>
          <p:cNvGrpSpPr/>
          <p:nvPr/>
        </p:nvGrpSpPr>
        <p:grpSpPr>
          <a:xfrm>
            <a:off x="11560485" y="-381475"/>
            <a:ext cx="3051169" cy="3393636"/>
            <a:chOff x="478390" y="664401"/>
            <a:chExt cx="2601067" cy="2893014"/>
          </a:xfrm>
        </p:grpSpPr>
        <p:sp>
          <p:nvSpPr>
            <p:cNvPr id="5" name="Freeform 4">
              <a:extLst>
                <a:ext uri="{FF2B5EF4-FFF2-40B4-BE49-F238E27FC236}">
                  <a16:creationId xmlns:a16="http://schemas.microsoft.com/office/drawing/2014/main" id="{CA7475CE-B9AE-DA3F-D465-69B9AE03D027}"/>
                </a:ext>
              </a:extLst>
            </p:cNvPr>
            <p:cNvSpPr/>
            <p:nvPr/>
          </p:nvSpPr>
          <p:spPr>
            <a:xfrm rot="18583653">
              <a:off x="572425" y="664401"/>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44BDA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sp>
          <p:nvSpPr>
            <p:cNvPr id="6" name="Freeform 5">
              <a:extLst>
                <a:ext uri="{FF2B5EF4-FFF2-40B4-BE49-F238E27FC236}">
                  <a16:creationId xmlns:a16="http://schemas.microsoft.com/office/drawing/2014/main" id="{6ACD3150-C9BA-A69D-AB08-24C5ADEF8658}"/>
                </a:ext>
              </a:extLst>
            </p:cNvPr>
            <p:cNvSpPr/>
            <p:nvPr/>
          </p:nvSpPr>
          <p:spPr>
            <a:xfrm rot="13983720">
              <a:off x="478390" y="2068054"/>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EE8A2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sp>
          <p:nvSpPr>
            <p:cNvPr id="7" name="Freeform 6">
              <a:extLst>
                <a:ext uri="{FF2B5EF4-FFF2-40B4-BE49-F238E27FC236}">
                  <a16:creationId xmlns:a16="http://schemas.microsoft.com/office/drawing/2014/main" id="{B6FD85D6-C094-02C7-05BA-CAD29820D0E7}"/>
                </a:ext>
              </a:extLst>
            </p:cNvPr>
            <p:cNvSpPr/>
            <p:nvPr/>
          </p:nvSpPr>
          <p:spPr>
            <a:xfrm rot="7073941">
              <a:off x="1715215" y="2193173"/>
              <a:ext cx="1364242" cy="1364242"/>
            </a:xfrm>
            <a:custGeom>
              <a:avLst/>
              <a:gdLst>
                <a:gd name="connsiteX0" fmla="*/ 0 w 1452787"/>
                <a:gd name="connsiteY0" fmla="*/ 1452787 h 1452787"/>
                <a:gd name="connsiteX1" fmla="*/ 0 w 1452787"/>
                <a:gd name="connsiteY1" fmla="*/ 464457 h 1452787"/>
                <a:gd name="connsiteX2" fmla="*/ 0 w 1452787"/>
                <a:gd name="connsiteY2" fmla="*/ 0 h 1452787"/>
                <a:gd name="connsiteX3" fmla="*/ 464457 w 1452787"/>
                <a:gd name="connsiteY3" fmla="*/ 0 h 1452787"/>
                <a:gd name="connsiteX4" fmla="*/ 1452787 w 1452787"/>
                <a:gd name="connsiteY4" fmla="*/ 0 h 1452787"/>
                <a:gd name="connsiteX5" fmla="*/ 1452787 w 1452787"/>
                <a:gd name="connsiteY5" fmla="*/ 464457 h 1452787"/>
                <a:gd name="connsiteX6" fmla="*/ 464457 w 1452787"/>
                <a:gd name="connsiteY6" fmla="*/ 464457 h 1452787"/>
                <a:gd name="connsiteX7" fmla="*/ 464457 w 1452787"/>
                <a:gd name="connsiteY7" fmla="*/ 1452787 h 145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2787" h="1452787">
                  <a:moveTo>
                    <a:pt x="0" y="1452787"/>
                  </a:moveTo>
                  <a:lnTo>
                    <a:pt x="0" y="464457"/>
                  </a:lnTo>
                  <a:lnTo>
                    <a:pt x="0" y="0"/>
                  </a:lnTo>
                  <a:lnTo>
                    <a:pt x="464457" y="0"/>
                  </a:lnTo>
                  <a:lnTo>
                    <a:pt x="1452787" y="0"/>
                  </a:lnTo>
                  <a:lnTo>
                    <a:pt x="1452787" y="464457"/>
                  </a:lnTo>
                  <a:lnTo>
                    <a:pt x="464457" y="464457"/>
                  </a:lnTo>
                  <a:lnTo>
                    <a:pt x="464457" y="1452787"/>
                  </a:lnTo>
                  <a:close/>
                </a:path>
              </a:pathLst>
            </a:custGeom>
            <a:noFill/>
            <a:ln w="28575">
              <a:solidFill>
                <a:srgbClr val="CF7BB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GB"/>
            </a:p>
          </p:txBody>
        </p:sp>
      </p:grpSp>
    </p:spTree>
    <p:extLst>
      <p:ext uri="{BB962C8B-B14F-4D97-AF65-F5344CB8AC3E}">
        <p14:creationId xmlns:p14="http://schemas.microsoft.com/office/powerpoint/2010/main" val="3578671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7A368-84FA-AC92-4DBE-169B4A7E993C}"/>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F96D668F-E3DF-D2AB-4E66-111F68A3F784}"/>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a:t>
            </a:r>
            <a:r>
              <a:rPr lang="de-AT" sz="1400" dirty="0"/>
              <a:t>Trigger for </a:t>
            </a:r>
            <a:r>
              <a:rPr lang="de-AT" sz="1400" dirty="0" err="1"/>
              <a:t>disruption</a:t>
            </a:r>
            <a:r>
              <a:rPr lang="de-AT" sz="1400" dirty="0"/>
              <a:t>: </a:t>
            </a:r>
            <a:r>
              <a:rPr lang="de-AT" sz="1400" dirty="0" err="1"/>
              <a:t>creative</a:t>
            </a:r>
            <a:r>
              <a:rPr lang="de-AT" sz="1400" dirty="0"/>
              <a:t> </a:t>
            </a:r>
            <a:r>
              <a:rPr lang="de-AT" sz="1400" dirty="0" err="1"/>
              <a:t>destruction</a:t>
            </a:r>
            <a:r>
              <a:rPr lang="de-AT" sz="1400" dirty="0"/>
              <a:t> – </a:t>
            </a:r>
            <a:r>
              <a:rPr lang="de-AT" sz="1400" dirty="0" err="1"/>
              <a:t>innovation</a:t>
            </a:r>
            <a:r>
              <a:rPr lang="de-AT" sz="1400" dirty="0"/>
              <a:t>.</a:t>
            </a:r>
            <a:endParaRPr lang="de-DE" sz="1400" dirty="0"/>
          </a:p>
        </p:txBody>
      </p:sp>
      <p:sp>
        <p:nvSpPr>
          <p:cNvPr id="2" name="Textplatzhalter 2">
            <a:extLst>
              <a:ext uri="{FF2B5EF4-FFF2-40B4-BE49-F238E27FC236}">
                <a16:creationId xmlns:a16="http://schemas.microsoft.com/office/drawing/2014/main" id="{0AF0770C-8F4E-91CF-F70F-64ABB215D0AA}"/>
              </a:ext>
            </a:extLst>
          </p:cNvPr>
          <p:cNvSpPr txBox="1">
            <a:spLocks/>
          </p:cNvSpPr>
          <p:nvPr/>
        </p:nvSpPr>
        <p:spPr>
          <a:xfrm>
            <a:off x="1" y="6405307"/>
            <a:ext cx="12191999" cy="369333"/>
          </a:xfrm>
          <a:prstGeom prst="rect">
            <a:avLst/>
          </a:prstGeom>
        </p:spPr>
        <p:txBody>
          <a:bodyPr>
            <a:noAutofit/>
          </a:bodyPr>
          <a:lstStyle>
            <a:defPPr>
              <a:defRPr lang="de-DE"/>
            </a:defPPr>
            <a:lvl1pPr marL="342900" indent="-342900">
              <a:lnSpc>
                <a:spcPct val="120000"/>
              </a:lnSpc>
              <a:spcBef>
                <a:spcPts val="0"/>
              </a:spcBef>
              <a:spcAft>
                <a:spcPts val="0"/>
              </a:spcAft>
              <a:buSzPct val="120000"/>
              <a:buFont typeface="Arial" panose="020B0604020202020204" pitchFamily="34" charset="0"/>
              <a:buChar char="•"/>
              <a:defRPr sz="24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de-DE" sz="1050" b="1" dirty="0"/>
              <a:t>Source</a:t>
            </a:r>
            <a:r>
              <a:rPr lang="de-DE" sz="1050" dirty="0"/>
              <a:t>: </a:t>
            </a:r>
            <a:r>
              <a:rPr lang="de-AT" sz="1050" dirty="0"/>
              <a:t>Schumpeter, J. A. (1934). Theorie der wirtschaftlichen Entwicklung: Eine Untersuchung über Unternehmergewinn, Kapital, Kredit, Zins und den Konjunkturzyklus (Theory of </a:t>
            </a:r>
            <a:r>
              <a:rPr lang="de-AT" sz="1050" dirty="0" err="1"/>
              <a:t>Economic</a:t>
            </a:r>
            <a:r>
              <a:rPr lang="de-AT" sz="1050" dirty="0"/>
              <a:t> Development) (7th </a:t>
            </a:r>
            <a:r>
              <a:rPr lang="de-AT" sz="1050" dirty="0" err="1"/>
              <a:t>edition</a:t>
            </a:r>
            <a:r>
              <a:rPr lang="de-AT" sz="1050" dirty="0"/>
              <a:t> (</a:t>
            </a:r>
            <a:r>
              <a:rPr lang="de-AT" sz="1050" dirty="0" err="1"/>
              <a:t>unmodified</a:t>
            </a:r>
            <a:r>
              <a:rPr lang="de-AT" sz="1050" dirty="0"/>
              <a:t> </a:t>
            </a:r>
            <a:r>
              <a:rPr lang="de-AT" sz="1050" dirty="0" err="1"/>
              <a:t>reprint</a:t>
            </a:r>
            <a:r>
              <a:rPr lang="de-AT" sz="1050" dirty="0"/>
              <a:t> of </a:t>
            </a:r>
            <a:r>
              <a:rPr lang="de-AT" sz="1050" dirty="0" err="1"/>
              <a:t>the</a:t>
            </a:r>
            <a:r>
              <a:rPr lang="de-AT" sz="1050" dirty="0"/>
              <a:t> 1934 </a:t>
            </a:r>
            <a:r>
              <a:rPr lang="de-AT" sz="1050" dirty="0" err="1"/>
              <a:t>published</a:t>
            </a:r>
            <a:r>
              <a:rPr lang="de-AT" sz="1050" dirty="0"/>
              <a:t> 4th </a:t>
            </a:r>
            <a:r>
              <a:rPr lang="de-AT" sz="1050" dirty="0" err="1"/>
              <a:t>edition</a:t>
            </a:r>
            <a:r>
              <a:rPr lang="de-AT" sz="1050" dirty="0"/>
              <a:t>)). Duncker &amp; Humblot.</a:t>
            </a:r>
            <a:endParaRPr lang="de-DE" sz="1050" dirty="0"/>
          </a:p>
        </p:txBody>
      </p:sp>
      <p:pic>
        <p:nvPicPr>
          <p:cNvPr id="13" name="Picture 12" descr="A person holding a cell phone&#10;&#10;AI-generated content may be incorrect.">
            <a:extLst>
              <a:ext uri="{FF2B5EF4-FFF2-40B4-BE49-F238E27FC236}">
                <a16:creationId xmlns:a16="http://schemas.microsoft.com/office/drawing/2014/main" id="{DAB73958-FBB2-E2D5-836E-733728B9E614}"/>
              </a:ext>
            </a:extLst>
          </p:cNvPr>
          <p:cNvPicPr>
            <a:picLocks noChangeAspect="1"/>
          </p:cNvPicPr>
          <p:nvPr/>
        </p:nvPicPr>
        <p:blipFill>
          <a:blip r:embed="rId2"/>
          <a:stretch>
            <a:fillRect/>
          </a:stretch>
        </p:blipFill>
        <p:spPr>
          <a:xfrm>
            <a:off x="1959652" y="1896068"/>
            <a:ext cx="1992953" cy="1411011"/>
          </a:xfrm>
          <a:prstGeom prst="rect">
            <a:avLst/>
          </a:prstGeom>
          <a:ln>
            <a:solidFill>
              <a:schemeClr val="tx1"/>
            </a:solidFill>
          </a:ln>
        </p:spPr>
      </p:pic>
      <p:pic>
        <p:nvPicPr>
          <p:cNvPr id="15" name="Picture 14" descr="A hand holding a cell phone&#10;&#10;AI-generated content may be incorrect.">
            <a:extLst>
              <a:ext uri="{FF2B5EF4-FFF2-40B4-BE49-F238E27FC236}">
                <a16:creationId xmlns:a16="http://schemas.microsoft.com/office/drawing/2014/main" id="{338FB34F-6652-3B71-6CDD-B16CCF18FD28}"/>
              </a:ext>
            </a:extLst>
          </p:cNvPr>
          <p:cNvPicPr>
            <a:picLocks noChangeAspect="1"/>
          </p:cNvPicPr>
          <p:nvPr/>
        </p:nvPicPr>
        <p:blipFill>
          <a:blip r:embed="rId3"/>
          <a:stretch>
            <a:fillRect/>
          </a:stretch>
        </p:blipFill>
        <p:spPr>
          <a:xfrm>
            <a:off x="461680" y="1896068"/>
            <a:ext cx="1411011" cy="1411011"/>
          </a:xfrm>
          <a:prstGeom prst="rect">
            <a:avLst/>
          </a:prstGeom>
          <a:ln>
            <a:solidFill>
              <a:schemeClr val="tx1"/>
            </a:solidFill>
          </a:ln>
        </p:spPr>
      </p:pic>
      <p:sp>
        <p:nvSpPr>
          <p:cNvPr id="17" name="TextBox 16">
            <a:extLst>
              <a:ext uri="{FF2B5EF4-FFF2-40B4-BE49-F238E27FC236}">
                <a16:creationId xmlns:a16="http://schemas.microsoft.com/office/drawing/2014/main" id="{E5AA85A3-7E54-A35B-0719-6B443EB1B67C}"/>
              </a:ext>
            </a:extLst>
          </p:cNvPr>
          <p:cNvSpPr txBox="1"/>
          <p:nvPr/>
        </p:nvSpPr>
        <p:spPr>
          <a:xfrm>
            <a:off x="380205" y="1469164"/>
            <a:ext cx="3490925" cy="369332"/>
          </a:xfrm>
          <a:prstGeom prst="rect">
            <a:avLst/>
          </a:prstGeom>
          <a:noFill/>
        </p:spPr>
        <p:txBody>
          <a:bodyPr wrap="square" rtlCol="0">
            <a:spAutoFit/>
          </a:bodyPr>
          <a:lstStyle/>
          <a:p>
            <a:r>
              <a:rPr lang="de-AT" dirty="0" err="1"/>
              <a:t>Product</a:t>
            </a:r>
            <a:r>
              <a:rPr lang="de-AT" dirty="0"/>
              <a:t> </a:t>
            </a:r>
            <a:r>
              <a:rPr lang="de-AT" dirty="0" err="1"/>
              <a:t>innovation</a:t>
            </a:r>
            <a:endParaRPr lang="de-AT" dirty="0"/>
          </a:p>
        </p:txBody>
      </p:sp>
      <p:sp>
        <p:nvSpPr>
          <p:cNvPr id="18" name="TextBox 17">
            <a:extLst>
              <a:ext uri="{FF2B5EF4-FFF2-40B4-BE49-F238E27FC236}">
                <a16:creationId xmlns:a16="http://schemas.microsoft.com/office/drawing/2014/main" id="{ABACAF2E-7362-D9F9-5B29-7538925803D8}"/>
              </a:ext>
            </a:extLst>
          </p:cNvPr>
          <p:cNvSpPr txBox="1"/>
          <p:nvPr/>
        </p:nvSpPr>
        <p:spPr>
          <a:xfrm>
            <a:off x="380205" y="3616847"/>
            <a:ext cx="3490925" cy="369332"/>
          </a:xfrm>
          <a:prstGeom prst="rect">
            <a:avLst/>
          </a:prstGeom>
          <a:noFill/>
        </p:spPr>
        <p:txBody>
          <a:bodyPr wrap="square" rtlCol="0">
            <a:spAutoFit/>
          </a:bodyPr>
          <a:lstStyle/>
          <a:p>
            <a:r>
              <a:rPr lang="de-AT" dirty="0" err="1"/>
              <a:t>Process</a:t>
            </a:r>
            <a:r>
              <a:rPr lang="de-AT" dirty="0"/>
              <a:t> </a:t>
            </a:r>
            <a:r>
              <a:rPr lang="de-AT" dirty="0" err="1"/>
              <a:t>innovation</a:t>
            </a:r>
            <a:endParaRPr lang="de-AT" dirty="0"/>
          </a:p>
        </p:txBody>
      </p:sp>
      <p:pic>
        <p:nvPicPr>
          <p:cNvPr id="20" name="Picture 19" descr="A group of boxes on pallets&#10;&#10;AI-generated content may be incorrect.">
            <a:extLst>
              <a:ext uri="{FF2B5EF4-FFF2-40B4-BE49-F238E27FC236}">
                <a16:creationId xmlns:a16="http://schemas.microsoft.com/office/drawing/2014/main" id="{6CF1F656-65A5-5CB1-CD82-8B4DCABA8DF2}"/>
              </a:ext>
            </a:extLst>
          </p:cNvPr>
          <p:cNvPicPr>
            <a:picLocks noChangeAspect="1"/>
          </p:cNvPicPr>
          <p:nvPr/>
        </p:nvPicPr>
        <p:blipFill>
          <a:blip r:embed="rId4"/>
          <a:stretch>
            <a:fillRect/>
          </a:stretch>
        </p:blipFill>
        <p:spPr>
          <a:xfrm>
            <a:off x="461680" y="3986179"/>
            <a:ext cx="2717503" cy="1411011"/>
          </a:xfrm>
          <a:prstGeom prst="rect">
            <a:avLst/>
          </a:prstGeom>
          <a:ln>
            <a:solidFill>
              <a:schemeClr val="tx1"/>
            </a:solidFill>
          </a:ln>
        </p:spPr>
      </p:pic>
      <p:pic>
        <p:nvPicPr>
          <p:cNvPr id="22" name="Picture 21" descr="A chalkboard with words and a arrow pointing up&#10;&#10;AI-generated content may be incorrect.">
            <a:extLst>
              <a:ext uri="{FF2B5EF4-FFF2-40B4-BE49-F238E27FC236}">
                <a16:creationId xmlns:a16="http://schemas.microsoft.com/office/drawing/2014/main" id="{3D1F1A76-E174-6B72-EF22-F1CB88770F8D}"/>
              </a:ext>
            </a:extLst>
          </p:cNvPr>
          <p:cNvPicPr>
            <a:picLocks noChangeAspect="1"/>
          </p:cNvPicPr>
          <p:nvPr/>
        </p:nvPicPr>
        <p:blipFill>
          <a:blip r:embed="rId5"/>
          <a:stretch>
            <a:fillRect/>
          </a:stretch>
        </p:blipFill>
        <p:spPr>
          <a:xfrm>
            <a:off x="3260658" y="3986179"/>
            <a:ext cx="2509703" cy="1411011"/>
          </a:xfrm>
          <a:prstGeom prst="rect">
            <a:avLst/>
          </a:prstGeom>
        </p:spPr>
      </p:pic>
      <p:sp>
        <p:nvSpPr>
          <p:cNvPr id="24" name="TextBox 23">
            <a:extLst>
              <a:ext uri="{FF2B5EF4-FFF2-40B4-BE49-F238E27FC236}">
                <a16:creationId xmlns:a16="http://schemas.microsoft.com/office/drawing/2014/main" id="{90807241-9723-B6CE-E8EC-423EB624AC90}"/>
              </a:ext>
            </a:extLst>
          </p:cNvPr>
          <p:cNvSpPr txBox="1"/>
          <p:nvPr/>
        </p:nvSpPr>
        <p:spPr>
          <a:xfrm>
            <a:off x="7124700" y="1469164"/>
            <a:ext cx="3490925" cy="369332"/>
          </a:xfrm>
          <a:prstGeom prst="rect">
            <a:avLst/>
          </a:prstGeom>
          <a:noFill/>
        </p:spPr>
        <p:txBody>
          <a:bodyPr wrap="square">
            <a:spAutoFit/>
          </a:bodyPr>
          <a:lstStyle/>
          <a:p>
            <a:pPr marL="0" indent="0">
              <a:buNone/>
            </a:pPr>
            <a:r>
              <a:rPr lang="en-US" dirty="0"/>
              <a:t>Development of new sales markets</a:t>
            </a:r>
          </a:p>
        </p:txBody>
      </p:sp>
      <p:pic>
        <p:nvPicPr>
          <p:cNvPr id="26" name="Picture 25" descr="A planet earth from space&#10;&#10;AI-generated content may be incorrect.">
            <a:extLst>
              <a:ext uri="{FF2B5EF4-FFF2-40B4-BE49-F238E27FC236}">
                <a16:creationId xmlns:a16="http://schemas.microsoft.com/office/drawing/2014/main" id="{69758497-98B0-8AAF-978B-E8451177C051}"/>
              </a:ext>
            </a:extLst>
          </p:cNvPr>
          <p:cNvPicPr>
            <a:picLocks noChangeAspect="1"/>
          </p:cNvPicPr>
          <p:nvPr/>
        </p:nvPicPr>
        <p:blipFill>
          <a:blip r:embed="rId6"/>
          <a:stretch>
            <a:fillRect/>
          </a:stretch>
        </p:blipFill>
        <p:spPr>
          <a:xfrm>
            <a:off x="7216310" y="1896068"/>
            <a:ext cx="1416739" cy="1416739"/>
          </a:xfrm>
          <a:prstGeom prst="rect">
            <a:avLst/>
          </a:prstGeom>
          <a:ln>
            <a:solidFill>
              <a:schemeClr val="tx1"/>
            </a:solidFill>
          </a:ln>
        </p:spPr>
      </p:pic>
      <p:pic>
        <p:nvPicPr>
          <p:cNvPr id="28" name="Picture 27" descr="A group of women holding shopping bags&#10;&#10;AI-generated content may be incorrect.">
            <a:extLst>
              <a:ext uri="{FF2B5EF4-FFF2-40B4-BE49-F238E27FC236}">
                <a16:creationId xmlns:a16="http://schemas.microsoft.com/office/drawing/2014/main" id="{13353CBD-0901-585D-67F1-B801263387ED}"/>
              </a:ext>
            </a:extLst>
          </p:cNvPr>
          <p:cNvPicPr>
            <a:picLocks noChangeAspect="1"/>
          </p:cNvPicPr>
          <p:nvPr/>
        </p:nvPicPr>
        <p:blipFill>
          <a:blip r:embed="rId7"/>
          <a:stretch>
            <a:fillRect/>
          </a:stretch>
        </p:blipFill>
        <p:spPr>
          <a:xfrm>
            <a:off x="8720010" y="1896067"/>
            <a:ext cx="2698551" cy="1416739"/>
          </a:xfrm>
          <a:prstGeom prst="rect">
            <a:avLst/>
          </a:prstGeom>
          <a:ln>
            <a:solidFill>
              <a:schemeClr val="tx1"/>
            </a:solidFill>
          </a:ln>
        </p:spPr>
      </p:pic>
      <p:sp>
        <p:nvSpPr>
          <p:cNvPr id="30" name="TextBox 29">
            <a:extLst>
              <a:ext uri="{FF2B5EF4-FFF2-40B4-BE49-F238E27FC236}">
                <a16:creationId xmlns:a16="http://schemas.microsoft.com/office/drawing/2014/main" id="{78B2CC94-C8A2-D6C3-F11E-8EFFD4730803}"/>
              </a:ext>
            </a:extLst>
          </p:cNvPr>
          <p:cNvSpPr txBox="1"/>
          <p:nvPr/>
        </p:nvSpPr>
        <p:spPr>
          <a:xfrm>
            <a:off x="7124699" y="3616847"/>
            <a:ext cx="4293861" cy="646331"/>
          </a:xfrm>
          <a:prstGeom prst="rect">
            <a:avLst/>
          </a:prstGeom>
          <a:noFill/>
        </p:spPr>
        <p:txBody>
          <a:bodyPr wrap="square">
            <a:spAutoFit/>
          </a:bodyPr>
          <a:lstStyle/>
          <a:p>
            <a:pPr marL="0" indent="0">
              <a:buNone/>
            </a:pPr>
            <a:r>
              <a:rPr lang="en-US" dirty="0"/>
              <a:t>Development of new sources of raw materials and semi-finished products</a:t>
            </a:r>
          </a:p>
        </p:txBody>
      </p:sp>
      <p:pic>
        <p:nvPicPr>
          <p:cNvPr id="33" name="Picture 32" descr="A truck with boxes on it next to a map&#10;&#10;AI-generated content may be incorrect.">
            <a:extLst>
              <a:ext uri="{FF2B5EF4-FFF2-40B4-BE49-F238E27FC236}">
                <a16:creationId xmlns:a16="http://schemas.microsoft.com/office/drawing/2014/main" id="{4A585891-0BAB-CECD-BD93-D2852F43C0B9}"/>
              </a:ext>
            </a:extLst>
          </p:cNvPr>
          <p:cNvPicPr>
            <a:picLocks noChangeAspect="1"/>
          </p:cNvPicPr>
          <p:nvPr/>
        </p:nvPicPr>
        <p:blipFill>
          <a:blip r:embed="rId8"/>
          <a:stretch>
            <a:fillRect/>
          </a:stretch>
        </p:blipFill>
        <p:spPr>
          <a:xfrm>
            <a:off x="7216310" y="4317537"/>
            <a:ext cx="1941551" cy="1411011"/>
          </a:xfrm>
          <a:prstGeom prst="rect">
            <a:avLst/>
          </a:prstGeom>
          <a:ln>
            <a:solidFill>
              <a:schemeClr val="tx1"/>
            </a:solidFill>
          </a:ln>
        </p:spPr>
      </p:pic>
      <p:pic>
        <p:nvPicPr>
          <p:cNvPr id="3" name="Picture 2">
            <a:extLst>
              <a:ext uri="{FF2B5EF4-FFF2-40B4-BE49-F238E27FC236}">
                <a16:creationId xmlns:a16="http://schemas.microsoft.com/office/drawing/2014/main" id="{25265978-A38E-E564-F362-623A5589D8BC}"/>
              </a:ext>
            </a:extLst>
          </p:cNvPr>
          <p:cNvPicPr>
            <a:picLocks noChangeAspect="1"/>
          </p:cNvPicPr>
          <p:nvPr/>
        </p:nvPicPr>
        <p:blipFill>
          <a:blip r:embed="rId9"/>
          <a:stretch>
            <a:fillRect/>
          </a:stretch>
        </p:blipFill>
        <p:spPr>
          <a:xfrm>
            <a:off x="10913806" y="6335074"/>
            <a:ext cx="1233687" cy="475387"/>
          </a:xfrm>
          <a:prstGeom prst="rect">
            <a:avLst/>
          </a:prstGeom>
        </p:spPr>
      </p:pic>
      <p:pic>
        <p:nvPicPr>
          <p:cNvPr id="4" name="Picture 3">
            <a:extLst>
              <a:ext uri="{FF2B5EF4-FFF2-40B4-BE49-F238E27FC236}">
                <a16:creationId xmlns:a16="http://schemas.microsoft.com/office/drawing/2014/main" id="{55ADA962-A749-6B98-0471-BAF1F271DC74}"/>
              </a:ext>
            </a:extLst>
          </p:cNvPr>
          <p:cNvPicPr>
            <a:picLocks noChangeAspect="1"/>
          </p:cNvPicPr>
          <p:nvPr/>
        </p:nvPicPr>
        <p:blipFill>
          <a:blip r:embed="rId10"/>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1840401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B57E6-F0D7-DE46-9BA5-610CC5CFF8F4}"/>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534EAB00-E56C-81D1-AC77-542D91E2A65A}"/>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a:t>
            </a:r>
            <a:r>
              <a:rPr lang="de-AT" sz="1400" dirty="0"/>
              <a:t>Trigger for </a:t>
            </a:r>
            <a:r>
              <a:rPr lang="de-AT" sz="1400" dirty="0" err="1"/>
              <a:t>disruption</a:t>
            </a:r>
            <a:r>
              <a:rPr lang="de-AT" sz="1400" dirty="0"/>
              <a:t>: </a:t>
            </a:r>
            <a:r>
              <a:rPr lang="de-AT" sz="1400" dirty="0" err="1"/>
              <a:t>creative</a:t>
            </a:r>
            <a:r>
              <a:rPr lang="de-AT" sz="1400" dirty="0"/>
              <a:t> </a:t>
            </a:r>
            <a:r>
              <a:rPr lang="de-AT" sz="1400" dirty="0" err="1"/>
              <a:t>destruction</a:t>
            </a:r>
            <a:r>
              <a:rPr lang="de-AT" sz="1400" dirty="0"/>
              <a:t> – </a:t>
            </a:r>
            <a:r>
              <a:rPr lang="de-AT" sz="1400" dirty="0" err="1"/>
              <a:t>innovation</a:t>
            </a:r>
            <a:r>
              <a:rPr lang="de-AT" sz="1400" dirty="0"/>
              <a:t>.</a:t>
            </a:r>
            <a:endParaRPr lang="de-DE" sz="1400" dirty="0"/>
          </a:p>
        </p:txBody>
      </p:sp>
      <p:sp>
        <p:nvSpPr>
          <p:cNvPr id="6" name="Textplatzhalter 2">
            <a:extLst>
              <a:ext uri="{FF2B5EF4-FFF2-40B4-BE49-F238E27FC236}">
                <a16:creationId xmlns:a16="http://schemas.microsoft.com/office/drawing/2014/main" id="{88E2729B-85EC-69CE-0C5C-645D9F76CFB5}"/>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3200" b="1" dirty="0"/>
          </a:p>
          <a:p>
            <a:pPr algn="ctr">
              <a:lnSpc>
                <a:spcPct val="120000"/>
              </a:lnSpc>
              <a:spcAft>
                <a:spcPts val="0"/>
              </a:spcAft>
            </a:pPr>
            <a:endParaRPr lang="en-US" sz="3200" b="1" dirty="0"/>
          </a:p>
          <a:p>
            <a:pPr algn="ctr">
              <a:lnSpc>
                <a:spcPct val="120000"/>
              </a:lnSpc>
              <a:spcAft>
                <a:spcPts val="0"/>
              </a:spcAft>
            </a:pPr>
            <a:endParaRPr lang="en-US" sz="3200" b="1" dirty="0"/>
          </a:p>
        </p:txBody>
      </p:sp>
      <p:sp>
        <p:nvSpPr>
          <p:cNvPr id="2" name="Textplatzhalter 2">
            <a:extLst>
              <a:ext uri="{FF2B5EF4-FFF2-40B4-BE49-F238E27FC236}">
                <a16:creationId xmlns:a16="http://schemas.microsoft.com/office/drawing/2014/main" id="{2ACC1D2C-8820-81A3-6235-9519BBC4D39C}"/>
              </a:ext>
            </a:extLst>
          </p:cNvPr>
          <p:cNvSpPr txBox="1">
            <a:spLocks/>
          </p:cNvSpPr>
          <p:nvPr/>
        </p:nvSpPr>
        <p:spPr>
          <a:xfrm>
            <a:off x="548641" y="1267952"/>
            <a:ext cx="11193584" cy="5067122"/>
          </a:xfrm>
          <a:prstGeom prst="rect">
            <a:avLst/>
          </a:prstGeom>
        </p:spPr>
        <p:txBody>
          <a:bodyPr>
            <a:normAutofit/>
          </a:bodyPr>
          <a:lstStyle>
            <a:defPPr>
              <a:defRPr lang="de-DE"/>
            </a:defPPr>
            <a:lvl1pPr marL="342900" indent="-342900">
              <a:lnSpc>
                <a:spcPct val="120000"/>
              </a:lnSpc>
              <a:spcBef>
                <a:spcPts val="0"/>
              </a:spcBef>
              <a:spcAft>
                <a:spcPts val="0"/>
              </a:spcAft>
              <a:buSzPct val="120000"/>
              <a:buFont typeface="Arial" panose="020B0604020202020204" pitchFamily="34" charset="0"/>
              <a:buChar char="•"/>
              <a:defRPr sz="24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de-DE" dirty="0"/>
          </a:p>
        </p:txBody>
      </p:sp>
      <p:sp>
        <p:nvSpPr>
          <p:cNvPr id="17" name="TextBox 16">
            <a:extLst>
              <a:ext uri="{FF2B5EF4-FFF2-40B4-BE49-F238E27FC236}">
                <a16:creationId xmlns:a16="http://schemas.microsoft.com/office/drawing/2014/main" id="{AF0B84DA-717F-64FB-A514-D5094CCC021A}"/>
              </a:ext>
            </a:extLst>
          </p:cNvPr>
          <p:cNvSpPr txBox="1"/>
          <p:nvPr/>
        </p:nvSpPr>
        <p:spPr>
          <a:xfrm>
            <a:off x="1282509" y="1469164"/>
            <a:ext cx="4877595" cy="369332"/>
          </a:xfrm>
          <a:prstGeom prst="rect">
            <a:avLst/>
          </a:prstGeom>
          <a:noFill/>
        </p:spPr>
        <p:txBody>
          <a:bodyPr wrap="square" rtlCol="0">
            <a:spAutoFit/>
          </a:bodyPr>
          <a:lstStyle/>
          <a:p>
            <a:r>
              <a:rPr lang="de-AT" dirty="0"/>
              <a:t>Re-</a:t>
            </a:r>
            <a:r>
              <a:rPr lang="de-AT" dirty="0" err="1"/>
              <a:t>organization</a:t>
            </a:r>
            <a:r>
              <a:rPr lang="de-AT" dirty="0"/>
              <a:t>, </a:t>
            </a:r>
            <a:r>
              <a:rPr lang="de-AT" dirty="0" err="1"/>
              <a:t>monopolistic</a:t>
            </a:r>
            <a:r>
              <a:rPr lang="de-AT" dirty="0"/>
              <a:t> </a:t>
            </a:r>
            <a:r>
              <a:rPr lang="de-AT" dirty="0" err="1"/>
              <a:t>organization</a:t>
            </a:r>
            <a:endParaRPr lang="de-AT" dirty="0"/>
          </a:p>
        </p:txBody>
      </p:sp>
      <p:sp>
        <p:nvSpPr>
          <p:cNvPr id="18" name="TextBox 17">
            <a:extLst>
              <a:ext uri="{FF2B5EF4-FFF2-40B4-BE49-F238E27FC236}">
                <a16:creationId xmlns:a16="http://schemas.microsoft.com/office/drawing/2014/main" id="{E59BB60C-4359-7986-B72C-504005DE5609}"/>
              </a:ext>
            </a:extLst>
          </p:cNvPr>
          <p:cNvSpPr txBox="1"/>
          <p:nvPr/>
        </p:nvSpPr>
        <p:spPr>
          <a:xfrm>
            <a:off x="1282509" y="3616847"/>
            <a:ext cx="3490925" cy="369332"/>
          </a:xfrm>
          <a:prstGeom prst="rect">
            <a:avLst/>
          </a:prstGeom>
          <a:noFill/>
        </p:spPr>
        <p:txBody>
          <a:bodyPr wrap="square" rtlCol="0">
            <a:spAutoFit/>
          </a:bodyPr>
          <a:lstStyle/>
          <a:p>
            <a:r>
              <a:rPr lang="de-AT" dirty="0"/>
              <a:t>Breaking </a:t>
            </a:r>
            <a:r>
              <a:rPr lang="de-AT" dirty="0" err="1"/>
              <a:t>monopoly</a:t>
            </a:r>
            <a:endParaRPr lang="de-AT" dirty="0"/>
          </a:p>
        </p:txBody>
      </p:sp>
      <p:sp>
        <p:nvSpPr>
          <p:cNvPr id="24" name="TextBox 23">
            <a:extLst>
              <a:ext uri="{FF2B5EF4-FFF2-40B4-BE49-F238E27FC236}">
                <a16:creationId xmlns:a16="http://schemas.microsoft.com/office/drawing/2014/main" id="{2EAF0812-CA4F-53FC-D3B4-18D3F018C8D9}"/>
              </a:ext>
            </a:extLst>
          </p:cNvPr>
          <p:cNvSpPr txBox="1"/>
          <p:nvPr/>
        </p:nvSpPr>
        <p:spPr>
          <a:xfrm>
            <a:off x="5949070" y="1461854"/>
            <a:ext cx="3490925" cy="369332"/>
          </a:xfrm>
          <a:prstGeom prst="rect">
            <a:avLst/>
          </a:prstGeom>
          <a:noFill/>
        </p:spPr>
        <p:txBody>
          <a:bodyPr wrap="square">
            <a:spAutoFit/>
          </a:bodyPr>
          <a:lstStyle/>
          <a:p>
            <a:r>
              <a:rPr lang="en-US" dirty="0"/>
              <a:t>Technology</a:t>
            </a:r>
          </a:p>
        </p:txBody>
      </p:sp>
      <p:sp>
        <p:nvSpPr>
          <p:cNvPr id="30" name="TextBox 29">
            <a:extLst>
              <a:ext uri="{FF2B5EF4-FFF2-40B4-BE49-F238E27FC236}">
                <a16:creationId xmlns:a16="http://schemas.microsoft.com/office/drawing/2014/main" id="{9F02B450-9533-A898-ED29-DE25A40FC575}"/>
              </a:ext>
            </a:extLst>
          </p:cNvPr>
          <p:cNvSpPr txBox="1"/>
          <p:nvPr/>
        </p:nvSpPr>
        <p:spPr>
          <a:xfrm>
            <a:off x="5949069" y="3609537"/>
            <a:ext cx="4617526" cy="646331"/>
          </a:xfrm>
          <a:prstGeom prst="rect">
            <a:avLst/>
          </a:prstGeom>
          <a:noFill/>
        </p:spPr>
        <p:txBody>
          <a:bodyPr wrap="square">
            <a:spAutoFit/>
          </a:bodyPr>
          <a:lstStyle/>
          <a:p>
            <a:r>
              <a:rPr lang="en-US" dirty="0"/>
              <a:t>Organizational measures</a:t>
            </a:r>
          </a:p>
          <a:p>
            <a:r>
              <a:rPr lang="en-US" dirty="0"/>
              <a:t>(e.g., restructuring of a company or industry)</a:t>
            </a:r>
          </a:p>
        </p:txBody>
      </p:sp>
      <p:pic>
        <p:nvPicPr>
          <p:cNvPr id="8" name="Picture 7" descr="A logo of a company&#10;&#10;AI-generated content may be incorrect.">
            <a:extLst>
              <a:ext uri="{FF2B5EF4-FFF2-40B4-BE49-F238E27FC236}">
                <a16:creationId xmlns:a16="http://schemas.microsoft.com/office/drawing/2014/main" id="{02498E6D-4D12-6FDF-CADB-08C24F60A3AF}"/>
              </a:ext>
            </a:extLst>
          </p:cNvPr>
          <p:cNvPicPr>
            <a:picLocks noChangeAspect="1"/>
          </p:cNvPicPr>
          <p:nvPr/>
        </p:nvPicPr>
        <p:blipFill>
          <a:blip r:embed="rId2"/>
          <a:stretch>
            <a:fillRect/>
          </a:stretch>
        </p:blipFill>
        <p:spPr>
          <a:xfrm>
            <a:off x="2766709" y="1845807"/>
            <a:ext cx="1315764" cy="1315764"/>
          </a:xfrm>
          <a:prstGeom prst="rect">
            <a:avLst/>
          </a:prstGeom>
          <a:ln>
            <a:solidFill>
              <a:schemeClr val="tx1"/>
            </a:solidFill>
          </a:ln>
        </p:spPr>
      </p:pic>
      <p:pic>
        <p:nvPicPr>
          <p:cNvPr id="10" name="Picture 9" descr="A colorful letter g&#10;&#10;AI-generated content may be incorrect.">
            <a:extLst>
              <a:ext uri="{FF2B5EF4-FFF2-40B4-BE49-F238E27FC236}">
                <a16:creationId xmlns:a16="http://schemas.microsoft.com/office/drawing/2014/main" id="{BE55A96C-3F9D-3C13-DDFC-B015368793A1}"/>
              </a:ext>
            </a:extLst>
          </p:cNvPr>
          <p:cNvPicPr>
            <a:picLocks noChangeAspect="1"/>
          </p:cNvPicPr>
          <p:nvPr/>
        </p:nvPicPr>
        <p:blipFill>
          <a:blip r:embed="rId3"/>
          <a:stretch>
            <a:fillRect/>
          </a:stretch>
        </p:blipFill>
        <p:spPr>
          <a:xfrm>
            <a:off x="1363984" y="1853119"/>
            <a:ext cx="1308452" cy="1308452"/>
          </a:xfrm>
          <a:prstGeom prst="rect">
            <a:avLst/>
          </a:prstGeom>
          <a:ln>
            <a:solidFill>
              <a:schemeClr val="tx1"/>
            </a:solidFill>
          </a:ln>
        </p:spPr>
      </p:pic>
      <p:pic>
        <p:nvPicPr>
          <p:cNvPr id="12" name="Picture 11" descr="A blue and white striped sphere&#10;&#10;AI-generated content may be incorrect.">
            <a:extLst>
              <a:ext uri="{FF2B5EF4-FFF2-40B4-BE49-F238E27FC236}">
                <a16:creationId xmlns:a16="http://schemas.microsoft.com/office/drawing/2014/main" id="{FF1AAEAE-0700-7E13-FC76-9EF0ADDA3649}"/>
              </a:ext>
            </a:extLst>
          </p:cNvPr>
          <p:cNvPicPr>
            <a:picLocks noChangeAspect="1"/>
          </p:cNvPicPr>
          <p:nvPr/>
        </p:nvPicPr>
        <p:blipFill>
          <a:blip r:embed="rId4"/>
          <a:stretch>
            <a:fillRect/>
          </a:stretch>
        </p:blipFill>
        <p:spPr>
          <a:xfrm>
            <a:off x="1352079" y="3986179"/>
            <a:ext cx="1320357" cy="1320357"/>
          </a:xfrm>
          <a:prstGeom prst="rect">
            <a:avLst/>
          </a:prstGeom>
          <a:ln>
            <a:solidFill>
              <a:schemeClr val="tx1"/>
            </a:solidFill>
          </a:ln>
        </p:spPr>
      </p:pic>
      <p:pic>
        <p:nvPicPr>
          <p:cNvPr id="16" name="Picture 15" descr="A rocket launching with smoke and clouds of smoke&#10;&#10;AI-generated content may be incorrect.">
            <a:extLst>
              <a:ext uri="{FF2B5EF4-FFF2-40B4-BE49-F238E27FC236}">
                <a16:creationId xmlns:a16="http://schemas.microsoft.com/office/drawing/2014/main" id="{55ECD25C-9E9E-5C5B-D126-1B1014428C6B}"/>
              </a:ext>
            </a:extLst>
          </p:cNvPr>
          <p:cNvPicPr>
            <a:picLocks noChangeAspect="1"/>
          </p:cNvPicPr>
          <p:nvPr/>
        </p:nvPicPr>
        <p:blipFill>
          <a:blip r:embed="rId5"/>
          <a:stretch>
            <a:fillRect/>
          </a:stretch>
        </p:blipFill>
        <p:spPr>
          <a:xfrm>
            <a:off x="5960986" y="1838496"/>
            <a:ext cx="2326451" cy="1308453"/>
          </a:xfrm>
          <a:prstGeom prst="rect">
            <a:avLst/>
          </a:prstGeom>
          <a:ln>
            <a:solidFill>
              <a:schemeClr val="tx1"/>
            </a:solidFill>
          </a:ln>
        </p:spPr>
      </p:pic>
      <p:pic>
        <p:nvPicPr>
          <p:cNvPr id="21" name="Picture 20" descr="A blue square with white text on it&#10;&#10;AI-generated content may be incorrect.">
            <a:extLst>
              <a:ext uri="{FF2B5EF4-FFF2-40B4-BE49-F238E27FC236}">
                <a16:creationId xmlns:a16="http://schemas.microsoft.com/office/drawing/2014/main" id="{96CA48D2-3106-5282-F557-1428BB988287}"/>
              </a:ext>
            </a:extLst>
          </p:cNvPr>
          <p:cNvPicPr>
            <a:picLocks noChangeAspect="1"/>
          </p:cNvPicPr>
          <p:nvPr/>
        </p:nvPicPr>
        <p:blipFill>
          <a:blip r:embed="rId6"/>
          <a:stretch>
            <a:fillRect/>
          </a:stretch>
        </p:blipFill>
        <p:spPr>
          <a:xfrm>
            <a:off x="8407118" y="1831186"/>
            <a:ext cx="2502373" cy="1315764"/>
          </a:xfrm>
          <a:prstGeom prst="rect">
            <a:avLst/>
          </a:prstGeom>
          <a:ln>
            <a:solidFill>
              <a:schemeClr val="tx1"/>
            </a:solidFill>
          </a:ln>
        </p:spPr>
      </p:pic>
      <p:pic>
        <p:nvPicPr>
          <p:cNvPr id="25" name="Picture 24" descr="A blue and white logo&#10;&#10;AI-generated content may be incorrect.">
            <a:extLst>
              <a:ext uri="{FF2B5EF4-FFF2-40B4-BE49-F238E27FC236}">
                <a16:creationId xmlns:a16="http://schemas.microsoft.com/office/drawing/2014/main" id="{BCACBA9C-B61C-91A7-2758-E72C8472F668}"/>
              </a:ext>
            </a:extLst>
          </p:cNvPr>
          <p:cNvPicPr>
            <a:picLocks noChangeAspect="1"/>
          </p:cNvPicPr>
          <p:nvPr/>
        </p:nvPicPr>
        <p:blipFill>
          <a:blip r:embed="rId7"/>
          <a:stretch>
            <a:fillRect/>
          </a:stretch>
        </p:blipFill>
        <p:spPr>
          <a:xfrm>
            <a:off x="6040680" y="4338192"/>
            <a:ext cx="3661532" cy="602530"/>
          </a:xfrm>
          <a:prstGeom prst="rect">
            <a:avLst/>
          </a:prstGeom>
          <a:ln>
            <a:solidFill>
              <a:schemeClr val="tx1"/>
            </a:solidFill>
          </a:ln>
        </p:spPr>
      </p:pic>
      <p:sp>
        <p:nvSpPr>
          <p:cNvPr id="27" name="Textplatzhalter 2">
            <a:extLst>
              <a:ext uri="{FF2B5EF4-FFF2-40B4-BE49-F238E27FC236}">
                <a16:creationId xmlns:a16="http://schemas.microsoft.com/office/drawing/2014/main" id="{6C6535C3-C2AA-DBF2-FFDF-D531032F4829}"/>
              </a:ext>
            </a:extLst>
          </p:cNvPr>
          <p:cNvSpPr txBox="1">
            <a:spLocks/>
          </p:cNvSpPr>
          <p:nvPr/>
        </p:nvSpPr>
        <p:spPr>
          <a:xfrm>
            <a:off x="1" y="6405307"/>
            <a:ext cx="12191999" cy="369333"/>
          </a:xfrm>
          <a:prstGeom prst="rect">
            <a:avLst/>
          </a:prstGeom>
        </p:spPr>
        <p:txBody>
          <a:bodyPr>
            <a:noAutofit/>
          </a:bodyPr>
          <a:lstStyle>
            <a:defPPr>
              <a:defRPr lang="de-DE"/>
            </a:defPPr>
            <a:lvl1pPr marL="342900" indent="-342900">
              <a:lnSpc>
                <a:spcPct val="120000"/>
              </a:lnSpc>
              <a:spcBef>
                <a:spcPts val="0"/>
              </a:spcBef>
              <a:spcAft>
                <a:spcPts val="0"/>
              </a:spcAft>
              <a:buSzPct val="120000"/>
              <a:buFont typeface="Arial" panose="020B0604020202020204" pitchFamily="34" charset="0"/>
              <a:buChar char="•"/>
              <a:defRPr sz="24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de-DE" sz="1050" b="1" dirty="0"/>
              <a:t>Source</a:t>
            </a:r>
            <a:r>
              <a:rPr lang="de-DE" sz="1050" dirty="0"/>
              <a:t>: </a:t>
            </a:r>
            <a:r>
              <a:rPr lang="de-AT" sz="1050" dirty="0"/>
              <a:t>Schumpeter, J. A. (1934). Theorie der wirtschaftlichen Entwicklung: Eine Untersuchung über Unternehmergewinn, Kapital, Kredit, Zins und den Konjunkturzyklus (Theory of </a:t>
            </a:r>
            <a:r>
              <a:rPr lang="de-AT" sz="1050" dirty="0" err="1"/>
              <a:t>Economic</a:t>
            </a:r>
            <a:r>
              <a:rPr lang="de-AT" sz="1050" dirty="0"/>
              <a:t> Development) (7th </a:t>
            </a:r>
            <a:r>
              <a:rPr lang="de-AT" sz="1050" dirty="0" err="1"/>
              <a:t>edition</a:t>
            </a:r>
            <a:r>
              <a:rPr lang="de-AT" sz="1050" dirty="0"/>
              <a:t> (</a:t>
            </a:r>
            <a:r>
              <a:rPr lang="de-AT" sz="1050" dirty="0" err="1"/>
              <a:t>unmodified</a:t>
            </a:r>
            <a:r>
              <a:rPr lang="de-AT" sz="1050" dirty="0"/>
              <a:t> </a:t>
            </a:r>
            <a:r>
              <a:rPr lang="de-AT" sz="1050" dirty="0" err="1"/>
              <a:t>reprint</a:t>
            </a:r>
            <a:r>
              <a:rPr lang="de-AT" sz="1050" dirty="0"/>
              <a:t> of </a:t>
            </a:r>
            <a:r>
              <a:rPr lang="de-AT" sz="1050" dirty="0" err="1"/>
              <a:t>the</a:t>
            </a:r>
            <a:r>
              <a:rPr lang="de-AT" sz="1050" dirty="0"/>
              <a:t> 1934 </a:t>
            </a:r>
            <a:r>
              <a:rPr lang="de-AT" sz="1050" dirty="0" err="1"/>
              <a:t>published</a:t>
            </a:r>
            <a:r>
              <a:rPr lang="de-AT" sz="1050" dirty="0"/>
              <a:t> 4th </a:t>
            </a:r>
            <a:r>
              <a:rPr lang="de-AT" sz="1050" dirty="0" err="1"/>
              <a:t>edition</a:t>
            </a:r>
            <a:r>
              <a:rPr lang="de-AT" sz="1050" dirty="0"/>
              <a:t>)). Duncker &amp; Humblot.</a:t>
            </a:r>
            <a:endParaRPr lang="de-DE" sz="1050" dirty="0"/>
          </a:p>
        </p:txBody>
      </p:sp>
      <p:pic>
        <p:nvPicPr>
          <p:cNvPr id="29" name="Picture 28" descr="A diagram of a pyramid&#10;&#10;AI-generated content may be incorrect.">
            <a:extLst>
              <a:ext uri="{FF2B5EF4-FFF2-40B4-BE49-F238E27FC236}">
                <a16:creationId xmlns:a16="http://schemas.microsoft.com/office/drawing/2014/main" id="{05B5AB5B-6D47-59A8-B420-1894CB2E005F}"/>
              </a:ext>
            </a:extLst>
          </p:cNvPr>
          <p:cNvPicPr>
            <a:picLocks noChangeAspect="1"/>
          </p:cNvPicPr>
          <p:nvPr/>
        </p:nvPicPr>
        <p:blipFill>
          <a:blip r:embed="rId8"/>
          <a:stretch>
            <a:fillRect/>
          </a:stretch>
        </p:blipFill>
        <p:spPr>
          <a:xfrm>
            <a:off x="7606763" y="1156990"/>
            <a:ext cx="1579830" cy="1120099"/>
          </a:xfrm>
          <a:prstGeom prst="rect">
            <a:avLst/>
          </a:prstGeom>
          <a:ln>
            <a:solidFill>
              <a:schemeClr val="tx1"/>
            </a:solidFill>
          </a:ln>
        </p:spPr>
      </p:pic>
      <p:pic>
        <p:nvPicPr>
          <p:cNvPr id="3" name="Picture 2">
            <a:extLst>
              <a:ext uri="{FF2B5EF4-FFF2-40B4-BE49-F238E27FC236}">
                <a16:creationId xmlns:a16="http://schemas.microsoft.com/office/drawing/2014/main" id="{5081E707-6A96-BDD6-1414-CF06783BABAB}"/>
              </a:ext>
            </a:extLst>
          </p:cNvPr>
          <p:cNvPicPr>
            <a:picLocks noChangeAspect="1"/>
          </p:cNvPicPr>
          <p:nvPr/>
        </p:nvPicPr>
        <p:blipFill>
          <a:blip r:embed="rId9"/>
          <a:stretch>
            <a:fillRect/>
          </a:stretch>
        </p:blipFill>
        <p:spPr>
          <a:xfrm>
            <a:off x="10913806" y="6335074"/>
            <a:ext cx="1233687" cy="475387"/>
          </a:xfrm>
          <a:prstGeom prst="rect">
            <a:avLst/>
          </a:prstGeom>
        </p:spPr>
      </p:pic>
      <p:pic>
        <p:nvPicPr>
          <p:cNvPr id="4" name="Picture 3">
            <a:extLst>
              <a:ext uri="{FF2B5EF4-FFF2-40B4-BE49-F238E27FC236}">
                <a16:creationId xmlns:a16="http://schemas.microsoft.com/office/drawing/2014/main" id="{557FA152-0CDF-9695-FAB1-199FE789B569}"/>
              </a:ext>
            </a:extLst>
          </p:cNvPr>
          <p:cNvPicPr>
            <a:picLocks noChangeAspect="1"/>
          </p:cNvPicPr>
          <p:nvPr/>
        </p:nvPicPr>
        <p:blipFill>
          <a:blip r:embed="rId10"/>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737571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BAB9C-0EDC-18D9-596A-119BB4E1EC9F}"/>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DFE350EE-D9ED-4E04-3DFF-6CAF8B4CBE19}"/>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a:t>
            </a:r>
            <a:r>
              <a:rPr lang="de-AT" sz="1400" dirty="0"/>
              <a:t>last </a:t>
            </a:r>
            <a:r>
              <a:rPr lang="de-AT" sz="1400" dirty="0" err="1"/>
              <a:t>slide</a:t>
            </a:r>
            <a:r>
              <a:rPr lang="de-AT" sz="1400" dirty="0"/>
              <a:t>.</a:t>
            </a:r>
            <a:endParaRPr lang="de-DE" sz="1400" dirty="0"/>
          </a:p>
        </p:txBody>
      </p:sp>
      <p:sp>
        <p:nvSpPr>
          <p:cNvPr id="6" name="Textplatzhalter 2">
            <a:extLst>
              <a:ext uri="{FF2B5EF4-FFF2-40B4-BE49-F238E27FC236}">
                <a16:creationId xmlns:a16="http://schemas.microsoft.com/office/drawing/2014/main" id="{A27229DD-F0A6-1068-A72F-AE59580D9285}"/>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3200" b="1" dirty="0"/>
          </a:p>
          <a:p>
            <a:pPr algn="ctr">
              <a:lnSpc>
                <a:spcPct val="120000"/>
              </a:lnSpc>
              <a:spcAft>
                <a:spcPts val="0"/>
              </a:spcAft>
            </a:pPr>
            <a:endParaRPr lang="en-US" sz="3200" b="1" dirty="0"/>
          </a:p>
          <a:p>
            <a:pPr algn="ctr">
              <a:lnSpc>
                <a:spcPct val="120000"/>
              </a:lnSpc>
              <a:spcAft>
                <a:spcPts val="0"/>
              </a:spcAft>
            </a:pPr>
            <a:endParaRPr lang="en-US" sz="3200" b="1" dirty="0"/>
          </a:p>
        </p:txBody>
      </p:sp>
      <p:sp>
        <p:nvSpPr>
          <p:cNvPr id="7" name="Textplatzhalter 2">
            <a:extLst>
              <a:ext uri="{FF2B5EF4-FFF2-40B4-BE49-F238E27FC236}">
                <a16:creationId xmlns:a16="http://schemas.microsoft.com/office/drawing/2014/main" id="{AF858922-248E-FECE-AB37-97CE4DFC6AC3}"/>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indent="0">
              <a:lnSpc>
                <a:spcPct val="120000"/>
              </a:lnSpc>
              <a:buNone/>
            </a:pPr>
            <a:endParaRPr lang="en-US" sz="3700" dirty="0"/>
          </a:p>
        </p:txBody>
      </p:sp>
      <p:sp>
        <p:nvSpPr>
          <p:cNvPr id="2" name="Textplatzhalter 2">
            <a:extLst>
              <a:ext uri="{FF2B5EF4-FFF2-40B4-BE49-F238E27FC236}">
                <a16:creationId xmlns:a16="http://schemas.microsoft.com/office/drawing/2014/main" id="{313A36BC-908B-E3F8-C5CD-7A743F2C9648}"/>
              </a:ext>
            </a:extLst>
          </p:cNvPr>
          <p:cNvSpPr txBox="1">
            <a:spLocks/>
          </p:cNvSpPr>
          <p:nvPr/>
        </p:nvSpPr>
        <p:spPr>
          <a:xfrm>
            <a:off x="548641" y="966787"/>
            <a:ext cx="6839047" cy="5067122"/>
          </a:xfrm>
          <a:prstGeom prst="rect">
            <a:avLst/>
          </a:prstGeom>
        </p:spPr>
        <p:txBody>
          <a:bodyPr>
            <a:normAutofit/>
          </a:bodyPr>
          <a:lstStyle>
            <a:defPPr>
              <a:defRPr lang="de-DE"/>
            </a:defPPr>
            <a:lvl1pPr marL="342900" indent="-342900">
              <a:lnSpc>
                <a:spcPct val="120000"/>
              </a:lnSpc>
              <a:spcBef>
                <a:spcPts val="0"/>
              </a:spcBef>
              <a:spcAft>
                <a:spcPts val="0"/>
              </a:spcAft>
              <a:buSzPct val="120000"/>
              <a:buFont typeface="Arial" panose="020B0604020202020204" pitchFamily="34" charset="0"/>
              <a:buChar char="•"/>
              <a:defRPr sz="24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ctr">
              <a:buNone/>
            </a:pPr>
            <a:endParaRPr lang="en-GB" sz="3600" dirty="0"/>
          </a:p>
          <a:p>
            <a:pPr marL="0" indent="0" algn="ctr">
              <a:buNone/>
            </a:pPr>
            <a:r>
              <a:rPr lang="en-GB" sz="3600" dirty="0"/>
              <a:t>… conquering the air is far more important than the conquering of areas, limited by economic or geographical boundaries</a:t>
            </a:r>
            <a:endParaRPr lang="de-DE" sz="3600" dirty="0"/>
          </a:p>
        </p:txBody>
      </p:sp>
      <p:pic>
        <p:nvPicPr>
          <p:cNvPr id="4" name="Picture 3" descr="A person in a suit and tie&#10;&#10;AI-generated content may be incorrect.">
            <a:extLst>
              <a:ext uri="{FF2B5EF4-FFF2-40B4-BE49-F238E27FC236}">
                <a16:creationId xmlns:a16="http://schemas.microsoft.com/office/drawing/2014/main" id="{82BFCC0C-9AD4-2681-A25C-901A80FB1056}"/>
              </a:ext>
            </a:extLst>
          </p:cNvPr>
          <p:cNvPicPr>
            <a:picLocks noChangeAspect="1"/>
          </p:cNvPicPr>
          <p:nvPr/>
        </p:nvPicPr>
        <p:blipFill>
          <a:blip r:embed="rId2"/>
          <a:stretch>
            <a:fillRect/>
          </a:stretch>
        </p:blipFill>
        <p:spPr>
          <a:xfrm>
            <a:off x="7540088" y="966787"/>
            <a:ext cx="4476750" cy="4924425"/>
          </a:xfrm>
          <a:prstGeom prst="rect">
            <a:avLst/>
          </a:prstGeom>
          <a:ln>
            <a:solidFill>
              <a:schemeClr val="tx1"/>
            </a:solidFill>
          </a:ln>
        </p:spPr>
      </p:pic>
      <p:sp>
        <p:nvSpPr>
          <p:cNvPr id="8" name="Textplatzhalter 2">
            <a:extLst>
              <a:ext uri="{FF2B5EF4-FFF2-40B4-BE49-F238E27FC236}">
                <a16:creationId xmlns:a16="http://schemas.microsoft.com/office/drawing/2014/main" id="{B6500885-E829-BCB0-2D10-243338A95B58}"/>
              </a:ext>
            </a:extLst>
          </p:cNvPr>
          <p:cNvSpPr txBox="1">
            <a:spLocks/>
          </p:cNvSpPr>
          <p:nvPr/>
        </p:nvSpPr>
        <p:spPr>
          <a:xfrm>
            <a:off x="1" y="6541934"/>
            <a:ext cx="12191999" cy="369333"/>
          </a:xfrm>
          <a:prstGeom prst="rect">
            <a:avLst/>
          </a:prstGeom>
        </p:spPr>
        <p:txBody>
          <a:bodyPr>
            <a:noAutofit/>
          </a:bodyPr>
          <a:lstStyle>
            <a:defPPr>
              <a:defRPr lang="de-DE"/>
            </a:defPPr>
            <a:lvl1pPr marL="342900" indent="-342900">
              <a:lnSpc>
                <a:spcPct val="120000"/>
              </a:lnSpc>
              <a:spcBef>
                <a:spcPts val="0"/>
              </a:spcBef>
              <a:spcAft>
                <a:spcPts val="0"/>
              </a:spcAft>
              <a:buSzPct val="120000"/>
              <a:buFont typeface="Arial" panose="020B0604020202020204" pitchFamily="34" charset="0"/>
              <a:buChar char="•"/>
              <a:defRPr sz="24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de-DE" sz="1050" b="1" dirty="0"/>
              <a:t>Source</a:t>
            </a:r>
            <a:r>
              <a:rPr lang="de-DE" sz="1050" dirty="0"/>
              <a:t>: </a:t>
            </a:r>
            <a:r>
              <a:rPr lang="de-AT" sz="1050" dirty="0"/>
              <a:t>Schumpeter, J. A. (2005). </a:t>
            </a:r>
            <a:r>
              <a:rPr lang="de-AT" sz="1050" i="1" dirty="0"/>
              <a:t>Kapitalismus, Sozialismus und Demokratie (</a:t>
            </a:r>
            <a:r>
              <a:rPr lang="de-AT" sz="1050" i="1" dirty="0" err="1"/>
              <a:t>Capitalism</a:t>
            </a:r>
            <a:r>
              <a:rPr lang="de-AT" sz="1050" i="1" dirty="0"/>
              <a:t>, </a:t>
            </a:r>
            <a:r>
              <a:rPr lang="de-AT" sz="1050" i="1" dirty="0" err="1"/>
              <a:t>Socialism</a:t>
            </a:r>
            <a:r>
              <a:rPr lang="de-AT" sz="1050" i="1" dirty="0"/>
              <a:t> and Democracy)</a:t>
            </a:r>
            <a:r>
              <a:rPr lang="de-AT" sz="1050" dirty="0"/>
              <a:t> (8th </a:t>
            </a:r>
            <a:r>
              <a:rPr lang="de-AT" sz="1050" dirty="0" err="1"/>
              <a:t>edition</a:t>
            </a:r>
            <a:r>
              <a:rPr lang="de-AT" sz="1050" dirty="0"/>
              <a:t>). A. Francke Verlag.</a:t>
            </a:r>
            <a:endParaRPr lang="de-DE" sz="1050" dirty="0"/>
          </a:p>
        </p:txBody>
      </p:sp>
      <p:pic>
        <p:nvPicPr>
          <p:cNvPr id="9" name="Picture 8" descr="A rocket launching with smoke and clouds of smoke&#10;&#10;AI-generated content may be incorrect.">
            <a:extLst>
              <a:ext uri="{FF2B5EF4-FFF2-40B4-BE49-F238E27FC236}">
                <a16:creationId xmlns:a16="http://schemas.microsoft.com/office/drawing/2014/main" id="{4B2A043A-FEF3-E96C-097E-C053530F001D}"/>
              </a:ext>
            </a:extLst>
          </p:cNvPr>
          <p:cNvPicPr>
            <a:picLocks noChangeAspect="1"/>
          </p:cNvPicPr>
          <p:nvPr/>
        </p:nvPicPr>
        <p:blipFill>
          <a:blip r:embed="rId3"/>
          <a:stretch>
            <a:fillRect/>
          </a:stretch>
        </p:blipFill>
        <p:spPr>
          <a:xfrm>
            <a:off x="116142" y="5411814"/>
            <a:ext cx="1931257" cy="1086186"/>
          </a:xfrm>
          <a:prstGeom prst="rect">
            <a:avLst/>
          </a:prstGeom>
          <a:ln>
            <a:solidFill>
              <a:schemeClr val="tx1"/>
            </a:solidFill>
          </a:ln>
        </p:spPr>
      </p:pic>
      <p:pic>
        <p:nvPicPr>
          <p:cNvPr id="10" name="Picture 9" descr="A blue square with white text on it&#10;&#10;AI-generated content may be incorrect.">
            <a:extLst>
              <a:ext uri="{FF2B5EF4-FFF2-40B4-BE49-F238E27FC236}">
                <a16:creationId xmlns:a16="http://schemas.microsoft.com/office/drawing/2014/main" id="{D8AAECC7-22E1-8C40-1B41-D96BFEFC35CC}"/>
              </a:ext>
            </a:extLst>
          </p:cNvPr>
          <p:cNvPicPr>
            <a:picLocks noChangeAspect="1"/>
          </p:cNvPicPr>
          <p:nvPr/>
        </p:nvPicPr>
        <p:blipFill>
          <a:blip r:embed="rId4"/>
          <a:stretch>
            <a:fillRect/>
          </a:stretch>
        </p:blipFill>
        <p:spPr>
          <a:xfrm>
            <a:off x="4237710" y="5425107"/>
            <a:ext cx="2065752" cy="1086186"/>
          </a:xfrm>
          <a:prstGeom prst="rect">
            <a:avLst/>
          </a:prstGeom>
          <a:ln>
            <a:solidFill>
              <a:schemeClr val="tx1"/>
            </a:solidFill>
          </a:ln>
        </p:spPr>
      </p:pic>
      <p:pic>
        <p:nvPicPr>
          <p:cNvPr id="12" name="Picture 11" descr="A satellite above the earth&#10;&#10;AI-generated content may be incorrect.">
            <a:extLst>
              <a:ext uri="{FF2B5EF4-FFF2-40B4-BE49-F238E27FC236}">
                <a16:creationId xmlns:a16="http://schemas.microsoft.com/office/drawing/2014/main" id="{ACE63DE3-2D6D-1541-2867-5AC75A5222EF}"/>
              </a:ext>
            </a:extLst>
          </p:cNvPr>
          <p:cNvPicPr>
            <a:picLocks noChangeAspect="1"/>
          </p:cNvPicPr>
          <p:nvPr/>
        </p:nvPicPr>
        <p:blipFill>
          <a:blip r:embed="rId5"/>
          <a:stretch>
            <a:fillRect/>
          </a:stretch>
        </p:blipFill>
        <p:spPr>
          <a:xfrm>
            <a:off x="2163540" y="5411814"/>
            <a:ext cx="1958029" cy="1099479"/>
          </a:xfrm>
          <a:prstGeom prst="rect">
            <a:avLst/>
          </a:prstGeom>
          <a:ln>
            <a:solidFill>
              <a:schemeClr val="tx1"/>
            </a:solidFill>
          </a:ln>
        </p:spPr>
      </p:pic>
      <p:sp>
        <p:nvSpPr>
          <p:cNvPr id="13" name="TextBox 12">
            <a:extLst>
              <a:ext uri="{FF2B5EF4-FFF2-40B4-BE49-F238E27FC236}">
                <a16:creationId xmlns:a16="http://schemas.microsoft.com/office/drawing/2014/main" id="{4608D3F6-82AD-A3FB-E1BA-B21A0F41429B}"/>
              </a:ext>
            </a:extLst>
          </p:cNvPr>
          <p:cNvSpPr txBox="1"/>
          <p:nvPr/>
        </p:nvSpPr>
        <p:spPr>
          <a:xfrm>
            <a:off x="19573" y="5113020"/>
            <a:ext cx="2047398" cy="369332"/>
          </a:xfrm>
          <a:prstGeom prst="rect">
            <a:avLst/>
          </a:prstGeom>
          <a:noFill/>
        </p:spPr>
        <p:txBody>
          <a:bodyPr wrap="square" rtlCol="0">
            <a:spAutoFit/>
          </a:bodyPr>
          <a:lstStyle/>
          <a:p>
            <a:r>
              <a:rPr lang="de-AT" dirty="0" err="1"/>
              <a:t>Examples</a:t>
            </a:r>
            <a:r>
              <a:rPr lang="de-AT" dirty="0"/>
              <a:t> …</a:t>
            </a:r>
          </a:p>
        </p:txBody>
      </p:sp>
      <p:sp>
        <p:nvSpPr>
          <p:cNvPr id="3" name="TextBox 2">
            <a:extLst>
              <a:ext uri="{FF2B5EF4-FFF2-40B4-BE49-F238E27FC236}">
                <a16:creationId xmlns:a16="http://schemas.microsoft.com/office/drawing/2014/main" id="{A834EF19-4C90-3AC3-D13B-49359275EEA5}"/>
              </a:ext>
            </a:extLst>
          </p:cNvPr>
          <p:cNvSpPr txBox="1"/>
          <p:nvPr/>
        </p:nvSpPr>
        <p:spPr>
          <a:xfrm>
            <a:off x="6314440" y="6033909"/>
            <a:ext cx="973489" cy="646331"/>
          </a:xfrm>
          <a:prstGeom prst="rect">
            <a:avLst/>
          </a:prstGeom>
          <a:noFill/>
        </p:spPr>
        <p:txBody>
          <a:bodyPr wrap="square" rtlCol="0">
            <a:spAutoFit/>
          </a:bodyPr>
          <a:lstStyle/>
          <a:p>
            <a:r>
              <a:rPr lang="de-AT" sz="3600" b="1" dirty="0"/>
              <a:t>….</a:t>
            </a:r>
          </a:p>
        </p:txBody>
      </p:sp>
      <p:pic>
        <p:nvPicPr>
          <p:cNvPr id="11" name="Picture 10">
            <a:extLst>
              <a:ext uri="{FF2B5EF4-FFF2-40B4-BE49-F238E27FC236}">
                <a16:creationId xmlns:a16="http://schemas.microsoft.com/office/drawing/2014/main" id="{8020FB37-2FBF-11F9-9F52-B2694D86565E}"/>
              </a:ext>
            </a:extLst>
          </p:cNvPr>
          <p:cNvPicPr>
            <a:picLocks noChangeAspect="1"/>
          </p:cNvPicPr>
          <p:nvPr/>
        </p:nvPicPr>
        <p:blipFill>
          <a:blip r:embed="rId6"/>
          <a:stretch>
            <a:fillRect/>
          </a:stretch>
        </p:blipFill>
        <p:spPr>
          <a:xfrm>
            <a:off x="10913806" y="6335074"/>
            <a:ext cx="1233687" cy="475387"/>
          </a:xfrm>
          <a:prstGeom prst="rect">
            <a:avLst/>
          </a:prstGeom>
        </p:spPr>
      </p:pic>
      <p:pic>
        <p:nvPicPr>
          <p:cNvPr id="14" name="Picture 13">
            <a:extLst>
              <a:ext uri="{FF2B5EF4-FFF2-40B4-BE49-F238E27FC236}">
                <a16:creationId xmlns:a16="http://schemas.microsoft.com/office/drawing/2014/main" id="{C4538C64-195C-4A32-EEFA-2E3486926596}"/>
              </a:ext>
            </a:extLst>
          </p:cNvPr>
          <p:cNvPicPr>
            <a:picLocks noChangeAspect="1"/>
          </p:cNvPicPr>
          <p:nvPr/>
        </p:nvPicPr>
        <p:blipFill>
          <a:blip r:embed="rId7"/>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4013996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D5921-771F-CEB5-A602-2F13E538DBB9}"/>
            </a:ext>
          </a:extLst>
        </p:cNvPr>
        <p:cNvGrpSpPr/>
        <p:nvPr/>
      </p:nvGrpSpPr>
      <p:grpSpPr>
        <a:xfrm>
          <a:off x="0" y="0"/>
          <a:ext cx="0" cy="0"/>
          <a:chOff x="0" y="0"/>
          <a:chExt cx="0" cy="0"/>
        </a:xfrm>
      </p:grpSpPr>
      <p:sp>
        <p:nvSpPr>
          <p:cNvPr id="2" name="Textplatzhalter 4">
            <a:extLst>
              <a:ext uri="{FF2B5EF4-FFF2-40B4-BE49-F238E27FC236}">
                <a16:creationId xmlns:a16="http://schemas.microsoft.com/office/drawing/2014/main" id="{3AED1DE1-E87E-87F2-6A90-7F9B8E08CBFE}"/>
              </a:ext>
            </a:extLst>
          </p:cNvPr>
          <p:cNvSpPr txBox="1">
            <a:spLocks/>
          </p:cNvSpPr>
          <p:nvPr/>
        </p:nvSpPr>
        <p:spPr>
          <a:xfrm>
            <a:off x="342908" y="5315905"/>
            <a:ext cx="5686785" cy="1225806"/>
          </a:xfrm>
          <a:prstGeom prst="rect">
            <a:avLst/>
          </a:prstGeom>
        </p:spPr>
        <p:txBody>
          <a:bodyPr>
            <a:normAutofit fontScale="85000" lnSpcReduction="20000"/>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AT" dirty="0"/>
              <a:t>Contact </a:t>
            </a:r>
            <a:r>
              <a:rPr lang="de-AT" dirty="0" err="1"/>
              <a:t>details</a:t>
            </a:r>
            <a:r>
              <a:rPr lang="de-AT" dirty="0"/>
              <a:t>:</a:t>
            </a:r>
          </a:p>
          <a:p>
            <a:r>
              <a:rPr lang="de-AT" sz="1400" b="0" dirty="0"/>
              <a:t>Florian Maurer</a:t>
            </a:r>
          </a:p>
          <a:p>
            <a:r>
              <a:rPr lang="de-AT" sz="1400" b="0" dirty="0"/>
              <a:t>florian.maurer@fhv.at; florian.maurer.vlbg@gmail.com</a:t>
            </a:r>
          </a:p>
          <a:p>
            <a:r>
              <a:rPr lang="de-DE" sz="1400" b="0" dirty="0"/>
              <a:t>Skype: </a:t>
            </a:r>
            <a:r>
              <a:rPr lang="de-DE" sz="1400" b="0" dirty="0" err="1"/>
              <a:t>flo.maurer</a:t>
            </a:r>
            <a:endParaRPr lang="de-DE" sz="1400" b="0" dirty="0"/>
          </a:p>
        </p:txBody>
      </p:sp>
      <p:pic>
        <p:nvPicPr>
          <p:cNvPr id="4" name="Picture 3" descr="A black background with a black square&#10;&#10;AI-generated content may be incorrect.">
            <a:extLst>
              <a:ext uri="{FF2B5EF4-FFF2-40B4-BE49-F238E27FC236}">
                <a16:creationId xmlns:a16="http://schemas.microsoft.com/office/drawing/2014/main" id="{14D36F58-3D83-161F-8BAE-E248BFAB6FA3}"/>
              </a:ext>
            </a:extLst>
          </p:cNvPr>
          <p:cNvPicPr>
            <a:picLocks noChangeAspect="1"/>
          </p:cNvPicPr>
          <p:nvPr/>
        </p:nvPicPr>
        <p:blipFill>
          <a:blip r:embed="rId2"/>
          <a:stretch>
            <a:fillRect/>
          </a:stretch>
        </p:blipFill>
        <p:spPr>
          <a:xfrm>
            <a:off x="1856073" y="931215"/>
            <a:ext cx="3365195" cy="3365195"/>
          </a:xfrm>
          <a:prstGeom prst="rect">
            <a:avLst/>
          </a:prstGeom>
        </p:spPr>
      </p:pic>
    </p:spTree>
    <p:extLst>
      <p:ext uri="{BB962C8B-B14F-4D97-AF65-F5344CB8AC3E}">
        <p14:creationId xmlns:p14="http://schemas.microsoft.com/office/powerpoint/2010/main" val="3865415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C0F6F-A3F8-3644-60A3-590377EE72A8}"/>
            </a:ext>
          </a:extLst>
        </p:cNvPr>
        <p:cNvGrpSpPr/>
        <p:nvPr/>
      </p:nvGrpSpPr>
      <p:grpSpPr>
        <a:xfrm>
          <a:off x="0" y="0"/>
          <a:ext cx="0" cy="0"/>
          <a:chOff x="0" y="0"/>
          <a:chExt cx="0" cy="0"/>
        </a:xfrm>
      </p:grpSpPr>
      <p:sp>
        <p:nvSpPr>
          <p:cNvPr id="6" name="Textplatzhalter 1">
            <a:extLst>
              <a:ext uri="{FF2B5EF4-FFF2-40B4-BE49-F238E27FC236}">
                <a16:creationId xmlns:a16="http://schemas.microsoft.com/office/drawing/2014/main" id="{B53E1831-B404-4434-6339-19B1ABAF9BDA}"/>
              </a:ext>
            </a:extLst>
          </p:cNvPr>
          <p:cNvSpPr>
            <a:spLocks noGrp="1"/>
          </p:cNvSpPr>
          <p:nvPr>
            <p:ph type="body" sz="quarter" idx="10"/>
          </p:nvPr>
        </p:nvSpPr>
        <p:spPr>
          <a:xfrm>
            <a:off x="359999" y="360000"/>
            <a:ext cx="10986873" cy="825628"/>
          </a:xfrm>
        </p:spPr>
        <p:txBody>
          <a:bodyPr>
            <a:normAutofit/>
          </a:bodyPr>
          <a:lstStyle/>
          <a:p>
            <a:r>
              <a:rPr lang="de-DE" sz="1400" dirty="0"/>
              <a:t>Module 2: </a:t>
            </a:r>
            <a:r>
              <a:rPr lang="en-US" sz="1400" dirty="0"/>
              <a:t>Entrepreneurial characters according to …</a:t>
            </a:r>
            <a:endParaRPr lang="de-DE" sz="1400" dirty="0"/>
          </a:p>
        </p:txBody>
      </p:sp>
      <p:sp>
        <p:nvSpPr>
          <p:cNvPr id="9" name="Textplatzhalter 2">
            <a:extLst>
              <a:ext uri="{FF2B5EF4-FFF2-40B4-BE49-F238E27FC236}">
                <a16:creationId xmlns:a16="http://schemas.microsoft.com/office/drawing/2014/main" id="{FF5DCC74-47FC-8700-F891-9510D4CBCB4D}"/>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AT" sz="4800" dirty="0"/>
          </a:p>
        </p:txBody>
      </p:sp>
      <p:sp>
        <p:nvSpPr>
          <p:cNvPr id="2" name="Textplatzhalter 2">
            <a:extLst>
              <a:ext uri="{FF2B5EF4-FFF2-40B4-BE49-F238E27FC236}">
                <a16:creationId xmlns:a16="http://schemas.microsoft.com/office/drawing/2014/main" id="{B9EE883A-E496-BD4A-8869-4E9FF2218B2A}"/>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7200" b="1" dirty="0"/>
          </a:p>
        </p:txBody>
      </p:sp>
      <p:pic>
        <p:nvPicPr>
          <p:cNvPr id="5" name="Picture 4" descr="A person in a suit and tie&#10;&#10;AI-generated content may be incorrect.">
            <a:extLst>
              <a:ext uri="{FF2B5EF4-FFF2-40B4-BE49-F238E27FC236}">
                <a16:creationId xmlns:a16="http://schemas.microsoft.com/office/drawing/2014/main" id="{00D2B824-C767-554B-091D-40396EDB7C8C}"/>
              </a:ext>
            </a:extLst>
          </p:cNvPr>
          <p:cNvPicPr>
            <a:picLocks noChangeAspect="1"/>
          </p:cNvPicPr>
          <p:nvPr/>
        </p:nvPicPr>
        <p:blipFill>
          <a:blip r:embed="rId2"/>
          <a:stretch>
            <a:fillRect/>
          </a:stretch>
        </p:blipFill>
        <p:spPr>
          <a:xfrm>
            <a:off x="6701360" y="1489710"/>
            <a:ext cx="2207322" cy="1939290"/>
          </a:xfrm>
          <a:prstGeom prst="rect">
            <a:avLst/>
          </a:prstGeom>
          <a:ln>
            <a:solidFill>
              <a:schemeClr val="tx1"/>
            </a:solidFill>
          </a:ln>
        </p:spPr>
      </p:pic>
      <p:pic>
        <p:nvPicPr>
          <p:cNvPr id="8" name="Picture 7" descr="A person giving a peace sign at a podium&#10;&#10;AI-generated content may be incorrect.">
            <a:extLst>
              <a:ext uri="{FF2B5EF4-FFF2-40B4-BE49-F238E27FC236}">
                <a16:creationId xmlns:a16="http://schemas.microsoft.com/office/drawing/2014/main" id="{9C222105-C4BA-19A8-D451-4E6835497854}"/>
              </a:ext>
            </a:extLst>
          </p:cNvPr>
          <p:cNvPicPr>
            <a:picLocks noChangeAspect="1"/>
          </p:cNvPicPr>
          <p:nvPr/>
        </p:nvPicPr>
        <p:blipFill>
          <a:blip r:embed="rId3"/>
          <a:stretch>
            <a:fillRect/>
          </a:stretch>
        </p:blipFill>
        <p:spPr>
          <a:xfrm>
            <a:off x="6701360" y="3488846"/>
            <a:ext cx="2207322" cy="2207322"/>
          </a:xfrm>
          <a:prstGeom prst="rect">
            <a:avLst/>
          </a:prstGeom>
          <a:ln>
            <a:solidFill>
              <a:schemeClr val="tx1"/>
            </a:solidFill>
          </a:ln>
        </p:spPr>
      </p:pic>
      <p:pic>
        <p:nvPicPr>
          <p:cNvPr id="11" name="Picture 10" descr="A close-up of a person&#10;&#10;AI-generated content may be incorrect.">
            <a:extLst>
              <a:ext uri="{FF2B5EF4-FFF2-40B4-BE49-F238E27FC236}">
                <a16:creationId xmlns:a16="http://schemas.microsoft.com/office/drawing/2014/main" id="{553D1892-4B33-B6A5-E6C2-745A496543A2}"/>
              </a:ext>
            </a:extLst>
          </p:cNvPr>
          <p:cNvPicPr>
            <a:picLocks noChangeAspect="1"/>
          </p:cNvPicPr>
          <p:nvPr/>
        </p:nvPicPr>
        <p:blipFill>
          <a:blip r:embed="rId4"/>
          <a:stretch>
            <a:fillRect/>
          </a:stretch>
        </p:blipFill>
        <p:spPr>
          <a:xfrm>
            <a:off x="2693175" y="3488846"/>
            <a:ext cx="3921317" cy="2207322"/>
          </a:xfrm>
          <a:prstGeom prst="rect">
            <a:avLst/>
          </a:prstGeom>
          <a:ln>
            <a:solidFill>
              <a:schemeClr val="tx1"/>
            </a:solidFill>
          </a:ln>
        </p:spPr>
      </p:pic>
      <p:pic>
        <p:nvPicPr>
          <p:cNvPr id="13" name="Picture 12" descr="A profile of a person&#10;&#10;AI-generated content may be incorrect.">
            <a:extLst>
              <a:ext uri="{FF2B5EF4-FFF2-40B4-BE49-F238E27FC236}">
                <a16:creationId xmlns:a16="http://schemas.microsoft.com/office/drawing/2014/main" id="{06333DC2-1BBE-61EA-A78A-D74B39E5FED8}"/>
              </a:ext>
            </a:extLst>
          </p:cNvPr>
          <p:cNvPicPr>
            <a:picLocks noChangeAspect="1"/>
          </p:cNvPicPr>
          <p:nvPr/>
        </p:nvPicPr>
        <p:blipFill>
          <a:blip r:embed="rId5"/>
          <a:stretch>
            <a:fillRect/>
          </a:stretch>
        </p:blipFill>
        <p:spPr>
          <a:xfrm>
            <a:off x="3151472" y="1489709"/>
            <a:ext cx="3463020" cy="1939291"/>
          </a:xfrm>
          <a:prstGeom prst="rect">
            <a:avLst/>
          </a:prstGeom>
          <a:ln>
            <a:solidFill>
              <a:schemeClr val="tx1"/>
            </a:solidFill>
          </a:ln>
        </p:spPr>
      </p:pic>
      <p:sp>
        <p:nvSpPr>
          <p:cNvPr id="14" name="Rectangle 13">
            <a:extLst>
              <a:ext uri="{FF2B5EF4-FFF2-40B4-BE49-F238E27FC236}">
                <a16:creationId xmlns:a16="http://schemas.microsoft.com/office/drawing/2014/main" id="{0877AD17-F494-B231-6F0C-7FF1FC7CDA15}"/>
              </a:ext>
            </a:extLst>
          </p:cNvPr>
          <p:cNvSpPr/>
          <p:nvPr/>
        </p:nvSpPr>
        <p:spPr>
          <a:xfrm>
            <a:off x="2273170" y="3429000"/>
            <a:ext cx="878302" cy="2425270"/>
          </a:xfrm>
          <a:prstGeom prst="rect">
            <a:avLst/>
          </a:prstGeom>
          <a:solidFill>
            <a:srgbClr val="FFDC5F"/>
          </a:solidFill>
          <a:ln>
            <a:solidFill>
              <a:srgbClr val="FFDC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3" name="Picture 2" descr="A black and orange stopwatch&#10;&#10;AI-generated content may be incorrect.">
            <a:extLst>
              <a:ext uri="{FF2B5EF4-FFF2-40B4-BE49-F238E27FC236}">
                <a16:creationId xmlns:a16="http://schemas.microsoft.com/office/drawing/2014/main" id="{221E5695-19F3-D69E-13CC-B259ACF3F23F}"/>
              </a:ext>
            </a:extLst>
          </p:cNvPr>
          <p:cNvPicPr>
            <a:picLocks noChangeAspect="1"/>
          </p:cNvPicPr>
          <p:nvPr/>
        </p:nvPicPr>
        <p:blipFill>
          <a:blip r:embed="rId6"/>
          <a:stretch>
            <a:fillRect/>
          </a:stretch>
        </p:blipFill>
        <p:spPr>
          <a:xfrm>
            <a:off x="11302872" y="63992"/>
            <a:ext cx="825628" cy="825628"/>
          </a:xfrm>
          <a:prstGeom prst="rect">
            <a:avLst/>
          </a:prstGeom>
        </p:spPr>
      </p:pic>
      <p:pic>
        <p:nvPicPr>
          <p:cNvPr id="4" name="Picture 3">
            <a:extLst>
              <a:ext uri="{FF2B5EF4-FFF2-40B4-BE49-F238E27FC236}">
                <a16:creationId xmlns:a16="http://schemas.microsoft.com/office/drawing/2014/main" id="{40BF565F-58B8-84A3-D8F5-2E568CF4F289}"/>
              </a:ext>
            </a:extLst>
          </p:cNvPr>
          <p:cNvPicPr>
            <a:picLocks noChangeAspect="1"/>
          </p:cNvPicPr>
          <p:nvPr/>
        </p:nvPicPr>
        <p:blipFill>
          <a:blip r:embed="rId7"/>
          <a:stretch>
            <a:fillRect/>
          </a:stretch>
        </p:blipFill>
        <p:spPr>
          <a:xfrm>
            <a:off x="10913806" y="6335074"/>
            <a:ext cx="1233687" cy="475387"/>
          </a:xfrm>
          <a:prstGeom prst="rect">
            <a:avLst/>
          </a:prstGeom>
        </p:spPr>
      </p:pic>
      <p:pic>
        <p:nvPicPr>
          <p:cNvPr id="7" name="Picture 6">
            <a:extLst>
              <a:ext uri="{FF2B5EF4-FFF2-40B4-BE49-F238E27FC236}">
                <a16:creationId xmlns:a16="http://schemas.microsoft.com/office/drawing/2014/main" id="{6212EE25-881C-0B29-05BF-B8F405E83B31}"/>
              </a:ext>
            </a:extLst>
          </p:cNvPr>
          <p:cNvPicPr>
            <a:picLocks noChangeAspect="1"/>
          </p:cNvPicPr>
          <p:nvPr/>
        </p:nvPicPr>
        <p:blipFill>
          <a:blip r:embed="rId8"/>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734506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B8783-CAEE-6FE2-3EC9-B2BE3CD7E498}"/>
            </a:ext>
          </a:extLst>
        </p:cNvPr>
        <p:cNvGrpSpPr/>
        <p:nvPr/>
      </p:nvGrpSpPr>
      <p:grpSpPr>
        <a:xfrm>
          <a:off x="0" y="0"/>
          <a:ext cx="0" cy="0"/>
          <a:chOff x="0" y="0"/>
          <a:chExt cx="0" cy="0"/>
        </a:xfrm>
      </p:grpSpPr>
      <p:sp>
        <p:nvSpPr>
          <p:cNvPr id="6" name="Textplatzhalter 1">
            <a:extLst>
              <a:ext uri="{FF2B5EF4-FFF2-40B4-BE49-F238E27FC236}">
                <a16:creationId xmlns:a16="http://schemas.microsoft.com/office/drawing/2014/main" id="{DECE1EB4-AF8E-9183-0B69-F037DA7221D7}"/>
              </a:ext>
            </a:extLst>
          </p:cNvPr>
          <p:cNvSpPr>
            <a:spLocks noGrp="1"/>
          </p:cNvSpPr>
          <p:nvPr>
            <p:ph type="body" sz="quarter" idx="10"/>
          </p:nvPr>
        </p:nvSpPr>
        <p:spPr>
          <a:xfrm>
            <a:off x="359999" y="360000"/>
            <a:ext cx="10986873" cy="825628"/>
          </a:xfrm>
        </p:spPr>
        <p:txBody>
          <a:bodyPr>
            <a:normAutofit/>
          </a:bodyPr>
          <a:lstStyle/>
          <a:p>
            <a:r>
              <a:rPr lang="de-DE" sz="1400" dirty="0"/>
              <a:t>Module 2: </a:t>
            </a:r>
            <a:r>
              <a:rPr lang="en-US" sz="1400" dirty="0"/>
              <a:t>Entrepreneurial characters according to … Adam Smith</a:t>
            </a:r>
            <a:endParaRPr lang="de-DE" sz="1400" dirty="0"/>
          </a:p>
        </p:txBody>
      </p:sp>
      <p:sp>
        <p:nvSpPr>
          <p:cNvPr id="9" name="Textplatzhalter 2">
            <a:extLst>
              <a:ext uri="{FF2B5EF4-FFF2-40B4-BE49-F238E27FC236}">
                <a16:creationId xmlns:a16="http://schemas.microsoft.com/office/drawing/2014/main" id="{B23DBE07-013A-B3E4-59BC-90FCD693536C}"/>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AT" sz="4800" dirty="0"/>
          </a:p>
        </p:txBody>
      </p:sp>
      <p:sp>
        <p:nvSpPr>
          <p:cNvPr id="2" name="Textplatzhalter 2">
            <a:extLst>
              <a:ext uri="{FF2B5EF4-FFF2-40B4-BE49-F238E27FC236}">
                <a16:creationId xmlns:a16="http://schemas.microsoft.com/office/drawing/2014/main" id="{72F94B24-6022-7F2C-5A44-0F9030138C7B}"/>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7200" b="1" dirty="0"/>
          </a:p>
        </p:txBody>
      </p:sp>
      <p:pic>
        <p:nvPicPr>
          <p:cNvPr id="13" name="Picture 12" descr="A profile of a person&#10;&#10;AI-generated content may be incorrect.">
            <a:extLst>
              <a:ext uri="{FF2B5EF4-FFF2-40B4-BE49-F238E27FC236}">
                <a16:creationId xmlns:a16="http://schemas.microsoft.com/office/drawing/2014/main" id="{56AC5336-DA84-BBD4-F373-95D141222CB5}"/>
              </a:ext>
            </a:extLst>
          </p:cNvPr>
          <p:cNvPicPr>
            <a:picLocks noChangeAspect="1"/>
          </p:cNvPicPr>
          <p:nvPr/>
        </p:nvPicPr>
        <p:blipFill>
          <a:blip r:embed="rId2"/>
          <a:stretch>
            <a:fillRect/>
          </a:stretch>
        </p:blipFill>
        <p:spPr>
          <a:xfrm>
            <a:off x="461680" y="971194"/>
            <a:ext cx="3463020" cy="1939291"/>
          </a:xfrm>
          <a:prstGeom prst="rect">
            <a:avLst/>
          </a:prstGeom>
          <a:ln>
            <a:solidFill>
              <a:schemeClr val="tx1"/>
            </a:solidFill>
          </a:ln>
        </p:spPr>
      </p:pic>
      <p:cxnSp>
        <p:nvCxnSpPr>
          <p:cNvPr id="16" name="Straight Arrow Connector 15">
            <a:extLst>
              <a:ext uri="{FF2B5EF4-FFF2-40B4-BE49-F238E27FC236}">
                <a16:creationId xmlns:a16="http://schemas.microsoft.com/office/drawing/2014/main" id="{16A5B06B-8017-C69D-EBF8-1380155361CE}"/>
              </a:ext>
            </a:extLst>
          </p:cNvPr>
          <p:cNvCxnSpPr>
            <a:cxnSpLocks/>
          </p:cNvCxnSpPr>
          <p:nvPr/>
        </p:nvCxnSpPr>
        <p:spPr>
          <a:xfrm flipV="1">
            <a:off x="0" y="6463754"/>
            <a:ext cx="12192000" cy="151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8" descr="A profile of a person&#10;&#10;AI-generated content may be incorrect.">
            <a:extLst>
              <a:ext uri="{FF2B5EF4-FFF2-40B4-BE49-F238E27FC236}">
                <a16:creationId xmlns:a16="http://schemas.microsoft.com/office/drawing/2014/main" id="{6CC5935D-04DF-7C24-F7DB-9B3BB362F09D}"/>
              </a:ext>
            </a:extLst>
          </p:cNvPr>
          <p:cNvPicPr>
            <a:picLocks noChangeAspect="1"/>
          </p:cNvPicPr>
          <p:nvPr/>
        </p:nvPicPr>
        <p:blipFill>
          <a:blip r:embed="rId2"/>
          <a:stretch>
            <a:fillRect/>
          </a:stretch>
        </p:blipFill>
        <p:spPr>
          <a:xfrm>
            <a:off x="3291539" y="5692622"/>
            <a:ext cx="719791" cy="403083"/>
          </a:xfrm>
          <a:prstGeom prst="rect">
            <a:avLst/>
          </a:prstGeom>
          <a:ln>
            <a:solidFill>
              <a:schemeClr val="tx1"/>
            </a:solidFill>
          </a:ln>
        </p:spPr>
      </p:pic>
      <p:sp>
        <p:nvSpPr>
          <p:cNvPr id="20" name="Left Brace 19">
            <a:extLst>
              <a:ext uri="{FF2B5EF4-FFF2-40B4-BE49-F238E27FC236}">
                <a16:creationId xmlns:a16="http://schemas.microsoft.com/office/drawing/2014/main" id="{A9887FDE-4D02-D3EB-E827-20D190E2298B}"/>
              </a:ext>
            </a:extLst>
          </p:cNvPr>
          <p:cNvSpPr/>
          <p:nvPr/>
        </p:nvSpPr>
        <p:spPr>
          <a:xfrm rot="5400000">
            <a:off x="3525705" y="5497815"/>
            <a:ext cx="251460" cy="161253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1" name="TextBox 20">
            <a:extLst>
              <a:ext uri="{FF2B5EF4-FFF2-40B4-BE49-F238E27FC236}">
                <a16:creationId xmlns:a16="http://schemas.microsoft.com/office/drawing/2014/main" id="{AB8A5E3D-4A09-70A8-3E68-3FBE5802E0D9}"/>
              </a:ext>
            </a:extLst>
          </p:cNvPr>
          <p:cNvSpPr txBox="1"/>
          <p:nvPr/>
        </p:nvSpPr>
        <p:spPr>
          <a:xfrm>
            <a:off x="2494650" y="6498000"/>
            <a:ext cx="701040" cy="369332"/>
          </a:xfrm>
          <a:prstGeom prst="rect">
            <a:avLst/>
          </a:prstGeom>
          <a:noFill/>
        </p:spPr>
        <p:txBody>
          <a:bodyPr wrap="square" rtlCol="0">
            <a:spAutoFit/>
          </a:bodyPr>
          <a:lstStyle/>
          <a:p>
            <a:r>
              <a:rPr lang="de-AT" dirty="0"/>
              <a:t>1723</a:t>
            </a:r>
          </a:p>
        </p:txBody>
      </p:sp>
      <p:sp>
        <p:nvSpPr>
          <p:cNvPr id="22" name="TextBox 21">
            <a:extLst>
              <a:ext uri="{FF2B5EF4-FFF2-40B4-BE49-F238E27FC236}">
                <a16:creationId xmlns:a16="http://schemas.microsoft.com/office/drawing/2014/main" id="{92BE37E1-D0A8-7072-6837-21EB83F9B3C5}"/>
              </a:ext>
            </a:extLst>
          </p:cNvPr>
          <p:cNvSpPr txBox="1"/>
          <p:nvPr/>
        </p:nvSpPr>
        <p:spPr>
          <a:xfrm>
            <a:off x="4048483" y="6498601"/>
            <a:ext cx="701040" cy="369332"/>
          </a:xfrm>
          <a:prstGeom prst="rect">
            <a:avLst/>
          </a:prstGeom>
          <a:noFill/>
        </p:spPr>
        <p:txBody>
          <a:bodyPr wrap="square" rtlCol="0">
            <a:spAutoFit/>
          </a:bodyPr>
          <a:lstStyle/>
          <a:p>
            <a:r>
              <a:rPr lang="de-AT" dirty="0"/>
              <a:t>1790</a:t>
            </a:r>
          </a:p>
        </p:txBody>
      </p:sp>
      <p:sp>
        <p:nvSpPr>
          <p:cNvPr id="23" name="Left Brace 22">
            <a:extLst>
              <a:ext uri="{FF2B5EF4-FFF2-40B4-BE49-F238E27FC236}">
                <a16:creationId xmlns:a16="http://schemas.microsoft.com/office/drawing/2014/main" id="{85685E01-F3EF-76AF-AB3F-DBF3B99FFCD9}"/>
              </a:ext>
            </a:extLst>
          </p:cNvPr>
          <p:cNvSpPr/>
          <p:nvPr/>
        </p:nvSpPr>
        <p:spPr>
          <a:xfrm rot="5400000">
            <a:off x="5805887" y="5401111"/>
            <a:ext cx="251460" cy="18059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4" name="TextBox 23">
            <a:extLst>
              <a:ext uri="{FF2B5EF4-FFF2-40B4-BE49-F238E27FC236}">
                <a16:creationId xmlns:a16="http://schemas.microsoft.com/office/drawing/2014/main" id="{0D6EEF1E-CE9F-A641-1F06-EAFA7FA50C55}"/>
              </a:ext>
            </a:extLst>
          </p:cNvPr>
          <p:cNvSpPr txBox="1"/>
          <p:nvPr/>
        </p:nvSpPr>
        <p:spPr>
          <a:xfrm>
            <a:off x="4946581" y="6498001"/>
            <a:ext cx="701040" cy="369332"/>
          </a:xfrm>
          <a:prstGeom prst="rect">
            <a:avLst/>
          </a:prstGeom>
          <a:noFill/>
        </p:spPr>
        <p:txBody>
          <a:bodyPr wrap="square" rtlCol="0">
            <a:spAutoFit/>
          </a:bodyPr>
          <a:lstStyle/>
          <a:p>
            <a:r>
              <a:rPr lang="de-AT" dirty="0"/>
              <a:t>1864</a:t>
            </a:r>
          </a:p>
        </p:txBody>
      </p:sp>
      <p:sp>
        <p:nvSpPr>
          <p:cNvPr id="25" name="TextBox 24">
            <a:extLst>
              <a:ext uri="{FF2B5EF4-FFF2-40B4-BE49-F238E27FC236}">
                <a16:creationId xmlns:a16="http://schemas.microsoft.com/office/drawing/2014/main" id="{DA317A75-64C1-027F-6796-70EB58B4B060}"/>
              </a:ext>
            </a:extLst>
          </p:cNvPr>
          <p:cNvSpPr txBox="1"/>
          <p:nvPr/>
        </p:nvSpPr>
        <p:spPr>
          <a:xfrm>
            <a:off x="6484067" y="6492374"/>
            <a:ext cx="701040" cy="369332"/>
          </a:xfrm>
          <a:prstGeom prst="rect">
            <a:avLst/>
          </a:prstGeom>
          <a:noFill/>
        </p:spPr>
        <p:txBody>
          <a:bodyPr wrap="square" rtlCol="0">
            <a:spAutoFit/>
          </a:bodyPr>
          <a:lstStyle/>
          <a:p>
            <a:r>
              <a:rPr lang="de-AT" dirty="0"/>
              <a:t>1920</a:t>
            </a:r>
          </a:p>
        </p:txBody>
      </p:sp>
      <p:pic>
        <p:nvPicPr>
          <p:cNvPr id="27" name="Picture 26" descr="A close-up of a person&#10;&#10;AI-generated content may be incorrect.">
            <a:extLst>
              <a:ext uri="{FF2B5EF4-FFF2-40B4-BE49-F238E27FC236}">
                <a16:creationId xmlns:a16="http://schemas.microsoft.com/office/drawing/2014/main" id="{DAE76187-509D-01F7-33A3-2229BBBFA265}"/>
              </a:ext>
            </a:extLst>
          </p:cNvPr>
          <p:cNvPicPr>
            <a:picLocks noChangeAspect="1"/>
          </p:cNvPicPr>
          <p:nvPr/>
        </p:nvPicPr>
        <p:blipFill>
          <a:blip r:embed="rId3"/>
          <a:stretch>
            <a:fillRect/>
          </a:stretch>
        </p:blipFill>
        <p:spPr>
          <a:xfrm>
            <a:off x="5460619" y="5718760"/>
            <a:ext cx="719791" cy="405173"/>
          </a:xfrm>
          <a:prstGeom prst="rect">
            <a:avLst/>
          </a:prstGeom>
          <a:ln>
            <a:solidFill>
              <a:schemeClr val="tx1"/>
            </a:solidFill>
          </a:ln>
        </p:spPr>
      </p:pic>
      <p:sp>
        <p:nvSpPr>
          <p:cNvPr id="28" name="Left Brace 27">
            <a:extLst>
              <a:ext uri="{FF2B5EF4-FFF2-40B4-BE49-F238E27FC236}">
                <a16:creationId xmlns:a16="http://schemas.microsoft.com/office/drawing/2014/main" id="{09FFB5C1-165D-F029-D44B-8EC942D087CB}"/>
              </a:ext>
            </a:extLst>
          </p:cNvPr>
          <p:cNvSpPr/>
          <p:nvPr/>
        </p:nvSpPr>
        <p:spPr>
          <a:xfrm rot="5400000">
            <a:off x="7110050" y="5227769"/>
            <a:ext cx="251460" cy="180594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9" name="TextBox 28">
            <a:extLst>
              <a:ext uri="{FF2B5EF4-FFF2-40B4-BE49-F238E27FC236}">
                <a16:creationId xmlns:a16="http://schemas.microsoft.com/office/drawing/2014/main" id="{05AE1A1E-F396-9B99-086C-38144D495095}"/>
              </a:ext>
            </a:extLst>
          </p:cNvPr>
          <p:cNvSpPr txBox="1"/>
          <p:nvPr/>
        </p:nvSpPr>
        <p:spPr>
          <a:xfrm>
            <a:off x="5936489" y="6498001"/>
            <a:ext cx="701040" cy="369332"/>
          </a:xfrm>
          <a:prstGeom prst="rect">
            <a:avLst/>
          </a:prstGeom>
          <a:noFill/>
        </p:spPr>
        <p:txBody>
          <a:bodyPr wrap="square" rtlCol="0">
            <a:spAutoFit/>
          </a:bodyPr>
          <a:lstStyle/>
          <a:p>
            <a:r>
              <a:rPr lang="de-AT" dirty="0"/>
              <a:t>1883</a:t>
            </a:r>
          </a:p>
        </p:txBody>
      </p:sp>
      <p:pic>
        <p:nvPicPr>
          <p:cNvPr id="30" name="Picture 29" descr="A person in a suit and tie&#10;&#10;AI-generated content may be incorrect.">
            <a:extLst>
              <a:ext uri="{FF2B5EF4-FFF2-40B4-BE49-F238E27FC236}">
                <a16:creationId xmlns:a16="http://schemas.microsoft.com/office/drawing/2014/main" id="{CFA61832-B447-9CBD-1BEE-BC0E296D49BC}"/>
              </a:ext>
            </a:extLst>
          </p:cNvPr>
          <p:cNvPicPr>
            <a:picLocks noChangeAspect="1"/>
          </p:cNvPicPr>
          <p:nvPr/>
        </p:nvPicPr>
        <p:blipFill>
          <a:blip r:embed="rId4"/>
          <a:stretch>
            <a:fillRect/>
          </a:stretch>
        </p:blipFill>
        <p:spPr>
          <a:xfrm>
            <a:off x="7001674" y="5556735"/>
            <a:ext cx="468212" cy="411357"/>
          </a:xfrm>
          <a:prstGeom prst="rect">
            <a:avLst/>
          </a:prstGeom>
          <a:ln>
            <a:solidFill>
              <a:schemeClr val="tx1"/>
            </a:solidFill>
          </a:ln>
        </p:spPr>
      </p:pic>
      <p:sp>
        <p:nvSpPr>
          <p:cNvPr id="31" name="TextBox 30">
            <a:extLst>
              <a:ext uri="{FF2B5EF4-FFF2-40B4-BE49-F238E27FC236}">
                <a16:creationId xmlns:a16="http://schemas.microsoft.com/office/drawing/2014/main" id="{8D485C8D-1D1A-BE53-3D22-573EF0A7EA79}"/>
              </a:ext>
            </a:extLst>
          </p:cNvPr>
          <p:cNvSpPr txBox="1"/>
          <p:nvPr/>
        </p:nvSpPr>
        <p:spPr>
          <a:xfrm>
            <a:off x="7788231" y="6486726"/>
            <a:ext cx="701040" cy="369332"/>
          </a:xfrm>
          <a:prstGeom prst="rect">
            <a:avLst/>
          </a:prstGeom>
          <a:noFill/>
        </p:spPr>
        <p:txBody>
          <a:bodyPr wrap="square" rtlCol="0">
            <a:spAutoFit/>
          </a:bodyPr>
          <a:lstStyle/>
          <a:p>
            <a:r>
              <a:rPr lang="de-AT" dirty="0"/>
              <a:t>1950</a:t>
            </a:r>
          </a:p>
        </p:txBody>
      </p:sp>
      <p:sp>
        <p:nvSpPr>
          <p:cNvPr id="32" name="TextBox 31">
            <a:extLst>
              <a:ext uri="{FF2B5EF4-FFF2-40B4-BE49-F238E27FC236}">
                <a16:creationId xmlns:a16="http://schemas.microsoft.com/office/drawing/2014/main" id="{988AF4EB-F8E1-B890-D4CD-1841B87A584B}"/>
              </a:ext>
            </a:extLst>
          </p:cNvPr>
          <p:cNvSpPr txBox="1"/>
          <p:nvPr/>
        </p:nvSpPr>
        <p:spPr>
          <a:xfrm>
            <a:off x="7248355" y="6493136"/>
            <a:ext cx="701040" cy="369332"/>
          </a:xfrm>
          <a:prstGeom prst="rect">
            <a:avLst/>
          </a:prstGeom>
          <a:noFill/>
        </p:spPr>
        <p:txBody>
          <a:bodyPr wrap="square" rtlCol="0">
            <a:spAutoFit/>
          </a:bodyPr>
          <a:lstStyle/>
          <a:p>
            <a:r>
              <a:rPr lang="de-AT" dirty="0"/>
              <a:t>1930</a:t>
            </a:r>
          </a:p>
        </p:txBody>
      </p:sp>
      <p:sp>
        <p:nvSpPr>
          <p:cNvPr id="33" name="Left Brace 32">
            <a:extLst>
              <a:ext uri="{FF2B5EF4-FFF2-40B4-BE49-F238E27FC236}">
                <a16:creationId xmlns:a16="http://schemas.microsoft.com/office/drawing/2014/main" id="{DCDE5698-29E3-DCD2-BF63-641232D0BA1C}"/>
              </a:ext>
            </a:extLst>
          </p:cNvPr>
          <p:cNvSpPr/>
          <p:nvPr/>
        </p:nvSpPr>
        <p:spPr>
          <a:xfrm rot="5400000">
            <a:off x="8414213" y="5384508"/>
            <a:ext cx="251460" cy="18059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pic>
        <p:nvPicPr>
          <p:cNvPr id="34" name="Picture 33" descr="A person giving a peace sign at a podium&#10;&#10;AI-generated content may be incorrect.">
            <a:extLst>
              <a:ext uri="{FF2B5EF4-FFF2-40B4-BE49-F238E27FC236}">
                <a16:creationId xmlns:a16="http://schemas.microsoft.com/office/drawing/2014/main" id="{C9B761A6-E266-F0C0-9C1D-AA9BA787D392}"/>
              </a:ext>
            </a:extLst>
          </p:cNvPr>
          <p:cNvPicPr>
            <a:picLocks noChangeAspect="1"/>
          </p:cNvPicPr>
          <p:nvPr/>
        </p:nvPicPr>
        <p:blipFill>
          <a:blip r:embed="rId5"/>
          <a:stretch>
            <a:fillRect/>
          </a:stretch>
        </p:blipFill>
        <p:spPr>
          <a:xfrm>
            <a:off x="8327621" y="5694552"/>
            <a:ext cx="411357" cy="411357"/>
          </a:xfrm>
          <a:prstGeom prst="rect">
            <a:avLst/>
          </a:prstGeom>
          <a:ln>
            <a:solidFill>
              <a:schemeClr val="tx1"/>
            </a:solidFill>
          </a:ln>
        </p:spPr>
      </p:pic>
      <p:sp>
        <p:nvSpPr>
          <p:cNvPr id="35" name="Rectangle 34">
            <a:extLst>
              <a:ext uri="{FF2B5EF4-FFF2-40B4-BE49-F238E27FC236}">
                <a16:creationId xmlns:a16="http://schemas.microsoft.com/office/drawing/2014/main" id="{A8F748F1-9F1E-4DD4-0BB9-C7073EB758FE}"/>
              </a:ext>
            </a:extLst>
          </p:cNvPr>
          <p:cNvSpPr/>
          <p:nvPr/>
        </p:nvSpPr>
        <p:spPr>
          <a:xfrm>
            <a:off x="9192632" y="6147736"/>
            <a:ext cx="878302" cy="271745"/>
          </a:xfrm>
          <a:prstGeom prst="rect">
            <a:avLst/>
          </a:prstGeom>
          <a:solidFill>
            <a:srgbClr val="FFDC5F"/>
          </a:solidFill>
          <a:ln>
            <a:solidFill>
              <a:srgbClr val="FFDC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6" name="TextBox 35">
            <a:extLst>
              <a:ext uri="{FF2B5EF4-FFF2-40B4-BE49-F238E27FC236}">
                <a16:creationId xmlns:a16="http://schemas.microsoft.com/office/drawing/2014/main" id="{B2540EA1-39F1-981C-B7E0-3458CED5C7DF}"/>
              </a:ext>
            </a:extLst>
          </p:cNvPr>
          <p:cNvSpPr txBox="1"/>
          <p:nvPr/>
        </p:nvSpPr>
        <p:spPr>
          <a:xfrm>
            <a:off x="8842112" y="6486726"/>
            <a:ext cx="701040" cy="369332"/>
          </a:xfrm>
          <a:prstGeom prst="rect">
            <a:avLst/>
          </a:prstGeom>
          <a:noFill/>
        </p:spPr>
        <p:txBody>
          <a:bodyPr wrap="square" rtlCol="0">
            <a:spAutoFit/>
          </a:bodyPr>
          <a:lstStyle/>
          <a:p>
            <a:r>
              <a:rPr lang="de-AT" dirty="0"/>
              <a:t>2025</a:t>
            </a:r>
          </a:p>
        </p:txBody>
      </p:sp>
      <p:sp>
        <p:nvSpPr>
          <p:cNvPr id="37" name="TextBox 36">
            <a:extLst>
              <a:ext uri="{FF2B5EF4-FFF2-40B4-BE49-F238E27FC236}">
                <a16:creationId xmlns:a16="http://schemas.microsoft.com/office/drawing/2014/main" id="{B310EEB8-699C-6E4B-F625-88631E6D1D89}"/>
              </a:ext>
            </a:extLst>
          </p:cNvPr>
          <p:cNvSpPr txBox="1"/>
          <p:nvPr/>
        </p:nvSpPr>
        <p:spPr>
          <a:xfrm>
            <a:off x="-41240" y="6130739"/>
            <a:ext cx="701040" cy="369332"/>
          </a:xfrm>
          <a:prstGeom prst="rect">
            <a:avLst/>
          </a:prstGeom>
          <a:noFill/>
        </p:spPr>
        <p:txBody>
          <a:bodyPr wrap="square" rtlCol="0">
            <a:spAutoFit/>
          </a:bodyPr>
          <a:lstStyle/>
          <a:p>
            <a:r>
              <a:rPr lang="de-AT" dirty="0"/>
              <a:t>Time</a:t>
            </a:r>
          </a:p>
        </p:txBody>
      </p:sp>
      <p:sp>
        <p:nvSpPr>
          <p:cNvPr id="38" name="Star: 5 Points 37">
            <a:extLst>
              <a:ext uri="{FF2B5EF4-FFF2-40B4-BE49-F238E27FC236}">
                <a16:creationId xmlns:a16="http://schemas.microsoft.com/office/drawing/2014/main" id="{14D1AB50-8452-9CEA-C83F-5084171F888C}"/>
              </a:ext>
            </a:extLst>
          </p:cNvPr>
          <p:cNvSpPr/>
          <p:nvPr/>
        </p:nvSpPr>
        <p:spPr>
          <a:xfrm>
            <a:off x="3690643" y="6328864"/>
            <a:ext cx="257534" cy="251460"/>
          </a:xfrm>
          <a:prstGeom prst="star5">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highlight>
                <a:srgbClr val="FFFF00"/>
              </a:highlight>
            </a:endParaRPr>
          </a:p>
        </p:txBody>
      </p:sp>
      <p:sp>
        <p:nvSpPr>
          <p:cNvPr id="41" name="TextBox 40">
            <a:extLst>
              <a:ext uri="{FF2B5EF4-FFF2-40B4-BE49-F238E27FC236}">
                <a16:creationId xmlns:a16="http://schemas.microsoft.com/office/drawing/2014/main" id="{0F14CDA9-64BE-FF3E-94DE-D8AA8429B54F}"/>
              </a:ext>
            </a:extLst>
          </p:cNvPr>
          <p:cNvSpPr txBox="1"/>
          <p:nvPr/>
        </p:nvSpPr>
        <p:spPr>
          <a:xfrm>
            <a:off x="3561237" y="6551362"/>
            <a:ext cx="516345" cy="276999"/>
          </a:xfrm>
          <a:prstGeom prst="rect">
            <a:avLst/>
          </a:prstGeom>
          <a:noFill/>
        </p:spPr>
        <p:txBody>
          <a:bodyPr wrap="square" rtlCol="0">
            <a:spAutoFit/>
          </a:bodyPr>
          <a:lstStyle/>
          <a:p>
            <a:r>
              <a:rPr lang="de-AT" sz="1200" dirty="0"/>
              <a:t>1776</a:t>
            </a:r>
            <a:endParaRPr lang="de-AT" dirty="0"/>
          </a:p>
        </p:txBody>
      </p:sp>
      <p:sp>
        <p:nvSpPr>
          <p:cNvPr id="42" name="TextBox 41">
            <a:extLst>
              <a:ext uri="{FF2B5EF4-FFF2-40B4-BE49-F238E27FC236}">
                <a16:creationId xmlns:a16="http://schemas.microsoft.com/office/drawing/2014/main" id="{3F5AD83F-7CED-4C0D-6ABA-EB7D8699009B}"/>
              </a:ext>
            </a:extLst>
          </p:cNvPr>
          <p:cNvSpPr txBox="1"/>
          <p:nvPr/>
        </p:nvSpPr>
        <p:spPr>
          <a:xfrm>
            <a:off x="-4182" y="6558779"/>
            <a:ext cx="2588833" cy="253916"/>
          </a:xfrm>
          <a:prstGeom prst="rect">
            <a:avLst/>
          </a:prstGeom>
          <a:noFill/>
        </p:spPr>
        <p:txBody>
          <a:bodyPr wrap="square" rtlCol="0">
            <a:spAutoFit/>
          </a:bodyPr>
          <a:lstStyle/>
          <a:p>
            <a:r>
              <a:rPr lang="de-AT" sz="1050" dirty="0" err="1"/>
              <a:t>Feudalism</a:t>
            </a:r>
            <a:r>
              <a:rPr lang="de-AT" sz="1050" dirty="0"/>
              <a:t>, </a:t>
            </a:r>
            <a:r>
              <a:rPr lang="de-AT" sz="1050" dirty="0" err="1"/>
              <a:t>mercantilism</a:t>
            </a:r>
            <a:r>
              <a:rPr lang="de-AT" sz="1050" dirty="0"/>
              <a:t>, </a:t>
            </a:r>
            <a:r>
              <a:rPr lang="de-AT" sz="1050" dirty="0" err="1"/>
              <a:t>Physiocrats</a:t>
            </a:r>
            <a:r>
              <a:rPr lang="de-AT" sz="1050" dirty="0"/>
              <a:t>, … </a:t>
            </a:r>
          </a:p>
        </p:txBody>
      </p:sp>
      <p:sp>
        <p:nvSpPr>
          <p:cNvPr id="3" name="TextBox 2">
            <a:extLst>
              <a:ext uri="{FF2B5EF4-FFF2-40B4-BE49-F238E27FC236}">
                <a16:creationId xmlns:a16="http://schemas.microsoft.com/office/drawing/2014/main" id="{1AF8BFF7-A63B-B089-9500-E2C367F370E7}"/>
              </a:ext>
            </a:extLst>
          </p:cNvPr>
          <p:cNvSpPr txBox="1"/>
          <p:nvPr/>
        </p:nvSpPr>
        <p:spPr>
          <a:xfrm>
            <a:off x="4048483" y="864431"/>
            <a:ext cx="7681837" cy="2862322"/>
          </a:xfrm>
          <a:prstGeom prst="rect">
            <a:avLst/>
          </a:prstGeom>
          <a:noFill/>
        </p:spPr>
        <p:txBody>
          <a:bodyPr wrap="square" rtlCol="0">
            <a:spAutoFit/>
          </a:bodyPr>
          <a:lstStyle/>
          <a:p>
            <a:r>
              <a:rPr lang="de-AT" dirty="0" err="1"/>
              <a:t>Scottish</a:t>
            </a:r>
            <a:r>
              <a:rPr lang="de-AT" dirty="0"/>
              <a:t> </a:t>
            </a:r>
            <a:r>
              <a:rPr lang="de-AT" dirty="0" err="1"/>
              <a:t>ethicist</a:t>
            </a:r>
            <a:r>
              <a:rPr lang="de-AT" dirty="0"/>
              <a:t> &amp; </a:t>
            </a:r>
            <a:r>
              <a:rPr lang="de-AT" dirty="0" err="1"/>
              <a:t>economist</a:t>
            </a:r>
            <a:endParaRPr lang="de-AT" dirty="0"/>
          </a:p>
          <a:p>
            <a:r>
              <a:rPr lang="de-AT" dirty="0"/>
              <a:t>Professor at </a:t>
            </a:r>
            <a:r>
              <a:rPr lang="de-AT" dirty="0" err="1"/>
              <a:t>the</a:t>
            </a:r>
            <a:r>
              <a:rPr lang="de-AT" dirty="0"/>
              <a:t> University of Glasgow: </a:t>
            </a:r>
            <a:r>
              <a:rPr lang="de-AT" dirty="0" err="1"/>
              <a:t>Logics</a:t>
            </a:r>
            <a:r>
              <a:rPr lang="de-AT" dirty="0"/>
              <a:t> &amp; Moral Philosophy</a:t>
            </a:r>
          </a:p>
          <a:p>
            <a:endParaRPr lang="de-AT" dirty="0"/>
          </a:p>
          <a:p>
            <a:r>
              <a:rPr lang="de-AT" dirty="0"/>
              <a:t>Educational tour to France – </a:t>
            </a:r>
            <a:r>
              <a:rPr lang="de-AT" dirty="0" err="1"/>
              <a:t>retirement</a:t>
            </a:r>
            <a:endParaRPr lang="de-AT" dirty="0"/>
          </a:p>
          <a:p>
            <a:endParaRPr lang="de-AT" dirty="0"/>
          </a:p>
          <a:p>
            <a:pPr marL="285750" indent="-285750">
              <a:buFont typeface="Arial" panose="020B0604020202020204" pitchFamily="34" charset="0"/>
              <a:buChar char="•"/>
            </a:pPr>
            <a:r>
              <a:rPr lang="de-AT" dirty="0"/>
              <a:t>The </a:t>
            </a:r>
            <a:r>
              <a:rPr lang="de-AT" dirty="0" err="1"/>
              <a:t>History</a:t>
            </a:r>
            <a:r>
              <a:rPr lang="de-AT" dirty="0"/>
              <a:t> of Astronomy (1759/1795)</a:t>
            </a:r>
          </a:p>
          <a:p>
            <a:pPr marL="285750" indent="-285750">
              <a:buFont typeface="Arial" panose="020B0604020202020204" pitchFamily="34" charset="0"/>
              <a:buChar char="•"/>
            </a:pPr>
            <a:r>
              <a:rPr lang="en-US" dirty="0"/>
              <a:t>The Theory of Moral Sentiments (1759)</a:t>
            </a:r>
            <a:endParaRPr lang="de-AT" dirty="0"/>
          </a:p>
          <a:p>
            <a:pPr marL="285750" indent="-285750">
              <a:buFont typeface="Arial" panose="020B0604020202020204" pitchFamily="34" charset="0"/>
              <a:buChar char="•"/>
            </a:pPr>
            <a:r>
              <a:rPr lang="de-AT" dirty="0"/>
              <a:t> The Wealth of </a:t>
            </a:r>
            <a:r>
              <a:rPr lang="de-AT" dirty="0" err="1"/>
              <a:t>Nations</a:t>
            </a:r>
            <a:r>
              <a:rPr lang="de-AT" dirty="0"/>
              <a:t> (1776)</a:t>
            </a:r>
          </a:p>
          <a:p>
            <a:endParaRPr lang="de-AT" dirty="0"/>
          </a:p>
          <a:p>
            <a:endParaRPr lang="de-AT" dirty="0"/>
          </a:p>
        </p:txBody>
      </p:sp>
      <p:pic>
        <p:nvPicPr>
          <p:cNvPr id="7" name="Picture 6" descr="A black background with a black square&#10;&#10;AI-generated content may be incorrect.">
            <a:extLst>
              <a:ext uri="{FF2B5EF4-FFF2-40B4-BE49-F238E27FC236}">
                <a16:creationId xmlns:a16="http://schemas.microsoft.com/office/drawing/2014/main" id="{26239313-F102-86BA-8FB5-14B25E3A9F6A}"/>
              </a:ext>
            </a:extLst>
          </p:cNvPr>
          <p:cNvPicPr>
            <a:picLocks noChangeAspect="1"/>
          </p:cNvPicPr>
          <p:nvPr/>
        </p:nvPicPr>
        <p:blipFill>
          <a:blip r:embed="rId6"/>
          <a:stretch>
            <a:fillRect/>
          </a:stretch>
        </p:blipFill>
        <p:spPr>
          <a:xfrm>
            <a:off x="8871860" y="1594072"/>
            <a:ext cx="3320140" cy="1660070"/>
          </a:xfrm>
          <a:prstGeom prst="rect">
            <a:avLst/>
          </a:prstGeom>
        </p:spPr>
      </p:pic>
      <p:sp>
        <p:nvSpPr>
          <p:cNvPr id="12" name="TextBox 11">
            <a:extLst>
              <a:ext uri="{FF2B5EF4-FFF2-40B4-BE49-F238E27FC236}">
                <a16:creationId xmlns:a16="http://schemas.microsoft.com/office/drawing/2014/main" id="{5321E2D6-4E0B-5C52-CBA0-8A32BAC92F95}"/>
              </a:ext>
            </a:extLst>
          </p:cNvPr>
          <p:cNvSpPr txBox="1"/>
          <p:nvPr/>
        </p:nvSpPr>
        <p:spPr>
          <a:xfrm>
            <a:off x="9288145" y="1875099"/>
            <a:ext cx="2840355" cy="646331"/>
          </a:xfrm>
          <a:prstGeom prst="rect">
            <a:avLst/>
          </a:prstGeom>
          <a:noFill/>
        </p:spPr>
        <p:txBody>
          <a:bodyPr wrap="square">
            <a:spAutoFit/>
          </a:bodyPr>
          <a:lstStyle/>
          <a:p>
            <a:pPr algn="ctr"/>
            <a:r>
              <a:rPr lang="de-AT" b="1" dirty="0">
                <a:solidFill>
                  <a:srgbClr val="FF0000"/>
                </a:solidFill>
              </a:rPr>
              <a:t>The invisible </a:t>
            </a:r>
            <a:r>
              <a:rPr lang="de-AT" b="1" dirty="0" err="1">
                <a:solidFill>
                  <a:srgbClr val="FF0000"/>
                </a:solidFill>
              </a:rPr>
              <a:t>hand</a:t>
            </a:r>
            <a:r>
              <a:rPr lang="de-AT" b="1" dirty="0">
                <a:solidFill>
                  <a:srgbClr val="FF0000"/>
                </a:solidFill>
              </a:rPr>
              <a:t> –</a:t>
            </a:r>
          </a:p>
          <a:p>
            <a:pPr algn="ctr"/>
            <a:r>
              <a:rPr lang="de-AT" b="1" dirty="0" err="1">
                <a:solidFill>
                  <a:srgbClr val="FF0000"/>
                </a:solidFill>
              </a:rPr>
              <a:t>the</a:t>
            </a:r>
            <a:r>
              <a:rPr lang="de-AT" b="1" dirty="0">
                <a:solidFill>
                  <a:srgbClr val="FF0000"/>
                </a:solidFill>
              </a:rPr>
              <a:t> </a:t>
            </a:r>
            <a:r>
              <a:rPr lang="de-AT" b="1" dirty="0" err="1">
                <a:solidFill>
                  <a:srgbClr val="FF0000"/>
                </a:solidFill>
              </a:rPr>
              <a:t>market</a:t>
            </a:r>
            <a:r>
              <a:rPr lang="de-AT" b="1" dirty="0">
                <a:solidFill>
                  <a:srgbClr val="FF0000"/>
                </a:solidFill>
              </a:rPr>
              <a:t> </a:t>
            </a:r>
            <a:r>
              <a:rPr lang="de-AT" b="1" dirty="0" err="1">
                <a:solidFill>
                  <a:srgbClr val="FF0000"/>
                </a:solidFill>
              </a:rPr>
              <a:t>regulates</a:t>
            </a:r>
            <a:r>
              <a:rPr lang="de-AT" b="1" dirty="0">
                <a:solidFill>
                  <a:srgbClr val="FF0000"/>
                </a:solidFill>
              </a:rPr>
              <a:t> </a:t>
            </a:r>
            <a:r>
              <a:rPr lang="de-AT" b="1" dirty="0" err="1">
                <a:solidFill>
                  <a:srgbClr val="FF0000"/>
                </a:solidFill>
              </a:rPr>
              <a:t>itself</a:t>
            </a:r>
            <a:endParaRPr lang="de-AT" b="1" dirty="0">
              <a:solidFill>
                <a:srgbClr val="FF0000"/>
              </a:solidFill>
            </a:endParaRPr>
          </a:p>
        </p:txBody>
      </p:sp>
      <p:sp>
        <p:nvSpPr>
          <p:cNvPr id="18" name="Star: 5 Points 17">
            <a:extLst>
              <a:ext uri="{FF2B5EF4-FFF2-40B4-BE49-F238E27FC236}">
                <a16:creationId xmlns:a16="http://schemas.microsoft.com/office/drawing/2014/main" id="{66E0D923-9C5F-0DC4-FE22-48736DA8A216}"/>
              </a:ext>
            </a:extLst>
          </p:cNvPr>
          <p:cNvSpPr/>
          <p:nvPr/>
        </p:nvSpPr>
        <p:spPr>
          <a:xfrm>
            <a:off x="4048483" y="2805856"/>
            <a:ext cx="257534" cy="251460"/>
          </a:xfrm>
          <a:prstGeom prst="star5">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highlight>
                <a:srgbClr val="FFFF00"/>
              </a:highlight>
            </a:endParaRPr>
          </a:p>
        </p:txBody>
      </p:sp>
      <p:sp>
        <p:nvSpPr>
          <p:cNvPr id="26" name="TextBox 25">
            <a:extLst>
              <a:ext uri="{FF2B5EF4-FFF2-40B4-BE49-F238E27FC236}">
                <a16:creationId xmlns:a16="http://schemas.microsoft.com/office/drawing/2014/main" id="{9BA85E8F-30C5-36B9-590A-C4680A4452D7}"/>
              </a:ext>
            </a:extLst>
          </p:cNvPr>
          <p:cNvSpPr txBox="1"/>
          <p:nvPr/>
        </p:nvSpPr>
        <p:spPr>
          <a:xfrm>
            <a:off x="445713" y="3253164"/>
            <a:ext cx="8997200" cy="2585323"/>
          </a:xfrm>
          <a:prstGeom prst="rect">
            <a:avLst/>
          </a:prstGeom>
          <a:noFill/>
        </p:spPr>
        <p:txBody>
          <a:bodyPr wrap="square" rtlCol="0">
            <a:spAutoFit/>
          </a:bodyPr>
          <a:lstStyle/>
          <a:p>
            <a:r>
              <a:rPr lang="en-US" dirty="0"/>
              <a:t>Entrepreneurs are equivalent to capital owners; in the sense of Smith</a:t>
            </a:r>
          </a:p>
          <a:p>
            <a:pPr marL="285750" indent="-285750">
              <a:buFont typeface="Arial" panose="020B0604020202020204" pitchFamily="34" charset="0"/>
              <a:buChar char="•"/>
            </a:pPr>
            <a:r>
              <a:rPr lang="en-US" dirty="0"/>
              <a:t>Static &amp; calculation: arithmetic processing of (financial) data</a:t>
            </a:r>
          </a:p>
          <a:p>
            <a:pPr marL="285750" indent="-285750">
              <a:buFont typeface="Arial" panose="020B0604020202020204" pitchFamily="34" charset="0"/>
              <a:buChar char="•"/>
            </a:pPr>
            <a:r>
              <a:rPr lang="en-US" dirty="0"/>
              <a:t>Landowners, tenants, master craftsmen, manufacturers, merchants</a:t>
            </a:r>
          </a:p>
          <a:p>
            <a:pPr marL="285750" indent="-285750">
              <a:buFont typeface="Arial" panose="020B0604020202020204" pitchFamily="34" charset="0"/>
              <a:buChar char="•"/>
            </a:pPr>
            <a:r>
              <a:rPr lang="en-US" dirty="0"/>
              <a:t>To manage and monitor (their) economic actions: pursuit of self-interest; division of labor</a:t>
            </a:r>
          </a:p>
          <a:p>
            <a:pPr marL="285750" indent="-285750">
              <a:buFont typeface="Arial" panose="020B0604020202020204" pitchFamily="34" charset="0"/>
              <a:buChar char="•"/>
            </a:pPr>
            <a:endParaRPr lang="en-US" dirty="0"/>
          </a:p>
          <a:p>
            <a:r>
              <a:rPr lang="en-US" dirty="0"/>
              <a:t>Characterized by</a:t>
            </a:r>
          </a:p>
          <a:p>
            <a:pPr marL="285750" indent="-285750">
              <a:buFont typeface="Arial" panose="020B0604020202020204" pitchFamily="34" charset="0"/>
              <a:buChar char="•"/>
            </a:pPr>
            <a:r>
              <a:rPr lang="en-US" dirty="0"/>
              <a:t>Lifelong diligence, thriftiness, constant efforts</a:t>
            </a:r>
          </a:p>
          <a:p>
            <a:pPr marL="285750" indent="-285750">
              <a:buFont typeface="Arial" panose="020B0604020202020204" pitchFamily="34" charset="0"/>
              <a:buChar char="•"/>
            </a:pPr>
            <a:r>
              <a:rPr lang="en-US" dirty="0"/>
              <a:t>High levels of attention, order, and economic efficiency</a:t>
            </a:r>
          </a:p>
          <a:p>
            <a:pPr marL="285750" indent="-285750">
              <a:buFont typeface="Arial" panose="020B0604020202020204" pitchFamily="34" charset="0"/>
              <a:buChar char="•"/>
            </a:pPr>
            <a:endParaRPr lang="de-AT" dirty="0"/>
          </a:p>
        </p:txBody>
      </p:sp>
      <p:sp>
        <p:nvSpPr>
          <p:cNvPr id="39" name="Star: 5 Points 38">
            <a:extLst>
              <a:ext uri="{FF2B5EF4-FFF2-40B4-BE49-F238E27FC236}">
                <a16:creationId xmlns:a16="http://schemas.microsoft.com/office/drawing/2014/main" id="{6C6B8910-929E-B01C-7A09-D6F96008EADD}"/>
              </a:ext>
            </a:extLst>
          </p:cNvPr>
          <p:cNvSpPr/>
          <p:nvPr/>
        </p:nvSpPr>
        <p:spPr>
          <a:xfrm>
            <a:off x="3154789" y="5552707"/>
            <a:ext cx="257534" cy="251460"/>
          </a:xfrm>
          <a:prstGeom prst="star5">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highlight>
                <a:srgbClr val="FFFF00"/>
              </a:highlight>
            </a:endParaRPr>
          </a:p>
        </p:txBody>
      </p:sp>
      <p:pic>
        <p:nvPicPr>
          <p:cNvPr id="4" name="Picture 3">
            <a:extLst>
              <a:ext uri="{FF2B5EF4-FFF2-40B4-BE49-F238E27FC236}">
                <a16:creationId xmlns:a16="http://schemas.microsoft.com/office/drawing/2014/main" id="{7C2C2894-6109-CA98-9892-B40E708D52D2}"/>
              </a:ext>
            </a:extLst>
          </p:cNvPr>
          <p:cNvPicPr>
            <a:picLocks noChangeAspect="1"/>
          </p:cNvPicPr>
          <p:nvPr/>
        </p:nvPicPr>
        <p:blipFill>
          <a:blip r:embed="rId7"/>
          <a:stretch>
            <a:fillRect/>
          </a:stretch>
        </p:blipFill>
        <p:spPr>
          <a:xfrm>
            <a:off x="10913806" y="6335074"/>
            <a:ext cx="1233687" cy="475387"/>
          </a:xfrm>
          <a:prstGeom prst="rect">
            <a:avLst/>
          </a:prstGeom>
        </p:spPr>
      </p:pic>
      <p:pic>
        <p:nvPicPr>
          <p:cNvPr id="5" name="Picture 4">
            <a:extLst>
              <a:ext uri="{FF2B5EF4-FFF2-40B4-BE49-F238E27FC236}">
                <a16:creationId xmlns:a16="http://schemas.microsoft.com/office/drawing/2014/main" id="{B003E9D2-1082-D429-F280-8ED299BAA499}"/>
              </a:ext>
            </a:extLst>
          </p:cNvPr>
          <p:cNvPicPr>
            <a:picLocks noChangeAspect="1"/>
          </p:cNvPicPr>
          <p:nvPr/>
        </p:nvPicPr>
        <p:blipFill>
          <a:blip r:embed="rId8"/>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1862101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7BAFB-C28B-9CDE-09E0-6431A9E359F4}"/>
            </a:ext>
          </a:extLst>
        </p:cNvPr>
        <p:cNvGrpSpPr/>
        <p:nvPr/>
      </p:nvGrpSpPr>
      <p:grpSpPr>
        <a:xfrm>
          <a:off x="0" y="0"/>
          <a:ext cx="0" cy="0"/>
          <a:chOff x="0" y="0"/>
          <a:chExt cx="0" cy="0"/>
        </a:xfrm>
      </p:grpSpPr>
      <p:pic>
        <p:nvPicPr>
          <p:cNvPr id="4" name="Picture 3" descr="A close-up of a person&#10;&#10;AI-generated content may be incorrect.">
            <a:extLst>
              <a:ext uri="{FF2B5EF4-FFF2-40B4-BE49-F238E27FC236}">
                <a16:creationId xmlns:a16="http://schemas.microsoft.com/office/drawing/2014/main" id="{F86E8ED4-2CB3-97CE-A2A4-13857A5866A9}"/>
              </a:ext>
            </a:extLst>
          </p:cNvPr>
          <p:cNvPicPr>
            <a:picLocks noChangeAspect="1"/>
          </p:cNvPicPr>
          <p:nvPr/>
        </p:nvPicPr>
        <p:blipFill>
          <a:blip r:embed="rId2"/>
          <a:stretch>
            <a:fillRect/>
          </a:stretch>
        </p:blipFill>
        <p:spPr>
          <a:xfrm>
            <a:off x="469245" y="963197"/>
            <a:ext cx="3921317" cy="2207322"/>
          </a:xfrm>
          <a:prstGeom prst="rect">
            <a:avLst/>
          </a:prstGeom>
          <a:ln>
            <a:solidFill>
              <a:schemeClr val="tx1"/>
            </a:solidFill>
          </a:ln>
        </p:spPr>
      </p:pic>
      <p:sp>
        <p:nvSpPr>
          <p:cNvPr id="6" name="Textplatzhalter 1">
            <a:extLst>
              <a:ext uri="{FF2B5EF4-FFF2-40B4-BE49-F238E27FC236}">
                <a16:creationId xmlns:a16="http://schemas.microsoft.com/office/drawing/2014/main" id="{43B8F04A-3016-4DB7-697D-46630EE9209C}"/>
              </a:ext>
            </a:extLst>
          </p:cNvPr>
          <p:cNvSpPr>
            <a:spLocks noGrp="1"/>
          </p:cNvSpPr>
          <p:nvPr>
            <p:ph type="body" sz="quarter" idx="10"/>
          </p:nvPr>
        </p:nvSpPr>
        <p:spPr>
          <a:xfrm>
            <a:off x="359999" y="360000"/>
            <a:ext cx="10986873" cy="825628"/>
          </a:xfrm>
        </p:spPr>
        <p:txBody>
          <a:bodyPr>
            <a:normAutofit/>
          </a:bodyPr>
          <a:lstStyle/>
          <a:p>
            <a:r>
              <a:rPr lang="de-DE" sz="1400" dirty="0"/>
              <a:t>Module 2: </a:t>
            </a:r>
            <a:r>
              <a:rPr lang="en-US" sz="1400" dirty="0"/>
              <a:t>Entrepreneurial characters according to … Max Weber</a:t>
            </a:r>
            <a:endParaRPr lang="de-DE" sz="1400" dirty="0"/>
          </a:p>
        </p:txBody>
      </p:sp>
      <p:sp>
        <p:nvSpPr>
          <p:cNvPr id="9" name="Textplatzhalter 2">
            <a:extLst>
              <a:ext uri="{FF2B5EF4-FFF2-40B4-BE49-F238E27FC236}">
                <a16:creationId xmlns:a16="http://schemas.microsoft.com/office/drawing/2014/main" id="{09FDB4BE-FB53-BADD-8969-F1DB2808CE7A}"/>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AT" sz="4800" dirty="0"/>
          </a:p>
        </p:txBody>
      </p:sp>
      <p:sp>
        <p:nvSpPr>
          <p:cNvPr id="2" name="Textplatzhalter 2">
            <a:extLst>
              <a:ext uri="{FF2B5EF4-FFF2-40B4-BE49-F238E27FC236}">
                <a16:creationId xmlns:a16="http://schemas.microsoft.com/office/drawing/2014/main" id="{47845CDF-3FEF-6386-042A-60B5127B397E}"/>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7200" b="1" dirty="0"/>
          </a:p>
        </p:txBody>
      </p:sp>
      <p:cxnSp>
        <p:nvCxnSpPr>
          <p:cNvPr id="16" name="Straight Arrow Connector 15">
            <a:extLst>
              <a:ext uri="{FF2B5EF4-FFF2-40B4-BE49-F238E27FC236}">
                <a16:creationId xmlns:a16="http://schemas.microsoft.com/office/drawing/2014/main" id="{41C67B0A-BCE6-668C-114A-BDA3F8957AA9}"/>
              </a:ext>
            </a:extLst>
          </p:cNvPr>
          <p:cNvCxnSpPr>
            <a:cxnSpLocks/>
          </p:cNvCxnSpPr>
          <p:nvPr/>
        </p:nvCxnSpPr>
        <p:spPr>
          <a:xfrm flipV="1">
            <a:off x="0" y="6463754"/>
            <a:ext cx="12192000" cy="151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8" descr="A profile of a person&#10;&#10;AI-generated content may be incorrect.">
            <a:extLst>
              <a:ext uri="{FF2B5EF4-FFF2-40B4-BE49-F238E27FC236}">
                <a16:creationId xmlns:a16="http://schemas.microsoft.com/office/drawing/2014/main" id="{51B4F142-D6E3-57C1-C25F-9738223A2ED6}"/>
              </a:ext>
            </a:extLst>
          </p:cNvPr>
          <p:cNvPicPr>
            <a:picLocks noChangeAspect="1"/>
          </p:cNvPicPr>
          <p:nvPr/>
        </p:nvPicPr>
        <p:blipFill>
          <a:blip r:embed="rId3"/>
          <a:stretch>
            <a:fillRect/>
          </a:stretch>
        </p:blipFill>
        <p:spPr>
          <a:xfrm>
            <a:off x="3291539" y="5692622"/>
            <a:ext cx="719791" cy="403083"/>
          </a:xfrm>
          <a:prstGeom prst="rect">
            <a:avLst/>
          </a:prstGeom>
          <a:ln>
            <a:solidFill>
              <a:schemeClr val="tx1"/>
            </a:solidFill>
          </a:ln>
        </p:spPr>
      </p:pic>
      <p:sp>
        <p:nvSpPr>
          <p:cNvPr id="20" name="Left Brace 19">
            <a:extLst>
              <a:ext uri="{FF2B5EF4-FFF2-40B4-BE49-F238E27FC236}">
                <a16:creationId xmlns:a16="http://schemas.microsoft.com/office/drawing/2014/main" id="{DC0080FE-1216-2558-F917-7D4C5A40AFF3}"/>
              </a:ext>
            </a:extLst>
          </p:cNvPr>
          <p:cNvSpPr/>
          <p:nvPr/>
        </p:nvSpPr>
        <p:spPr>
          <a:xfrm rot="5400000">
            <a:off x="3525705" y="5497815"/>
            <a:ext cx="251460" cy="161253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1" name="TextBox 20">
            <a:extLst>
              <a:ext uri="{FF2B5EF4-FFF2-40B4-BE49-F238E27FC236}">
                <a16:creationId xmlns:a16="http://schemas.microsoft.com/office/drawing/2014/main" id="{D4039B1F-D3D2-DB08-48EB-FE327A783366}"/>
              </a:ext>
            </a:extLst>
          </p:cNvPr>
          <p:cNvSpPr txBox="1"/>
          <p:nvPr/>
        </p:nvSpPr>
        <p:spPr>
          <a:xfrm>
            <a:off x="2494650" y="6498000"/>
            <a:ext cx="701040" cy="369332"/>
          </a:xfrm>
          <a:prstGeom prst="rect">
            <a:avLst/>
          </a:prstGeom>
          <a:noFill/>
        </p:spPr>
        <p:txBody>
          <a:bodyPr wrap="square" rtlCol="0">
            <a:spAutoFit/>
          </a:bodyPr>
          <a:lstStyle/>
          <a:p>
            <a:r>
              <a:rPr lang="de-AT" dirty="0"/>
              <a:t>1723</a:t>
            </a:r>
          </a:p>
        </p:txBody>
      </p:sp>
      <p:sp>
        <p:nvSpPr>
          <p:cNvPr id="22" name="TextBox 21">
            <a:extLst>
              <a:ext uri="{FF2B5EF4-FFF2-40B4-BE49-F238E27FC236}">
                <a16:creationId xmlns:a16="http://schemas.microsoft.com/office/drawing/2014/main" id="{47F428F4-7165-2C6A-AF87-550E98AA3F67}"/>
              </a:ext>
            </a:extLst>
          </p:cNvPr>
          <p:cNvSpPr txBox="1"/>
          <p:nvPr/>
        </p:nvSpPr>
        <p:spPr>
          <a:xfrm>
            <a:off x="4048483" y="6498601"/>
            <a:ext cx="701040" cy="369332"/>
          </a:xfrm>
          <a:prstGeom prst="rect">
            <a:avLst/>
          </a:prstGeom>
          <a:noFill/>
        </p:spPr>
        <p:txBody>
          <a:bodyPr wrap="square" rtlCol="0">
            <a:spAutoFit/>
          </a:bodyPr>
          <a:lstStyle/>
          <a:p>
            <a:r>
              <a:rPr lang="de-AT" dirty="0"/>
              <a:t>1790</a:t>
            </a:r>
          </a:p>
        </p:txBody>
      </p:sp>
      <p:sp>
        <p:nvSpPr>
          <p:cNvPr id="23" name="Left Brace 22">
            <a:extLst>
              <a:ext uri="{FF2B5EF4-FFF2-40B4-BE49-F238E27FC236}">
                <a16:creationId xmlns:a16="http://schemas.microsoft.com/office/drawing/2014/main" id="{EFC1A109-4123-19CE-0F32-C6740C73E21D}"/>
              </a:ext>
            </a:extLst>
          </p:cNvPr>
          <p:cNvSpPr/>
          <p:nvPr/>
        </p:nvSpPr>
        <p:spPr>
          <a:xfrm rot="5400000">
            <a:off x="5805887" y="5401111"/>
            <a:ext cx="251460" cy="18059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4" name="TextBox 23">
            <a:extLst>
              <a:ext uri="{FF2B5EF4-FFF2-40B4-BE49-F238E27FC236}">
                <a16:creationId xmlns:a16="http://schemas.microsoft.com/office/drawing/2014/main" id="{9E3F50A1-9D86-3C0C-2A3B-68A4E622E7E1}"/>
              </a:ext>
            </a:extLst>
          </p:cNvPr>
          <p:cNvSpPr txBox="1"/>
          <p:nvPr/>
        </p:nvSpPr>
        <p:spPr>
          <a:xfrm>
            <a:off x="4946581" y="6498001"/>
            <a:ext cx="701040" cy="369332"/>
          </a:xfrm>
          <a:prstGeom prst="rect">
            <a:avLst/>
          </a:prstGeom>
          <a:noFill/>
        </p:spPr>
        <p:txBody>
          <a:bodyPr wrap="square" rtlCol="0">
            <a:spAutoFit/>
          </a:bodyPr>
          <a:lstStyle/>
          <a:p>
            <a:r>
              <a:rPr lang="de-AT" dirty="0"/>
              <a:t>1864</a:t>
            </a:r>
          </a:p>
        </p:txBody>
      </p:sp>
      <p:sp>
        <p:nvSpPr>
          <p:cNvPr id="25" name="TextBox 24">
            <a:extLst>
              <a:ext uri="{FF2B5EF4-FFF2-40B4-BE49-F238E27FC236}">
                <a16:creationId xmlns:a16="http://schemas.microsoft.com/office/drawing/2014/main" id="{A2C636FA-13CF-896A-1104-2D7324F7B644}"/>
              </a:ext>
            </a:extLst>
          </p:cNvPr>
          <p:cNvSpPr txBox="1"/>
          <p:nvPr/>
        </p:nvSpPr>
        <p:spPr>
          <a:xfrm>
            <a:off x="6484067" y="6492374"/>
            <a:ext cx="701040" cy="369332"/>
          </a:xfrm>
          <a:prstGeom prst="rect">
            <a:avLst/>
          </a:prstGeom>
          <a:noFill/>
        </p:spPr>
        <p:txBody>
          <a:bodyPr wrap="square" rtlCol="0">
            <a:spAutoFit/>
          </a:bodyPr>
          <a:lstStyle/>
          <a:p>
            <a:r>
              <a:rPr lang="de-AT" dirty="0"/>
              <a:t>1920</a:t>
            </a:r>
          </a:p>
        </p:txBody>
      </p:sp>
      <p:pic>
        <p:nvPicPr>
          <p:cNvPr id="27" name="Picture 26" descr="A close-up of a person&#10;&#10;AI-generated content may be incorrect.">
            <a:extLst>
              <a:ext uri="{FF2B5EF4-FFF2-40B4-BE49-F238E27FC236}">
                <a16:creationId xmlns:a16="http://schemas.microsoft.com/office/drawing/2014/main" id="{653E77CA-D0D7-C78F-05FA-23B9AC922EFF}"/>
              </a:ext>
            </a:extLst>
          </p:cNvPr>
          <p:cNvPicPr>
            <a:picLocks noChangeAspect="1"/>
          </p:cNvPicPr>
          <p:nvPr/>
        </p:nvPicPr>
        <p:blipFill>
          <a:blip r:embed="rId2"/>
          <a:stretch>
            <a:fillRect/>
          </a:stretch>
        </p:blipFill>
        <p:spPr>
          <a:xfrm>
            <a:off x="5460619" y="5718760"/>
            <a:ext cx="719791" cy="405173"/>
          </a:xfrm>
          <a:prstGeom prst="rect">
            <a:avLst/>
          </a:prstGeom>
          <a:ln>
            <a:solidFill>
              <a:schemeClr val="tx1"/>
            </a:solidFill>
          </a:ln>
        </p:spPr>
      </p:pic>
      <p:sp>
        <p:nvSpPr>
          <p:cNvPr id="28" name="Left Brace 27">
            <a:extLst>
              <a:ext uri="{FF2B5EF4-FFF2-40B4-BE49-F238E27FC236}">
                <a16:creationId xmlns:a16="http://schemas.microsoft.com/office/drawing/2014/main" id="{DF3FE7B8-6302-0E68-A008-C30F74AC5EDC}"/>
              </a:ext>
            </a:extLst>
          </p:cNvPr>
          <p:cNvSpPr/>
          <p:nvPr/>
        </p:nvSpPr>
        <p:spPr>
          <a:xfrm rot="5400000">
            <a:off x="7067845" y="5185564"/>
            <a:ext cx="251460" cy="189035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9" name="TextBox 28">
            <a:extLst>
              <a:ext uri="{FF2B5EF4-FFF2-40B4-BE49-F238E27FC236}">
                <a16:creationId xmlns:a16="http://schemas.microsoft.com/office/drawing/2014/main" id="{BA95EC43-9B46-47CA-BDE7-EDA4A31E1144}"/>
              </a:ext>
            </a:extLst>
          </p:cNvPr>
          <p:cNvSpPr txBox="1"/>
          <p:nvPr/>
        </p:nvSpPr>
        <p:spPr>
          <a:xfrm>
            <a:off x="5936489" y="6498001"/>
            <a:ext cx="701040" cy="369332"/>
          </a:xfrm>
          <a:prstGeom prst="rect">
            <a:avLst/>
          </a:prstGeom>
          <a:noFill/>
        </p:spPr>
        <p:txBody>
          <a:bodyPr wrap="square" rtlCol="0">
            <a:spAutoFit/>
          </a:bodyPr>
          <a:lstStyle/>
          <a:p>
            <a:r>
              <a:rPr lang="de-AT" dirty="0"/>
              <a:t>1883</a:t>
            </a:r>
          </a:p>
        </p:txBody>
      </p:sp>
      <p:pic>
        <p:nvPicPr>
          <p:cNvPr id="30" name="Picture 29" descr="A person in a suit and tie&#10;&#10;AI-generated content may be incorrect.">
            <a:extLst>
              <a:ext uri="{FF2B5EF4-FFF2-40B4-BE49-F238E27FC236}">
                <a16:creationId xmlns:a16="http://schemas.microsoft.com/office/drawing/2014/main" id="{E373B27B-072E-516B-CA37-2F524B67B6F1}"/>
              </a:ext>
            </a:extLst>
          </p:cNvPr>
          <p:cNvPicPr>
            <a:picLocks noChangeAspect="1"/>
          </p:cNvPicPr>
          <p:nvPr/>
        </p:nvPicPr>
        <p:blipFill>
          <a:blip r:embed="rId4"/>
          <a:stretch>
            <a:fillRect/>
          </a:stretch>
        </p:blipFill>
        <p:spPr>
          <a:xfrm>
            <a:off x="7001674" y="5556735"/>
            <a:ext cx="468212" cy="411357"/>
          </a:xfrm>
          <a:prstGeom prst="rect">
            <a:avLst/>
          </a:prstGeom>
          <a:ln>
            <a:solidFill>
              <a:schemeClr val="tx1"/>
            </a:solidFill>
          </a:ln>
        </p:spPr>
      </p:pic>
      <p:sp>
        <p:nvSpPr>
          <p:cNvPr id="31" name="TextBox 30">
            <a:extLst>
              <a:ext uri="{FF2B5EF4-FFF2-40B4-BE49-F238E27FC236}">
                <a16:creationId xmlns:a16="http://schemas.microsoft.com/office/drawing/2014/main" id="{A61CEB74-C58F-886A-8CC9-654A956B43D1}"/>
              </a:ext>
            </a:extLst>
          </p:cNvPr>
          <p:cNvSpPr txBox="1"/>
          <p:nvPr/>
        </p:nvSpPr>
        <p:spPr>
          <a:xfrm>
            <a:off x="7788231" y="6486726"/>
            <a:ext cx="701040" cy="369332"/>
          </a:xfrm>
          <a:prstGeom prst="rect">
            <a:avLst/>
          </a:prstGeom>
          <a:noFill/>
        </p:spPr>
        <p:txBody>
          <a:bodyPr wrap="square" rtlCol="0">
            <a:spAutoFit/>
          </a:bodyPr>
          <a:lstStyle/>
          <a:p>
            <a:r>
              <a:rPr lang="de-AT" dirty="0"/>
              <a:t>1950</a:t>
            </a:r>
          </a:p>
        </p:txBody>
      </p:sp>
      <p:sp>
        <p:nvSpPr>
          <p:cNvPr id="32" name="TextBox 31">
            <a:extLst>
              <a:ext uri="{FF2B5EF4-FFF2-40B4-BE49-F238E27FC236}">
                <a16:creationId xmlns:a16="http://schemas.microsoft.com/office/drawing/2014/main" id="{A712B8DE-2427-86E4-183F-99A886353DFF}"/>
              </a:ext>
            </a:extLst>
          </p:cNvPr>
          <p:cNvSpPr txBox="1"/>
          <p:nvPr/>
        </p:nvSpPr>
        <p:spPr>
          <a:xfrm>
            <a:off x="7248355" y="6493136"/>
            <a:ext cx="701040" cy="369332"/>
          </a:xfrm>
          <a:prstGeom prst="rect">
            <a:avLst/>
          </a:prstGeom>
          <a:noFill/>
        </p:spPr>
        <p:txBody>
          <a:bodyPr wrap="square" rtlCol="0">
            <a:spAutoFit/>
          </a:bodyPr>
          <a:lstStyle/>
          <a:p>
            <a:r>
              <a:rPr lang="de-AT" dirty="0"/>
              <a:t>1930</a:t>
            </a:r>
          </a:p>
        </p:txBody>
      </p:sp>
      <p:sp>
        <p:nvSpPr>
          <p:cNvPr id="33" name="Left Brace 32">
            <a:extLst>
              <a:ext uri="{FF2B5EF4-FFF2-40B4-BE49-F238E27FC236}">
                <a16:creationId xmlns:a16="http://schemas.microsoft.com/office/drawing/2014/main" id="{58110C74-5FC1-46FB-F979-AED9722BAA5E}"/>
              </a:ext>
            </a:extLst>
          </p:cNvPr>
          <p:cNvSpPr/>
          <p:nvPr/>
        </p:nvSpPr>
        <p:spPr>
          <a:xfrm rot="5400000">
            <a:off x="8414213" y="5384508"/>
            <a:ext cx="251460" cy="18059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pic>
        <p:nvPicPr>
          <p:cNvPr id="34" name="Picture 33" descr="A person giving a peace sign at a podium&#10;&#10;AI-generated content may be incorrect.">
            <a:extLst>
              <a:ext uri="{FF2B5EF4-FFF2-40B4-BE49-F238E27FC236}">
                <a16:creationId xmlns:a16="http://schemas.microsoft.com/office/drawing/2014/main" id="{A31A6C89-73A0-9735-B731-DEFD23897673}"/>
              </a:ext>
            </a:extLst>
          </p:cNvPr>
          <p:cNvPicPr>
            <a:picLocks noChangeAspect="1"/>
          </p:cNvPicPr>
          <p:nvPr/>
        </p:nvPicPr>
        <p:blipFill>
          <a:blip r:embed="rId5"/>
          <a:stretch>
            <a:fillRect/>
          </a:stretch>
        </p:blipFill>
        <p:spPr>
          <a:xfrm>
            <a:off x="8327621" y="5694552"/>
            <a:ext cx="411357" cy="411357"/>
          </a:xfrm>
          <a:prstGeom prst="rect">
            <a:avLst/>
          </a:prstGeom>
          <a:ln>
            <a:solidFill>
              <a:schemeClr val="tx1"/>
            </a:solidFill>
          </a:ln>
        </p:spPr>
      </p:pic>
      <p:sp>
        <p:nvSpPr>
          <p:cNvPr id="35" name="Rectangle 34">
            <a:extLst>
              <a:ext uri="{FF2B5EF4-FFF2-40B4-BE49-F238E27FC236}">
                <a16:creationId xmlns:a16="http://schemas.microsoft.com/office/drawing/2014/main" id="{20985915-4D22-D6A6-6F9F-755D6C90A0F6}"/>
              </a:ext>
            </a:extLst>
          </p:cNvPr>
          <p:cNvSpPr/>
          <p:nvPr/>
        </p:nvSpPr>
        <p:spPr>
          <a:xfrm>
            <a:off x="9192632" y="6147736"/>
            <a:ext cx="878302" cy="271745"/>
          </a:xfrm>
          <a:prstGeom prst="rect">
            <a:avLst/>
          </a:prstGeom>
          <a:solidFill>
            <a:srgbClr val="FFDC5F"/>
          </a:solidFill>
          <a:ln>
            <a:solidFill>
              <a:srgbClr val="FFDC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6" name="TextBox 35">
            <a:extLst>
              <a:ext uri="{FF2B5EF4-FFF2-40B4-BE49-F238E27FC236}">
                <a16:creationId xmlns:a16="http://schemas.microsoft.com/office/drawing/2014/main" id="{538A58DA-1B09-D6DD-5975-D2EDA00B16C3}"/>
              </a:ext>
            </a:extLst>
          </p:cNvPr>
          <p:cNvSpPr txBox="1"/>
          <p:nvPr/>
        </p:nvSpPr>
        <p:spPr>
          <a:xfrm>
            <a:off x="8842112" y="6486726"/>
            <a:ext cx="701040" cy="369332"/>
          </a:xfrm>
          <a:prstGeom prst="rect">
            <a:avLst/>
          </a:prstGeom>
          <a:noFill/>
        </p:spPr>
        <p:txBody>
          <a:bodyPr wrap="square" rtlCol="0">
            <a:spAutoFit/>
          </a:bodyPr>
          <a:lstStyle/>
          <a:p>
            <a:r>
              <a:rPr lang="de-AT" dirty="0"/>
              <a:t>2025</a:t>
            </a:r>
          </a:p>
        </p:txBody>
      </p:sp>
      <p:sp>
        <p:nvSpPr>
          <p:cNvPr id="37" name="TextBox 36">
            <a:extLst>
              <a:ext uri="{FF2B5EF4-FFF2-40B4-BE49-F238E27FC236}">
                <a16:creationId xmlns:a16="http://schemas.microsoft.com/office/drawing/2014/main" id="{CB24296F-A0D2-53DC-8CC6-F9B3DDDFE53C}"/>
              </a:ext>
            </a:extLst>
          </p:cNvPr>
          <p:cNvSpPr txBox="1"/>
          <p:nvPr/>
        </p:nvSpPr>
        <p:spPr>
          <a:xfrm>
            <a:off x="-41240" y="6130739"/>
            <a:ext cx="701040" cy="369332"/>
          </a:xfrm>
          <a:prstGeom prst="rect">
            <a:avLst/>
          </a:prstGeom>
          <a:noFill/>
        </p:spPr>
        <p:txBody>
          <a:bodyPr wrap="square" rtlCol="0">
            <a:spAutoFit/>
          </a:bodyPr>
          <a:lstStyle/>
          <a:p>
            <a:r>
              <a:rPr lang="de-AT" dirty="0"/>
              <a:t>Time</a:t>
            </a:r>
          </a:p>
        </p:txBody>
      </p:sp>
      <p:sp>
        <p:nvSpPr>
          <p:cNvPr id="41" name="TextBox 40">
            <a:extLst>
              <a:ext uri="{FF2B5EF4-FFF2-40B4-BE49-F238E27FC236}">
                <a16:creationId xmlns:a16="http://schemas.microsoft.com/office/drawing/2014/main" id="{C89A4BC1-BD9F-50D1-0BB6-58EEFAE62326}"/>
              </a:ext>
            </a:extLst>
          </p:cNvPr>
          <p:cNvSpPr txBox="1"/>
          <p:nvPr/>
        </p:nvSpPr>
        <p:spPr>
          <a:xfrm>
            <a:off x="3561237" y="6551362"/>
            <a:ext cx="516345" cy="276999"/>
          </a:xfrm>
          <a:prstGeom prst="rect">
            <a:avLst/>
          </a:prstGeom>
          <a:noFill/>
        </p:spPr>
        <p:txBody>
          <a:bodyPr wrap="square" rtlCol="0">
            <a:spAutoFit/>
          </a:bodyPr>
          <a:lstStyle/>
          <a:p>
            <a:r>
              <a:rPr lang="de-AT" sz="1200" dirty="0"/>
              <a:t>1776</a:t>
            </a:r>
            <a:endParaRPr lang="de-AT" dirty="0"/>
          </a:p>
        </p:txBody>
      </p:sp>
      <p:sp>
        <p:nvSpPr>
          <p:cNvPr id="42" name="TextBox 41">
            <a:extLst>
              <a:ext uri="{FF2B5EF4-FFF2-40B4-BE49-F238E27FC236}">
                <a16:creationId xmlns:a16="http://schemas.microsoft.com/office/drawing/2014/main" id="{6F9C0ABF-5BF8-5510-E155-46050677375A}"/>
              </a:ext>
            </a:extLst>
          </p:cNvPr>
          <p:cNvSpPr txBox="1"/>
          <p:nvPr/>
        </p:nvSpPr>
        <p:spPr>
          <a:xfrm>
            <a:off x="-4182" y="6558779"/>
            <a:ext cx="2588833" cy="253916"/>
          </a:xfrm>
          <a:prstGeom prst="rect">
            <a:avLst/>
          </a:prstGeom>
          <a:noFill/>
        </p:spPr>
        <p:txBody>
          <a:bodyPr wrap="square" rtlCol="0">
            <a:spAutoFit/>
          </a:bodyPr>
          <a:lstStyle/>
          <a:p>
            <a:r>
              <a:rPr lang="de-AT" sz="1050" dirty="0" err="1"/>
              <a:t>Feudalism</a:t>
            </a:r>
            <a:r>
              <a:rPr lang="de-AT" sz="1050" dirty="0"/>
              <a:t>, </a:t>
            </a:r>
            <a:r>
              <a:rPr lang="de-AT" sz="1050" dirty="0" err="1"/>
              <a:t>mercantilism</a:t>
            </a:r>
            <a:r>
              <a:rPr lang="de-AT" sz="1050" dirty="0"/>
              <a:t>, </a:t>
            </a:r>
            <a:r>
              <a:rPr lang="de-AT" sz="1050" dirty="0" err="1"/>
              <a:t>Physiocrats</a:t>
            </a:r>
            <a:r>
              <a:rPr lang="de-AT" sz="1050" dirty="0"/>
              <a:t>, … </a:t>
            </a:r>
          </a:p>
        </p:txBody>
      </p:sp>
      <p:sp>
        <p:nvSpPr>
          <p:cNvPr id="3" name="TextBox 2">
            <a:extLst>
              <a:ext uri="{FF2B5EF4-FFF2-40B4-BE49-F238E27FC236}">
                <a16:creationId xmlns:a16="http://schemas.microsoft.com/office/drawing/2014/main" id="{252D11D3-F1BC-7AE3-F14E-12D660BC778C}"/>
              </a:ext>
            </a:extLst>
          </p:cNvPr>
          <p:cNvSpPr txBox="1"/>
          <p:nvPr/>
        </p:nvSpPr>
        <p:spPr>
          <a:xfrm>
            <a:off x="4499808" y="864431"/>
            <a:ext cx="7230512" cy="2862322"/>
          </a:xfrm>
          <a:prstGeom prst="rect">
            <a:avLst/>
          </a:prstGeom>
          <a:noFill/>
        </p:spPr>
        <p:txBody>
          <a:bodyPr wrap="square" rtlCol="0">
            <a:spAutoFit/>
          </a:bodyPr>
          <a:lstStyle/>
          <a:p>
            <a:r>
              <a:rPr lang="de-AT" dirty="0"/>
              <a:t>German </a:t>
            </a:r>
            <a:r>
              <a:rPr lang="de-AT" dirty="0" err="1"/>
              <a:t>sociologist</a:t>
            </a:r>
            <a:r>
              <a:rPr lang="de-AT" dirty="0"/>
              <a:t> &amp; </a:t>
            </a:r>
            <a:r>
              <a:rPr lang="de-AT" dirty="0" err="1"/>
              <a:t>economist</a:t>
            </a:r>
            <a:endParaRPr lang="de-AT" dirty="0"/>
          </a:p>
          <a:p>
            <a:r>
              <a:rPr lang="de-AT" dirty="0"/>
              <a:t>Professor at </a:t>
            </a:r>
            <a:r>
              <a:rPr lang="de-AT" dirty="0" err="1"/>
              <a:t>the</a:t>
            </a:r>
            <a:r>
              <a:rPr lang="de-AT" dirty="0"/>
              <a:t> </a:t>
            </a:r>
            <a:r>
              <a:rPr lang="de-AT" dirty="0" err="1"/>
              <a:t>Universities</a:t>
            </a:r>
            <a:r>
              <a:rPr lang="de-AT" dirty="0"/>
              <a:t> of Berlin (FWU) (1892–1894), Freiburg (1894–1896), Heidelberg (1897–1903)*, Vienna (1918), and Munich (1919–1920)</a:t>
            </a:r>
          </a:p>
          <a:p>
            <a:endParaRPr lang="de-AT" dirty="0"/>
          </a:p>
          <a:p>
            <a:r>
              <a:rPr lang="de-AT" dirty="0"/>
              <a:t>* </a:t>
            </a:r>
            <a:r>
              <a:rPr lang="en-US" dirty="0"/>
              <a:t>Interruption of university teaching due to illness – publication activities</a:t>
            </a:r>
          </a:p>
          <a:p>
            <a:endParaRPr lang="de-AT" dirty="0"/>
          </a:p>
          <a:p>
            <a:pPr marL="285750" indent="-285750">
              <a:buFont typeface="Arial" panose="020B0604020202020204" pitchFamily="34" charset="0"/>
              <a:buChar char="•"/>
            </a:pPr>
            <a:r>
              <a:rPr lang="en-US" dirty="0"/>
              <a:t>The Protestant Ethic and the Spirit of Capitalism (1905; translated into English, 1930, by Talcott)</a:t>
            </a:r>
            <a:endParaRPr lang="de-AT" dirty="0"/>
          </a:p>
          <a:p>
            <a:endParaRPr lang="de-AT" dirty="0"/>
          </a:p>
          <a:p>
            <a:endParaRPr lang="de-AT" dirty="0"/>
          </a:p>
        </p:txBody>
      </p:sp>
      <p:sp>
        <p:nvSpPr>
          <p:cNvPr id="26" name="TextBox 25">
            <a:extLst>
              <a:ext uri="{FF2B5EF4-FFF2-40B4-BE49-F238E27FC236}">
                <a16:creationId xmlns:a16="http://schemas.microsoft.com/office/drawing/2014/main" id="{C2064198-FE76-A1AA-2721-7CB3A9817E14}"/>
              </a:ext>
            </a:extLst>
          </p:cNvPr>
          <p:cNvSpPr txBox="1"/>
          <p:nvPr/>
        </p:nvSpPr>
        <p:spPr>
          <a:xfrm>
            <a:off x="445713" y="3253164"/>
            <a:ext cx="11514420" cy="2585323"/>
          </a:xfrm>
          <a:prstGeom prst="rect">
            <a:avLst/>
          </a:prstGeom>
          <a:noFill/>
        </p:spPr>
        <p:txBody>
          <a:bodyPr wrap="square" rtlCol="0">
            <a:spAutoFit/>
          </a:bodyPr>
          <a:lstStyle/>
          <a:p>
            <a:r>
              <a:rPr lang="en-US" dirty="0"/>
              <a:t>Strictly separates between capitalism and the spirit of capitalism; Entrepreneurs, in the sense of Weber …</a:t>
            </a:r>
          </a:p>
          <a:p>
            <a:pPr marL="285750" indent="-285750">
              <a:buFont typeface="Arial" panose="020B0604020202020204" pitchFamily="34" charset="0"/>
              <a:buChar char="•"/>
            </a:pPr>
            <a:r>
              <a:rPr lang="en-US" dirty="0"/>
              <a:t>Modern bourgeois society: liberally enlightened and tradition-overcoming</a:t>
            </a:r>
          </a:p>
          <a:p>
            <a:pPr marL="285750" indent="-285750">
              <a:buFont typeface="Arial" panose="020B0604020202020204" pitchFamily="34" charset="0"/>
              <a:buChar char="•"/>
            </a:pPr>
            <a:r>
              <a:rPr lang="en-US" dirty="0"/>
              <a:t>Born into a commercial middle class: rational business-driven lifestyle</a:t>
            </a:r>
          </a:p>
          <a:p>
            <a:pPr marL="285750" indent="-285750">
              <a:buFont typeface="Arial" panose="020B0604020202020204" pitchFamily="34" charset="0"/>
              <a:buChar char="•"/>
            </a:pPr>
            <a:r>
              <a:rPr lang="en-US" dirty="0"/>
              <a:t>Rational and systematic: sober, sharp and completely devoted to the cause</a:t>
            </a:r>
          </a:p>
          <a:p>
            <a:pPr marL="285750" indent="-285750">
              <a:buFont typeface="Arial" panose="020B0604020202020204" pitchFamily="34" charset="0"/>
              <a:buChar char="•"/>
            </a:pPr>
            <a:endParaRPr lang="en-US" dirty="0"/>
          </a:p>
          <a:p>
            <a:r>
              <a:rPr lang="en-US" dirty="0"/>
              <a:t>Characterized by</a:t>
            </a:r>
          </a:p>
          <a:p>
            <a:pPr marL="285750" indent="-285750">
              <a:buFont typeface="Arial" panose="020B0604020202020204" pitchFamily="34" charset="0"/>
              <a:buChar char="•"/>
            </a:pPr>
            <a:r>
              <a:rPr lang="en-US" dirty="0"/>
              <a:t>Work as a profession (unchangeable construct): it is a certain/stated calling</a:t>
            </a:r>
          </a:p>
          <a:p>
            <a:pPr marL="285750" indent="-285750">
              <a:buFont typeface="Arial" panose="020B0604020202020204" pitchFamily="34" charset="0"/>
              <a:buChar char="•"/>
            </a:pPr>
            <a:r>
              <a:rPr lang="en-US" dirty="0"/>
              <a:t>Industriousness and thriftiness – results into wealth</a:t>
            </a:r>
          </a:p>
          <a:p>
            <a:pPr marL="285750" indent="-285750">
              <a:buFont typeface="Arial" panose="020B0604020202020204" pitchFamily="34" charset="0"/>
              <a:buChar char="•"/>
            </a:pPr>
            <a:endParaRPr lang="de-AT" dirty="0"/>
          </a:p>
        </p:txBody>
      </p:sp>
      <p:sp>
        <p:nvSpPr>
          <p:cNvPr id="8" name="Star: 5 Points 7">
            <a:extLst>
              <a:ext uri="{FF2B5EF4-FFF2-40B4-BE49-F238E27FC236}">
                <a16:creationId xmlns:a16="http://schemas.microsoft.com/office/drawing/2014/main" id="{6B3EE95A-D06C-AA3B-FB5A-0F3C8BD6ED26}"/>
              </a:ext>
            </a:extLst>
          </p:cNvPr>
          <p:cNvSpPr/>
          <p:nvPr/>
        </p:nvSpPr>
        <p:spPr>
          <a:xfrm>
            <a:off x="5319049" y="5585167"/>
            <a:ext cx="257534" cy="251460"/>
          </a:xfrm>
          <a:prstGeom prst="star5">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highlight>
                <a:srgbClr val="FFFF00"/>
              </a:highlight>
            </a:endParaRPr>
          </a:p>
        </p:txBody>
      </p:sp>
      <p:pic>
        <p:nvPicPr>
          <p:cNvPr id="5" name="Picture 4">
            <a:extLst>
              <a:ext uri="{FF2B5EF4-FFF2-40B4-BE49-F238E27FC236}">
                <a16:creationId xmlns:a16="http://schemas.microsoft.com/office/drawing/2014/main" id="{5A68923A-CE8E-2CB3-C4BB-1A0ABB52BA35}"/>
              </a:ext>
            </a:extLst>
          </p:cNvPr>
          <p:cNvPicPr>
            <a:picLocks noChangeAspect="1"/>
          </p:cNvPicPr>
          <p:nvPr/>
        </p:nvPicPr>
        <p:blipFill>
          <a:blip r:embed="rId6"/>
          <a:stretch>
            <a:fillRect/>
          </a:stretch>
        </p:blipFill>
        <p:spPr>
          <a:xfrm>
            <a:off x="10913806" y="6335074"/>
            <a:ext cx="1233687" cy="475387"/>
          </a:xfrm>
          <a:prstGeom prst="rect">
            <a:avLst/>
          </a:prstGeom>
        </p:spPr>
      </p:pic>
      <p:pic>
        <p:nvPicPr>
          <p:cNvPr id="7" name="Picture 6">
            <a:extLst>
              <a:ext uri="{FF2B5EF4-FFF2-40B4-BE49-F238E27FC236}">
                <a16:creationId xmlns:a16="http://schemas.microsoft.com/office/drawing/2014/main" id="{A898BC4D-CB53-F3B1-2C3B-D7FF8197F364}"/>
              </a:ext>
            </a:extLst>
          </p:cNvPr>
          <p:cNvPicPr>
            <a:picLocks noChangeAspect="1"/>
          </p:cNvPicPr>
          <p:nvPr/>
        </p:nvPicPr>
        <p:blipFill>
          <a:blip r:embed="rId7"/>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879838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E156B-3D4C-C200-923D-6A89DE4D234F}"/>
            </a:ext>
          </a:extLst>
        </p:cNvPr>
        <p:cNvGrpSpPr/>
        <p:nvPr/>
      </p:nvGrpSpPr>
      <p:grpSpPr>
        <a:xfrm>
          <a:off x="0" y="0"/>
          <a:ext cx="0" cy="0"/>
          <a:chOff x="0" y="0"/>
          <a:chExt cx="0" cy="0"/>
        </a:xfrm>
      </p:grpSpPr>
      <p:sp>
        <p:nvSpPr>
          <p:cNvPr id="6" name="Textplatzhalter 1">
            <a:extLst>
              <a:ext uri="{FF2B5EF4-FFF2-40B4-BE49-F238E27FC236}">
                <a16:creationId xmlns:a16="http://schemas.microsoft.com/office/drawing/2014/main" id="{BECABF90-3F2F-D45D-12DA-6591D344F066}"/>
              </a:ext>
            </a:extLst>
          </p:cNvPr>
          <p:cNvSpPr>
            <a:spLocks noGrp="1"/>
          </p:cNvSpPr>
          <p:nvPr>
            <p:ph type="body" sz="quarter" idx="10"/>
          </p:nvPr>
        </p:nvSpPr>
        <p:spPr>
          <a:xfrm>
            <a:off x="359999" y="360000"/>
            <a:ext cx="10986873" cy="825628"/>
          </a:xfrm>
        </p:spPr>
        <p:txBody>
          <a:bodyPr>
            <a:normAutofit/>
          </a:bodyPr>
          <a:lstStyle/>
          <a:p>
            <a:r>
              <a:rPr lang="de-DE" sz="1400" dirty="0"/>
              <a:t>Module 2: </a:t>
            </a:r>
            <a:r>
              <a:rPr lang="en-US" sz="1400" dirty="0"/>
              <a:t>Entrepreneurial characters according to …</a:t>
            </a:r>
            <a:endParaRPr lang="de-DE" sz="1400" dirty="0"/>
          </a:p>
        </p:txBody>
      </p:sp>
      <p:sp>
        <p:nvSpPr>
          <p:cNvPr id="9" name="Textplatzhalter 2">
            <a:extLst>
              <a:ext uri="{FF2B5EF4-FFF2-40B4-BE49-F238E27FC236}">
                <a16:creationId xmlns:a16="http://schemas.microsoft.com/office/drawing/2014/main" id="{E47A8E7A-76CF-C86F-6BD1-837282A03762}"/>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AT" sz="4800" dirty="0"/>
          </a:p>
        </p:txBody>
      </p:sp>
      <p:sp>
        <p:nvSpPr>
          <p:cNvPr id="2" name="Textplatzhalter 2">
            <a:extLst>
              <a:ext uri="{FF2B5EF4-FFF2-40B4-BE49-F238E27FC236}">
                <a16:creationId xmlns:a16="http://schemas.microsoft.com/office/drawing/2014/main" id="{81CE5C3D-6712-CA8E-80F5-6EF8A60F4DF3}"/>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7200" b="1" dirty="0"/>
          </a:p>
        </p:txBody>
      </p:sp>
      <p:cxnSp>
        <p:nvCxnSpPr>
          <p:cNvPr id="16" name="Straight Arrow Connector 15">
            <a:extLst>
              <a:ext uri="{FF2B5EF4-FFF2-40B4-BE49-F238E27FC236}">
                <a16:creationId xmlns:a16="http://schemas.microsoft.com/office/drawing/2014/main" id="{F87D5B27-B303-57EC-A251-3285363BD268}"/>
              </a:ext>
            </a:extLst>
          </p:cNvPr>
          <p:cNvCxnSpPr>
            <a:cxnSpLocks/>
          </p:cNvCxnSpPr>
          <p:nvPr/>
        </p:nvCxnSpPr>
        <p:spPr>
          <a:xfrm flipV="1">
            <a:off x="0" y="6463754"/>
            <a:ext cx="12192000" cy="151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8" descr="A profile of a person&#10;&#10;AI-generated content may be incorrect.">
            <a:extLst>
              <a:ext uri="{FF2B5EF4-FFF2-40B4-BE49-F238E27FC236}">
                <a16:creationId xmlns:a16="http://schemas.microsoft.com/office/drawing/2014/main" id="{A70D14CB-9011-D47E-4E0E-063906FBD032}"/>
              </a:ext>
            </a:extLst>
          </p:cNvPr>
          <p:cNvPicPr>
            <a:picLocks noChangeAspect="1"/>
          </p:cNvPicPr>
          <p:nvPr/>
        </p:nvPicPr>
        <p:blipFill>
          <a:blip r:embed="rId2"/>
          <a:stretch>
            <a:fillRect/>
          </a:stretch>
        </p:blipFill>
        <p:spPr>
          <a:xfrm>
            <a:off x="3291539" y="5692622"/>
            <a:ext cx="719791" cy="403083"/>
          </a:xfrm>
          <a:prstGeom prst="rect">
            <a:avLst/>
          </a:prstGeom>
          <a:ln>
            <a:solidFill>
              <a:schemeClr val="tx1"/>
            </a:solidFill>
          </a:ln>
        </p:spPr>
      </p:pic>
      <p:sp>
        <p:nvSpPr>
          <p:cNvPr id="20" name="Left Brace 19">
            <a:extLst>
              <a:ext uri="{FF2B5EF4-FFF2-40B4-BE49-F238E27FC236}">
                <a16:creationId xmlns:a16="http://schemas.microsoft.com/office/drawing/2014/main" id="{C1D977D1-8A6E-DF52-83C1-CE73BA089089}"/>
              </a:ext>
            </a:extLst>
          </p:cNvPr>
          <p:cNvSpPr/>
          <p:nvPr/>
        </p:nvSpPr>
        <p:spPr>
          <a:xfrm rot="5400000">
            <a:off x="3525705" y="5497815"/>
            <a:ext cx="251460" cy="161253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1" name="TextBox 20">
            <a:extLst>
              <a:ext uri="{FF2B5EF4-FFF2-40B4-BE49-F238E27FC236}">
                <a16:creationId xmlns:a16="http://schemas.microsoft.com/office/drawing/2014/main" id="{783100A5-AB03-85A0-045B-CBEA5DD7E85C}"/>
              </a:ext>
            </a:extLst>
          </p:cNvPr>
          <p:cNvSpPr txBox="1"/>
          <p:nvPr/>
        </p:nvSpPr>
        <p:spPr>
          <a:xfrm>
            <a:off x="2494650" y="6498000"/>
            <a:ext cx="701040" cy="369332"/>
          </a:xfrm>
          <a:prstGeom prst="rect">
            <a:avLst/>
          </a:prstGeom>
          <a:noFill/>
        </p:spPr>
        <p:txBody>
          <a:bodyPr wrap="square" rtlCol="0">
            <a:spAutoFit/>
          </a:bodyPr>
          <a:lstStyle/>
          <a:p>
            <a:r>
              <a:rPr lang="de-AT" dirty="0"/>
              <a:t>1723</a:t>
            </a:r>
          </a:p>
        </p:txBody>
      </p:sp>
      <p:sp>
        <p:nvSpPr>
          <p:cNvPr id="22" name="TextBox 21">
            <a:extLst>
              <a:ext uri="{FF2B5EF4-FFF2-40B4-BE49-F238E27FC236}">
                <a16:creationId xmlns:a16="http://schemas.microsoft.com/office/drawing/2014/main" id="{83A70F56-5AE4-A0E0-5C4F-EAAD75DCE910}"/>
              </a:ext>
            </a:extLst>
          </p:cNvPr>
          <p:cNvSpPr txBox="1"/>
          <p:nvPr/>
        </p:nvSpPr>
        <p:spPr>
          <a:xfrm>
            <a:off x="4048483" y="6498601"/>
            <a:ext cx="701040" cy="369332"/>
          </a:xfrm>
          <a:prstGeom prst="rect">
            <a:avLst/>
          </a:prstGeom>
          <a:noFill/>
        </p:spPr>
        <p:txBody>
          <a:bodyPr wrap="square" rtlCol="0">
            <a:spAutoFit/>
          </a:bodyPr>
          <a:lstStyle/>
          <a:p>
            <a:r>
              <a:rPr lang="de-AT" dirty="0"/>
              <a:t>1790</a:t>
            </a:r>
          </a:p>
        </p:txBody>
      </p:sp>
      <p:sp>
        <p:nvSpPr>
          <p:cNvPr id="23" name="Left Brace 22">
            <a:extLst>
              <a:ext uri="{FF2B5EF4-FFF2-40B4-BE49-F238E27FC236}">
                <a16:creationId xmlns:a16="http://schemas.microsoft.com/office/drawing/2014/main" id="{DC8DAA21-07DC-3D8E-05C9-9A99B7D86209}"/>
              </a:ext>
            </a:extLst>
          </p:cNvPr>
          <p:cNvSpPr/>
          <p:nvPr/>
        </p:nvSpPr>
        <p:spPr>
          <a:xfrm rot="5400000">
            <a:off x="5805887" y="5401111"/>
            <a:ext cx="251460" cy="18059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4" name="TextBox 23">
            <a:extLst>
              <a:ext uri="{FF2B5EF4-FFF2-40B4-BE49-F238E27FC236}">
                <a16:creationId xmlns:a16="http://schemas.microsoft.com/office/drawing/2014/main" id="{255A1FEF-8F64-5D23-F4A2-E0571B903332}"/>
              </a:ext>
            </a:extLst>
          </p:cNvPr>
          <p:cNvSpPr txBox="1"/>
          <p:nvPr/>
        </p:nvSpPr>
        <p:spPr>
          <a:xfrm>
            <a:off x="4946581" y="6498001"/>
            <a:ext cx="701040" cy="369332"/>
          </a:xfrm>
          <a:prstGeom prst="rect">
            <a:avLst/>
          </a:prstGeom>
          <a:noFill/>
        </p:spPr>
        <p:txBody>
          <a:bodyPr wrap="square" rtlCol="0">
            <a:spAutoFit/>
          </a:bodyPr>
          <a:lstStyle/>
          <a:p>
            <a:r>
              <a:rPr lang="de-AT" dirty="0"/>
              <a:t>1864</a:t>
            </a:r>
          </a:p>
        </p:txBody>
      </p:sp>
      <p:sp>
        <p:nvSpPr>
          <p:cNvPr id="25" name="TextBox 24">
            <a:extLst>
              <a:ext uri="{FF2B5EF4-FFF2-40B4-BE49-F238E27FC236}">
                <a16:creationId xmlns:a16="http://schemas.microsoft.com/office/drawing/2014/main" id="{FD85ACA9-7221-8F6F-3021-000FE4412182}"/>
              </a:ext>
            </a:extLst>
          </p:cNvPr>
          <p:cNvSpPr txBox="1"/>
          <p:nvPr/>
        </p:nvSpPr>
        <p:spPr>
          <a:xfrm>
            <a:off x="6484067" y="6492374"/>
            <a:ext cx="701040" cy="369332"/>
          </a:xfrm>
          <a:prstGeom prst="rect">
            <a:avLst/>
          </a:prstGeom>
          <a:noFill/>
        </p:spPr>
        <p:txBody>
          <a:bodyPr wrap="square" rtlCol="0">
            <a:spAutoFit/>
          </a:bodyPr>
          <a:lstStyle/>
          <a:p>
            <a:r>
              <a:rPr lang="de-AT" dirty="0"/>
              <a:t>1920</a:t>
            </a:r>
          </a:p>
        </p:txBody>
      </p:sp>
      <p:pic>
        <p:nvPicPr>
          <p:cNvPr id="27" name="Picture 26" descr="A close-up of a person&#10;&#10;AI-generated content may be incorrect.">
            <a:extLst>
              <a:ext uri="{FF2B5EF4-FFF2-40B4-BE49-F238E27FC236}">
                <a16:creationId xmlns:a16="http://schemas.microsoft.com/office/drawing/2014/main" id="{86F68B08-FC1A-F777-B818-319337A96ECA}"/>
              </a:ext>
            </a:extLst>
          </p:cNvPr>
          <p:cNvPicPr>
            <a:picLocks noChangeAspect="1"/>
          </p:cNvPicPr>
          <p:nvPr/>
        </p:nvPicPr>
        <p:blipFill>
          <a:blip r:embed="rId3"/>
          <a:stretch>
            <a:fillRect/>
          </a:stretch>
        </p:blipFill>
        <p:spPr>
          <a:xfrm>
            <a:off x="5460619" y="5718760"/>
            <a:ext cx="719791" cy="405173"/>
          </a:xfrm>
          <a:prstGeom prst="rect">
            <a:avLst/>
          </a:prstGeom>
          <a:ln>
            <a:solidFill>
              <a:schemeClr val="tx1"/>
            </a:solidFill>
          </a:ln>
        </p:spPr>
      </p:pic>
      <p:sp>
        <p:nvSpPr>
          <p:cNvPr id="28" name="Left Brace 27">
            <a:extLst>
              <a:ext uri="{FF2B5EF4-FFF2-40B4-BE49-F238E27FC236}">
                <a16:creationId xmlns:a16="http://schemas.microsoft.com/office/drawing/2014/main" id="{A20B6B99-0A36-871B-B2C4-432E9E3FE8DE}"/>
              </a:ext>
            </a:extLst>
          </p:cNvPr>
          <p:cNvSpPr/>
          <p:nvPr/>
        </p:nvSpPr>
        <p:spPr>
          <a:xfrm rot="5400000">
            <a:off x="7067845" y="5185564"/>
            <a:ext cx="251460" cy="189035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9" name="TextBox 28">
            <a:extLst>
              <a:ext uri="{FF2B5EF4-FFF2-40B4-BE49-F238E27FC236}">
                <a16:creationId xmlns:a16="http://schemas.microsoft.com/office/drawing/2014/main" id="{CE81A003-D0B5-B7DC-431E-DB3D8CFBD878}"/>
              </a:ext>
            </a:extLst>
          </p:cNvPr>
          <p:cNvSpPr txBox="1"/>
          <p:nvPr/>
        </p:nvSpPr>
        <p:spPr>
          <a:xfrm>
            <a:off x="5936489" y="6498001"/>
            <a:ext cx="701040" cy="369332"/>
          </a:xfrm>
          <a:prstGeom prst="rect">
            <a:avLst/>
          </a:prstGeom>
          <a:noFill/>
        </p:spPr>
        <p:txBody>
          <a:bodyPr wrap="square" rtlCol="0">
            <a:spAutoFit/>
          </a:bodyPr>
          <a:lstStyle/>
          <a:p>
            <a:r>
              <a:rPr lang="de-AT" dirty="0"/>
              <a:t>1883</a:t>
            </a:r>
          </a:p>
        </p:txBody>
      </p:sp>
      <p:pic>
        <p:nvPicPr>
          <p:cNvPr id="30" name="Picture 29" descr="A person in a suit and tie&#10;&#10;AI-generated content may be incorrect.">
            <a:extLst>
              <a:ext uri="{FF2B5EF4-FFF2-40B4-BE49-F238E27FC236}">
                <a16:creationId xmlns:a16="http://schemas.microsoft.com/office/drawing/2014/main" id="{882CE36B-5A03-9751-1A81-D0A6B12CAE5C}"/>
              </a:ext>
            </a:extLst>
          </p:cNvPr>
          <p:cNvPicPr>
            <a:picLocks noChangeAspect="1"/>
          </p:cNvPicPr>
          <p:nvPr/>
        </p:nvPicPr>
        <p:blipFill>
          <a:blip r:embed="rId4"/>
          <a:stretch>
            <a:fillRect/>
          </a:stretch>
        </p:blipFill>
        <p:spPr>
          <a:xfrm>
            <a:off x="7001674" y="5556735"/>
            <a:ext cx="468212" cy="411357"/>
          </a:xfrm>
          <a:prstGeom prst="rect">
            <a:avLst/>
          </a:prstGeom>
          <a:ln>
            <a:solidFill>
              <a:schemeClr val="tx1"/>
            </a:solidFill>
          </a:ln>
        </p:spPr>
      </p:pic>
      <p:sp>
        <p:nvSpPr>
          <p:cNvPr id="31" name="TextBox 30">
            <a:extLst>
              <a:ext uri="{FF2B5EF4-FFF2-40B4-BE49-F238E27FC236}">
                <a16:creationId xmlns:a16="http://schemas.microsoft.com/office/drawing/2014/main" id="{EA97B617-D848-42BA-AC7A-C5A36555BD7B}"/>
              </a:ext>
            </a:extLst>
          </p:cNvPr>
          <p:cNvSpPr txBox="1"/>
          <p:nvPr/>
        </p:nvSpPr>
        <p:spPr>
          <a:xfrm>
            <a:off x="7788231" y="6486726"/>
            <a:ext cx="701040" cy="369332"/>
          </a:xfrm>
          <a:prstGeom prst="rect">
            <a:avLst/>
          </a:prstGeom>
          <a:noFill/>
        </p:spPr>
        <p:txBody>
          <a:bodyPr wrap="square" rtlCol="0">
            <a:spAutoFit/>
          </a:bodyPr>
          <a:lstStyle/>
          <a:p>
            <a:r>
              <a:rPr lang="de-AT" dirty="0"/>
              <a:t>1950</a:t>
            </a:r>
          </a:p>
        </p:txBody>
      </p:sp>
      <p:sp>
        <p:nvSpPr>
          <p:cNvPr id="32" name="TextBox 31">
            <a:extLst>
              <a:ext uri="{FF2B5EF4-FFF2-40B4-BE49-F238E27FC236}">
                <a16:creationId xmlns:a16="http://schemas.microsoft.com/office/drawing/2014/main" id="{468CB8EC-3F75-90E3-7469-1B0BCFF1A926}"/>
              </a:ext>
            </a:extLst>
          </p:cNvPr>
          <p:cNvSpPr txBox="1"/>
          <p:nvPr/>
        </p:nvSpPr>
        <p:spPr>
          <a:xfrm>
            <a:off x="7248355" y="6493136"/>
            <a:ext cx="701040" cy="369332"/>
          </a:xfrm>
          <a:prstGeom prst="rect">
            <a:avLst/>
          </a:prstGeom>
          <a:noFill/>
        </p:spPr>
        <p:txBody>
          <a:bodyPr wrap="square" rtlCol="0">
            <a:spAutoFit/>
          </a:bodyPr>
          <a:lstStyle/>
          <a:p>
            <a:r>
              <a:rPr lang="de-AT" dirty="0"/>
              <a:t>1930</a:t>
            </a:r>
          </a:p>
        </p:txBody>
      </p:sp>
      <p:sp>
        <p:nvSpPr>
          <p:cNvPr id="33" name="Left Brace 32">
            <a:extLst>
              <a:ext uri="{FF2B5EF4-FFF2-40B4-BE49-F238E27FC236}">
                <a16:creationId xmlns:a16="http://schemas.microsoft.com/office/drawing/2014/main" id="{D60C3F87-B97A-EF81-3162-E040A8BB15B4}"/>
              </a:ext>
            </a:extLst>
          </p:cNvPr>
          <p:cNvSpPr/>
          <p:nvPr/>
        </p:nvSpPr>
        <p:spPr>
          <a:xfrm rot="5400000">
            <a:off x="8414213" y="5384508"/>
            <a:ext cx="251460" cy="18059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pic>
        <p:nvPicPr>
          <p:cNvPr id="34" name="Picture 33" descr="A person giving a peace sign at a podium&#10;&#10;AI-generated content may be incorrect.">
            <a:extLst>
              <a:ext uri="{FF2B5EF4-FFF2-40B4-BE49-F238E27FC236}">
                <a16:creationId xmlns:a16="http://schemas.microsoft.com/office/drawing/2014/main" id="{AD6E4F60-2C50-CDB8-9651-879190AE3299}"/>
              </a:ext>
            </a:extLst>
          </p:cNvPr>
          <p:cNvPicPr>
            <a:picLocks noChangeAspect="1"/>
          </p:cNvPicPr>
          <p:nvPr/>
        </p:nvPicPr>
        <p:blipFill>
          <a:blip r:embed="rId5"/>
          <a:stretch>
            <a:fillRect/>
          </a:stretch>
        </p:blipFill>
        <p:spPr>
          <a:xfrm>
            <a:off x="8327621" y="5694552"/>
            <a:ext cx="411357" cy="411357"/>
          </a:xfrm>
          <a:prstGeom prst="rect">
            <a:avLst/>
          </a:prstGeom>
          <a:ln>
            <a:solidFill>
              <a:schemeClr val="tx1"/>
            </a:solidFill>
          </a:ln>
        </p:spPr>
      </p:pic>
      <p:sp>
        <p:nvSpPr>
          <p:cNvPr id="35" name="Rectangle 34">
            <a:extLst>
              <a:ext uri="{FF2B5EF4-FFF2-40B4-BE49-F238E27FC236}">
                <a16:creationId xmlns:a16="http://schemas.microsoft.com/office/drawing/2014/main" id="{AE094C12-1AFB-5A43-CA96-317DC5A58C72}"/>
              </a:ext>
            </a:extLst>
          </p:cNvPr>
          <p:cNvSpPr/>
          <p:nvPr/>
        </p:nvSpPr>
        <p:spPr>
          <a:xfrm>
            <a:off x="9192632" y="6147736"/>
            <a:ext cx="878302" cy="271745"/>
          </a:xfrm>
          <a:prstGeom prst="rect">
            <a:avLst/>
          </a:prstGeom>
          <a:solidFill>
            <a:srgbClr val="FFDC5F"/>
          </a:solidFill>
          <a:ln>
            <a:solidFill>
              <a:srgbClr val="FFDC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6" name="TextBox 35">
            <a:extLst>
              <a:ext uri="{FF2B5EF4-FFF2-40B4-BE49-F238E27FC236}">
                <a16:creationId xmlns:a16="http://schemas.microsoft.com/office/drawing/2014/main" id="{F8ADB1B3-0BD0-AED9-0BB3-A0E48C51013D}"/>
              </a:ext>
            </a:extLst>
          </p:cNvPr>
          <p:cNvSpPr txBox="1"/>
          <p:nvPr/>
        </p:nvSpPr>
        <p:spPr>
          <a:xfrm>
            <a:off x="8842112" y="6486726"/>
            <a:ext cx="701040" cy="369332"/>
          </a:xfrm>
          <a:prstGeom prst="rect">
            <a:avLst/>
          </a:prstGeom>
          <a:noFill/>
        </p:spPr>
        <p:txBody>
          <a:bodyPr wrap="square" rtlCol="0">
            <a:spAutoFit/>
          </a:bodyPr>
          <a:lstStyle/>
          <a:p>
            <a:r>
              <a:rPr lang="de-AT" dirty="0"/>
              <a:t>2025</a:t>
            </a:r>
          </a:p>
        </p:txBody>
      </p:sp>
      <p:sp>
        <p:nvSpPr>
          <p:cNvPr id="37" name="TextBox 36">
            <a:extLst>
              <a:ext uri="{FF2B5EF4-FFF2-40B4-BE49-F238E27FC236}">
                <a16:creationId xmlns:a16="http://schemas.microsoft.com/office/drawing/2014/main" id="{8F9857AB-CF12-0932-4FA4-245D908C9919}"/>
              </a:ext>
            </a:extLst>
          </p:cNvPr>
          <p:cNvSpPr txBox="1"/>
          <p:nvPr/>
        </p:nvSpPr>
        <p:spPr>
          <a:xfrm>
            <a:off x="-41240" y="6130739"/>
            <a:ext cx="701040" cy="369332"/>
          </a:xfrm>
          <a:prstGeom prst="rect">
            <a:avLst/>
          </a:prstGeom>
          <a:noFill/>
        </p:spPr>
        <p:txBody>
          <a:bodyPr wrap="square" rtlCol="0">
            <a:spAutoFit/>
          </a:bodyPr>
          <a:lstStyle/>
          <a:p>
            <a:r>
              <a:rPr lang="de-AT" dirty="0"/>
              <a:t>Time</a:t>
            </a:r>
          </a:p>
        </p:txBody>
      </p:sp>
      <p:sp>
        <p:nvSpPr>
          <p:cNvPr id="41" name="TextBox 40">
            <a:extLst>
              <a:ext uri="{FF2B5EF4-FFF2-40B4-BE49-F238E27FC236}">
                <a16:creationId xmlns:a16="http://schemas.microsoft.com/office/drawing/2014/main" id="{F18D3D8B-CD12-7F56-66CD-B36BEBDB49DC}"/>
              </a:ext>
            </a:extLst>
          </p:cNvPr>
          <p:cNvSpPr txBox="1"/>
          <p:nvPr/>
        </p:nvSpPr>
        <p:spPr>
          <a:xfrm>
            <a:off x="3561237" y="6551362"/>
            <a:ext cx="516345" cy="276999"/>
          </a:xfrm>
          <a:prstGeom prst="rect">
            <a:avLst/>
          </a:prstGeom>
          <a:noFill/>
        </p:spPr>
        <p:txBody>
          <a:bodyPr wrap="square" rtlCol="0">
            <a:spAutoFit/>
          </a:bodyPr>
          <a:lstStyle/>
          <a:p>
            <a:r>
              <a:rPr lang="de-AT" sz="1200" dirty="0"/>
              <a:t>1776</a:t>
            </a:r>
            <a:endParaRPr lang="de-AT" dirty="0"/>
          </a:p>
        </p:txBody>
      </p:sp>
      <p:sp>
        <p:nvSpPr>
          <p:cNvPr id="42" name="TextBox 41">
            <a:extLst>
              <a:ext uri="{FF2B5EF4-FFF2-40B4-BE49-F238E27FC236}">
                <a16:creationId xmlns:a16="http://schemas.microsoft.com/office/drawing/2014/main" id="{5B2835B4-216A-C071-676A-988CB71093AF}"/>
              </a:ext>
            </a:extLst>
          </p:cNvPr>
          <p:cNvSpPr txBox="1"/>
          <p:nvPr/>
        </p:nvSpPr>
        <p:spPr>
          <a:xfrm>
            <a:off x="-4182" y="6558779"/>
            <a:ext cx="2588833" cy="253916"/>
          </a:xfrm>
          <a:prstGeom prst="rect">
            <a:avLst/>
          </a:prstGeom>
          <a:noFill/>
        </p:spPr>
        <p:txBody>
          <a:bodyPr wrap="square" rtlCol="0">
            <a:spAutoFit/>
          </a:bodyPr>
          <a:lstStyle/>
          <a:p>
            <a:r>
              <a:rPr lang="de-AT" sz="1050" dirty="0" err="1"/>
              <a:t>Feudalism</a:t>
            </a:r>
            <a:r>
              <a:rPr lang="de-AT" sz="1050" dirty="0"/>
              <a:t>, </a:t>
            </a:r>
            <a:r>
              <a:rPr lang="de-AT" sz="1050" dirty="0" err="1"/>
              <a:t>mercantilism</a:t>
            </a:r>
            <a:r>
              <a:rPr lang="de-AT" sz="1050" dirty="0"/>
              <a:t>, </a:t>
            </a:r>
            <a:r>
              <a:rPr lang="de-AT" sz="1050" dirty="0" err="1"/>
              <a:t>Physiocrats</a:t>
            </a:r>
            <a:r>
              <a:rPr lang="de-AT" sz="1050" dirty="0"/>
              <a:t>, … </a:t>
            </a:r>
          </a:p>
        </p:txBody>
      </p:sp>
      <p:sp>
        <p:nvSpPr>
          <p:cNvPr id="3" name="TextBox 2">
            <a:extLst>
              <a:ext uri="{FF2B5EF4-FFF2-40B4-BE49-F238E27FC236}">
                <a16:creationId xmlns:a16="http://schemas.microsoft.com/office/drawing/2014/main" id="{BCEADF66-A670-AAD6-C4F3-6C75DFD0AF1B}"/>
              </a:ext>
            </a:extLst>
          </p:cNvPr>
          <p:cNvSpPr txBox="1"/>
          <p:nvPr/>
        </p:nvSpPr>
        <p:spPr>
          <a:xfrm>
            <a:off x="3047167" y="864431"/>
            <a:ext cx="8639432" cy="2862322"/>
          </a:xfrm>
          <a:prstGeom prst="rect">
            <a:avLst/>
          </a:prstGeom>
          <a:noFill/>
        </p:spPr>
        <p:txBody>
          <a:bodyPr wrap="square" rtlCol="0">
            <a:spAutoFit/>
          </a:bodyPr>
          <a:lstStyle/>
          <a:p>
            <a:r>
              <a:rPr lang="de-AT" dirty="0"/>
              <a:t>Austrian </a:t>
            </a:r>
            <a:r>
              <a:rPr lang="de-AT" dirty="0" err="1"/>
              <a:t>economist</a:t>
            </a:r>
            <a:r>
              <a:rPr lang="de-AT" dirty="0"/>
              <a:t> &amp; </a:t>
            </a:r>
            <a:r>
              <a:rPr lang="de-AT" dirty="0" err="1"/>
              <a:t>politician</a:t>
            </a:r>
            <a:endParaRPr lang="de-AT" dirty="0"/>
          </a:p>
          <a:p>
            <a:r>
              <a:rPr lang="de-AT" dirty="0"/>
              <a:t>(</a:t>
            </a:r>
            <a:r>
              <a:rPr lang="de-AT" i="1" dirty="0"/>
              <a:t>i.e., Minister of Financial Affairs of </a:t>
            </a:r>
            <a:r>
              <a:rPr lang="de-AT" i="1" dirty="0" err="1"/>
              <a:t>the</a:t>
            </a:r>
            <a:r>
              <a:rPr lang="de-AT" i="1" dirty="0"/>
              <a:t> </a:t>
            </a:r>
            <a:r>
              <a:rPr lang="de-AT" i="1" dirty="0" err="1"/>
              <a:t>first</a:t>
            </a:r>
            <a:r>
              <a:rPr lang="de-AT" i="1" dirty="0"/>
              <a:t> Austrian </a:t>
            </a:r>
            <a:r>
              <a:rPr lang="de-AT" i="1" dirty="0" err="1"/>
              <a:t>Republic</a:t>
            </a:r>
            <a:r>
              <a:rPr lang="de-AT" i="1" dirty="0"/>
              <a:t> (1919)</a:t>
            </a:r>
            <a:r>
              <a:rPr lang="de-AT" dirty="0"/>
              <a:t>)</a:t>
            </a:r>
          </a:p>
          <a:p>
            <a:endParaRPr lang="de-AT" dirty="0"/>
          </a:p>
          <a:p>
            <a:r>
              <a:rPr lang="de-AT" dirty="0"/>
              <a:t>Professor at  Czernowitz (</a:t>
            </a:r>
            <a:r>
              <a:rPr lang="de-AT" dirty="0" err="1"/>
              <a:t>today</a:t>
            </a:r>
            <a:r>
              <a:rPr lang="de-AT" dirty="0"/>
              <a:t>: UKR), Graz, Bonn, Columbia (NY), Harvard</a:t>
            </a:r>
          </a:p>
          <a:p>
            <a:endParaRPr lang="de-AT" dirty="0"/>
          </a:p>
          <a:p>
            <a:r>
              <a:rPr lang="de-AT" dirty="0"/>
              <a:t>Dynamic </a:t>
            </a:r>
            <a:r>
              <a:rPr lang="de-AT" dirty="0" err="1"/>
              <a:t>entrepreneur</a:t>
            </a:r>
            <a:r>
              <a:rPr lang="de-AT" dirty="0"/>
              <a:t> – </a:t>
            </a:r>
            <a:r>
              <a:rPr lang="de-AT" dirty="0" err="1"/>
              <a:t>creative</a:t>
            </a:r>
            <a:r>
              <a:rPr lang="de-AT" dirty="0"/>
              <a:t> </a:t>
            </a:r>
            <a:r>
              <a:rPr lang="de-AT" dirty="0" err="1"/>
              <a:t>destruction</a:t>
            </a:r>
            <a:r>
              <a:rPr lang="de-AT" dirty="0"/>
              <a:t>: … </a:t>
            </a:r>
            <a:r>
              <a:rPr lang="de-AT" dirty="0" err="1"/>
              <a:t>is</a:t>
            </a:r>
            <a:r>
              <a:rPr lang="de-AT" dirty="0"/>
              <a:t> </a:t>
            </a:r>
            <a:r>
              <a:rPr lang="de-AT" dirty="0" err="1"/>
              <a:t>the</a:t>
            </a:r>
            <a:r>
              <a:rPr lang="de-AT" dirty="0"/>
              <a:t> essential </a:t>
            </a:r>
            <a:r>
              <a:rPr lang="de-AT" dirty="0" err="1"/>
              <a:t>fact</a:t>
            </a:r>
            <a:r>
              <a:rPr lang="de-AT" dirty="0"/>
              <a:t> </a:t>
            </a:r>
            <a:r>
              <a:rPr lang="de-AT" dirty="0" err="1"/>
              <a:t>about</a:t>
            </a:r>
            <a:r>
              <a:rPr lang="de-AT" dirty="0"/>
              <a:t> </a:t>
            </a:r>
            <a:r>
              <a:rPr lang="de-AT" dirty="0" err="1"/>
              <a:t>captialism</a:t>
            </a:r>
            <a:endParaRPr lang="de-AT" dirty="0"/>
          </a:p>
          <a:p>
            <a:endParaRPr lang="de-AT" dirty="0"/>
          </a:p>
          <a:p>
            <a:pPr marL="285750" indent="-285750">
              <a:buFont typeface="Arial" panose="020B0604020202020204" pitchFamily="34" charset="0"/>
              <a:buChar char="•"/>
            </a:pPr>
            <a:r>
              <a:rPr lang="de-AT" dirty="0" err="1"/>
              <a:t>Capitalism</a:t>
            </a:r>
            <a:r>
              <a:rPr lang="de-AT" dirty="0"/>
              <a:t>, </a:t>
            </a:r>
            <a:r>
              <a:rPr lang="de-AT" dirty="0" err="1"/>
              <a:t>Socialism</a:t>
            </a:r>
            <a:r>
              <a:rPr lang="de-AT" dirty="0"/>
              <a:t>, and Democracy</a:t>
            </a:r>
          </a:p>
          <a:p>
            <a:endParaRPr lang="de-AT" dirty="0"/>
          </a:p>
          <a:p>
            <a:endParaRPr lang="de-AT" dirty="0"/>
          </a:p>
        </p:txBody>
      </p:sp>
      <p:sp>
        <p:nvSpPr>
          <p:cNvPr id="26" name="TextBox 25">
            <a:extLst>
              <a:ext uri="{FF2B5EF4-FFF2-40B4-BE49-F238E27FC236}">
                <a16:creationId xmlns:a16="http://schemas.microsoft.com/office/drawing/2014/main" id="{67D0BB05-DF51-E972-68A4-BC036B208685}"/>
              </a:ext>
            </a:extLst>
          </p:cNvPr>
          <p:cNvSpPr txBox="1"/>
          <p:nvPr/>
        </p:nvSpPr>
        <p:spPr>
          <a:xfrm>
            <a:off x="445713" y="3253164"/>
            <a:ext cx="11514420" cy="2862322"/>
          </a:xfrm>
          <a:prstGeom prst="rect">
            <a:avLst/>
          </a:prstGeom>
          <a:noFill/>
        </p:spPr>
        <p:txBody>
          <a:bodyPr wrap="square" rtlCol="0">
            <a:spAutoFit/>
          </a:bodyPr>
          <a:lstStyle/>
          <a:p>
            <a:r>
              <a:rPr lang="en-US" dirty="0"/>
              <a:t>Entrepreneurs of earlier times do not show entrepreneurship in its fullest form and purity.</a:t>
            </a:r>
          </a:p>
          <a:p>
            <a:r>
              <a:rPr lang="de-AT" dirty="0"/>
              <a:t>Entrepreneurs, in </a:t>
            </a:r>
            <a:r>
              <a:rPr lang="de-AT" dirty="0" err="1"/>
              <a:t>the</a:t>
            </a:r>
            <a:r>
              <a:rPr lang="de-AT" dirty="0"/>
              <a:t> sense of Schumpeter …</a:t>
            </a:r>
          </a:p>
          <a:p>
            <a:pPr marL="285750" indent="-285750">
              <a:buFont typeface="Arial" panose="020B0604020202020204" pitchFamily="34" charset="0"/>
              <a:buChar char="•"/>
            </a:pPr>
            <a:r>
              <a:rPr lang="de-AT" dirty="0" err="1"/>
              <a:t>Consider</a:t>
            </a:r>
            <a:r>
              <a:rPr lang="de-AT" dirty="0"/>
              <a:t> </a:t>
            </a:r>
            <a:r>
              <a:rPr lang="de-AT" dirty="0" err="1"/>
              <a:t>the</a:t>
            </a:r>
            <a:r>
              <a:rPr lang="de-AT" dirty="0"/>
              <a:t> </a:t>
            </a:r>
            <a:r>
              <a:rPr lang="de-AT" dirty="0" err="1"/>
              <a:t>economy</a:t>
            </a:r>
            <a:r>
              <a:rPr lang="de-AT" dirty="0"/>
              <a:t> </a:t>
            </a:r>
            <a:r>
              <a:rPr lang="de-AT" dirty="0" err="1"/>
              <a:t>as</a:t>
            </a:r>
            <a:r>
              <a:rPr lang="de-AT" dirty="0"/>
              <a:t> a </a:t>
            </a:r>
            <a:r>
              <a:rPr lang="de-AT" dirty="0" err="1"/>
              <a:t>dynamic</a:t>
            </a:r>
            <a:r>
              <a:rPr lang="de-AT" dirty="0"/>
              <a:t> </a:t>
            </a:r>
            <a:r>
              <a:rPr lang="de-AT" dirty="0" err="1"/>
              <a:t>field</a:t>
            </a:r>
            <a:endParaRPr lang="de-AT" dirty="0"/>
          </a:p>
          <a:p>
            <a:pPr marL="285750" indent="-285750">
              <a:buFont typeface="Arial" panose="020B0604020202020204" pitchFamily="34" charset="0"/>
              <a:buChar char="•"/>
            </a:pPr>
            <a:r>
              <a:rPr lang="de-AT" dirty="0" err="1"/>
              <a:t>Have</a:t>
            </a:r>
            <a:r>
              <a:rPr lang="de-AT" dirty="0"/>
              <a:t> to </a:t>
            </a:r>
            <a:r>
              <a:rPr lang="de-AT" dirty="0" err="1"/>
              <a:t>implement</a:t>
            </a:r>
            <a:r>
              <a:rPr lang="de-AT" dirty="0"/>
              <a:t> </a:t>
            </a:r>
            <a:r>
              <a:rPr lang="de-AT" dirty="0" err="1"/>
              <a:t>renewal</a:t>
            </a:r>
            <a:r>
              <a:rPr lang="de-AT" dirty="0"/>
              <a:t> and </a:t>
            </a:r>
            <a:r>
              <a:rPr lang="de-AT" dirty="0" err="1"/>
              <a:t>change</a:t>
            </a:r>
            <a:r>
              <a:rPr lang="de-AT" dirty="0"/>
              <a:t> </a:t>
            </a:r>
            <a:r>
              <a:rPr lang="de-AT" dirty="0" err="1"/>
              <a:t>by</a:t>
            </a:r>
            <a:r>
              <a:rPr lang="de-AT" dirty="0"/>
              <a:t> </a:t>
            </a:r>
            <a:r>
              <a:rPr lang="de-AT" dirty="0" err="1"/>
              <a:t>force</a:t>
            </a:r>
            <a:r>
              <a:rPr lang="de-AT" dirty="0"/>
              <a:t>; </a:t>
            </a:r>
            <a:r>
              <a:rPr lang="de-AT" dirty="0" err="1"/>
              <a:t>interrupt</a:t>
            </a:r>
            <a:r>
              <a:rPr lang="de-AT" dirty="0"/>
              <a:t> </a:t>
            </a:r>
            <a:r>
              <a:rPr lang="de-AT" dirty="0" err="1"/>
              <a:t>existing</a:t>
            </a:r>
            <a:r>
              <a:rPr lang="de-AT" dirty="0"/>
              <a:t> </a:t>
            </a:r>
            <a:r>
              <a:rPr lang="de-AT" dirty="0" err="1"/>
              <a:t>equilibria</a:t>
            </a:r>
            <a:r>
              <a:rPr lang="de-AT" dirty="0"/>
              <a:t> and </a:t>
            </a:r>
            <a:r>
              <a:rPr lang="de-AT" dirty="0" err="1"/>
              <a:t>business</a:t>
            </a:r>
            <a:r>
              <a:rPr lang="de-AT" dirty="0"/>
              <a:t> </a:t>
            </a:r>
            <a:r>
              <a:rPr lang="de-AT" dirty="0" err="1"/>
              <a:t>cycles</a:t>
            </a:r>
            <a:endParaRPr lang="de-AT" dirty="0"/>
          </a:p>
          <a:p>
            <a:pPr marL="285750" indent="-285750">
              <a:buFont typeface="Arial" panose="020B0604020202020204" pitchFamily="34" charset="0"/>
              <a:buChar char="•"/>
            </a:pPr>
            <a:r>
              <a:rPr lang="de-AT" dirty="0"/>
              <a:t>The </a:t>
            </a:r>
            <a:r>
              <a:rPr lang="de-AT" dirty="0" err="1"/>
              <a:t>vision</a:t>
            </a:r>
            <a:r>
              <a:rPr lang="de-AT" dirty="0"/>
              <a:t> and </a:t>
            </a:r>
            <a:r>
              <a:rPr lang="de-AT" dirty="0" err="1"/>
              <a:t>the</a:t>
            </a:r>
            <a:r>
              <a:rPr lang="de-AT" dirty="0"/>
              <a:t> will to </a:t>
            </a:r>
            <a:r>
              <a:rPr lang="de-AT" dirty="0" err="1"/>
              <a:t>create</a:t>
            </a:r>
            <a:r>
              <a:rPr lang="de-AT" dirty="0"/>
              <a:t> an </a:t>
            </a:r>
            <a:r>
              <a:rPr lang="de-AT" dirty="0" err="1"/>
              <a:t>economic</a:t>
            </a:r>
            <a:r>
              <a:rPr lang="de-AT" dirty="0"/>
              <a:t> </a:t>
            </a:r>
            <a:r>
              <a:rPr lang="de-AT" dirty="0" err="1"/>
              <a:t>empire</a:t>
            </a:r>
            <a:r>
              <a:rPr lang="de-AT" dirty="0"/>
              <a:t>, </a:t>
            </a:r>
            <a:r>
              <a:rPr lang="de-AT" dirty="0" err="1"/>
              <a:t>or</a:t>
            </a:r>
            <a:r>
              <a:rPr lang="de-AT" dirty="0"/>
              <a:t> a </a:t>
            </a:r>
            <a:r>
              <a:rPr lang="de-AT" dirty="0" err="1"/>
              <a:t>dynasty</a:t>
            </a:r>
            <a:endParaRPr lang="de-AT" dirty="0"/>
          </a:p>
          <a:p>
            <a:pPr marL="285750" indent="-285750">
              <a:buFont typeface="Arial" panose="020B0604020202020204" pitchFamily="34" charset="0"/>
              <a:buChar char="•"/>
            </a:pPr>
            <a:endParaRPr lang="de-AT" dirty="0"/>
          </a:p>
          <a:p>
            <a:r>
              <a:rPr lang="en-US" dirty="0"/>
              <a:t>Characterized by</a:t>
            </a:r>
          </a:p>
          <a:p>
            <a:pPr marL="285750" indent="-285750">
              <a:buFont typeface="Arial" panose="020B0604020202020204" pitchFamily="34" charset="0"/>
              <a:buChar char="•"/>
            </a:pPr>
            <a:r>
              <a:rPr lang="de-AT" dirty="0"/>
              <a:t>Leadership </a:t>
            </a:r>
            <a:r>
              <a:rPr lang="de-AT" dirty="0" err="1"/>
              <a:t>funciton</a:t>
            </a:r>
            <a:r>
              <a:rPr lang="de-AT" dirty="0"/>
              <a:t>: </a:t>
            </a:r>
            <a:r>
              <a:rPr lang="de-AT" dirty="0" err="1"/>
              <a:t>leads</a:t>
            </a:r>
            <a:r>
              <a:rPr lang="de-AT" dirty="0"/>
              <a:t> </a:t>
            </a:r>
            <a:r>
              <a:rPr lang="de-AT" dirty="0" err="1"/>
              <a:t>through</a:t>
            </a:r>
            <a:r>
              <a:rPr lang="de-AT" dirty="0"/>
              <a:t> </a:t>
            </a:r>
            <a:r>
              <a:rPr lang="de-AT" dirty="0" err="1"/>
              <a:t>economic</a:t>
            </a:r>
            <a:r>
              <a:rPr lang="de-AT" dirty="0"/>
              <a:t> </a:t>
            </a:r>
            <a:r>
              <a:rPr lang="de-AT" dirty="0" err="1"/>
              <a:t>environments</a:t>
            </a:r>
            <a:r>
              <a:rPr lang="de-AT" dirty="0"/>
              <a:t> </a:t>
            </a:r>
            <a:r>
              <a:rPr lang="de-AT" dirty="0" err="1"/>
              <a:t>where</a:t>
            </a:r>
            <a:r>
              <a:rPr lang="de-AT" dirty="0"/>
              <a:t> </a:t>
            </a:r>
            <a:r>
              <a:rPr lang="de-AT" dirty="0" err="1"/>
              <a:t>the</a:t>
            </a:r>
            <a:r>
              <a:rPr lang="de-AT" dirty="0"/>
              <a:t> </a:t>
            </a:r>
            <a:r>
              <a:rPr lang="de-AT" dirty="0" err="1"/>
              <a:t>borders</a:t>
            </a:r>
            <a:r>
              <a:rPr lang="de-AT" dirty="0"/>
              <a:t> of </a:t>
            </a:r>
            <a:r>
              <a:rPr lang="de-AT" dirty="0" err="1"/>
              <a:t>business</a:t>
            </a:r>
            <a:r>
              <a:rPr lang="de-AT" dirty="0"/>
              <a:t> </a:t>
            </a:r>
            <a:r>
              <a:rPr lang="de-AT" dirty="0" err="1"/>
              <a:t>routines</a:t>
            </a:r>
            <a:r>
              <a:rPr lang="de-AT" dirty="0"/>
              <a:t> end</a:t>
            </a:r>
          </a:p>
          <a:p>
            <a:pPr marL="285750" indent="-285750">
              <a:buFont typeface="Arial" panose="020B0604020202020204" pitchFamily="34" charset="0"/>
              <a:buChar char="•"/>
            </a:pPr>
            <a:r>
              <a:rPr lang="de-AT" dirty="0"/>
              <a:t>Different </a:t>
            </a:r>
            <a:r>
              <a:rPr lang="de-AT" dirty="0" err="1"/>
              <a:t>roles</a:t>
            </a:r>
            <a:endParaRPr lang="de-AT" dirty="0"/>
          </a:p>
          <a:p>
            <a:pPr marL="285750" indent="-285750">
              <a:buFont typeface="Arial" panose="020B0604020202020204" pitchFamily="34" charset="0"/>
              <a:buChar char="•"/>
            </a:pPr>
            <a:endParaRPr lang="de-AT" dirty="0"/>
          </a:p>
        </p:txBody>
      </p:sp>
      <p:pic>
        <p:nvPicPr>
          <p:cNvPr id="5" name="Picture 4" descr="A person in a suit and tie&#10;&#10;AI-generated content may be incorrect.">
            <a:extLst>
              <a:ext uri="{FF2B5EF4-FFF2-40B4-BE49-F238E27FC236}">
                <a16:creationId xmlns:a16="http://schemas.microsoft.com/office/drawing/2014/main" id="{3AF35381-A4CD-461E-9E81-2D6ED55FDFE8}"/>
              </a:ext>
            </a:extLst>
          </p:cNvPr>
          <p:cNvPicPr>
            <a:picLocks noChangeAspect="1"/>
          </p:cNvPicPr>
          <p:nvPr/>
        </p:nvPicPr>
        <p:blipFill>
          <a:blip r:embed="rId4"/>
          <a:stretch>
            <a:fillRect/>
          </a:stretch>
        </p:blipFill>
        <p:spPr>
          <a:xfrm>
            <a:off x="469244" y="963197"/>
            <a:ext cx="2512399" cy="2207322"/>
          </a:xfrm>
          <a:prstGeom prst="rect">
            <a:avLst/>
          </a:prstGeom>
          <a:ln>
            <a:solidFill>
              <a:schemeClr val="tx1"/>
            </a:solidFill>
          </a:ln>
        </p:spPr>
      </p:pic>
      <p:sp>
        <p:nvSpPr>
          <p:cNvPr id="10" name="Rectangle 9">
            <a:extLst>
              <a:ext uri="{FF2B5EF4-FFF2-40B4-BE49-F238E27FC236}">
                <a16:creationId xmlns:a16="http://schemas.microsoft.com/office/drawing/2014/main" id="{8C5C2836-F8F1-B9E8-F53C-AC4F9E395E20}"/>
              </a:ext>
            </a:extLst>
          </p:cNvPr>
          <p:cNvSpPr/>
          <p:nvPr/>
        </p:nvSpPr>
        <p:spPr>
          <a:xfrm>
            <a:off x="9543152" y="66794"/>
            <a:ext cx="2584219" cy="549910"/>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t>Austrian School of </a:t>
            </a:r>
            <a:r>
              <a:rPr lang="de-AT" dirty="0" err="1"/>
              <a:t>Economic</a:t>
            </a:r>
            <a:r>
              <a:rPr lang="de-AT" dirty="0"/>
              <a:t> </a:t>
            </a:r>
            <a:r>
              <a:rPr lang="de-AT" dirty="0" err="1"/>
              <a:t>Thoughts</a:t>
            </a:r>
            <a:endParaRPr lang="de-AT" dirty="0"/>
          </a:p>
        </p:txBody>
      </p:sp>
      <p:sp>
        <p:nvSpPr>
          <p:cNvPr id="11" name="Star: 5 Points 10">
            <a:extLst>
              <a:ext uri="{FF2B5EF4-FFF2-40B4-BE49-F238E27FC236}">
                <a16:creationId xmlns:a16="http://schemas.microsoft.com/office/drawing/2014/main" id="{DE8FD108-FAF3-6536-D968-331F0387F1C2}"/>
              </a:ext>
            </a:extLst>
          </p:cNvPr>
          <p:cNvSpPr/>
          <p:nvPr/>
        </p:nvSpPr>
        <p:spPr>
          <a:xfrm>
            <a:off x="6849274" y="5431612"/>
            <a:ext cx="257534" cy="251460"/>
          </a:xfrm>
          <a:prstGeom prst="star5">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highlight>
                <a:srgbClr val="FFFF00"/>
              </a:highlight>
            </a:endParaRPr>
          </a:p>
        </p:txBody>
      </p:sp>
      <p:pic>
        <p:nvPicPr>
          <p:cNvPr id="4" name="Picture 3">
            <a:extLst>
              <a:ext uri="{FF2B5EF4-FFF2-40B4-BE49-F238E27FC236}">
                <a16:creationId xmlns:a16="http://schemas.microsoft.com/office/drawing/2014/main" id="{804E3564-4DAA-2FFD-25E2-F1F305AE8DBC}"/>
              </a:ext>
            </a:extLst>
          </p:cNvPr>
          <p:cNvPicPr>
            <a:picLocks noChangeAspect="1"/>
          </p:cNvPicPr>
          <p:nvPr/>
        </p:nvPicPr>
        <p:blipFill>
          <a:blip r:embed="rId6"/>
          <a:stretch>
            <a:fillRect/>
          </a:stretch>
        </p:blipFill>
        <p:spPr>
          <a:xfrm>
            <a:off x="10913806" y="6335074"/>
            <a:ext cx="1233687" cy="475387"/>
          </a:xfrm>
          <a:prstGeom prst="rect">
            <a:avLst/>
          </a:prstGeom>
        </p:spPr>
      </p:pic>
      <p:pic>
        <p:nvPicPr>
          <p:cNvPr id="7" name="Picture 6">
            <a:extLst>
              <a:ext uri="{FF2B5EF4-FFF2-40B4-BE49-F238E27FC236}">
                <a16:creationId xmlns:a16="http://schemas.microsoft.com/office/drawing/2014/main" id="{8F966FE5-1C83-3853-02AA-083FA280098C}"/>
              </a:ext>
            </a:extLst>
          </p:cNvPr>
          <p:cNvPicPr>
            <a:picLocks noChangeAspect="1"/>
          </p:cNvPicPr>
          <p:nvPr/>
        </p:nvPicPr>
        <p:blipFill>
          <a:blip r:embed="rId7"/>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7350146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D844C-7BEA-D5C9-7327-7B35618417DB}"/>
            </a:ext>
          </a:extLst>
        </p:cNvPr>
        <p:cNvGrpSpPr/>
        <p:nvPr/>
      </p:nvGrpSpPr>
      <p:grpSpPr>
        <a:xfrm>
          <a:off x="0" y="0"/>
          <a:ext cx="0" cy="0"/>
          <a:chOff x="0" y="0"/>
          <a:chExt cx="0" cy="0"/>
        </a:xfrm>
      </p:grpSpPr>
      <p:sp>
        <p:nvSpPr>
          <p:cNvPr id="6" name="Textplatzhalter 1">
            <a:extLst>
              <a:ext uri="{FF2B5EF4-FFF2-40B4-BE49-F238E27FC236}">
                <a16:creationId xmlns:a16="http://schemas.microsoft.com/office/drawing/2014/main" id="{1E290B00-D198-48A4-53C5-2FAA453C9863}"/>
              </a:ext>
            </a:extLst>
          </p:cNvPr>
          <p:cNvSpPr>
            <a:spLocks noGrp="1"/>
          </p:cNvSpPr>
          <p:nvPr>
            <p:ph type="body" sz="quarter" idx="10"/>
          </p:nvPr>
        </p:nvSpPr>
        <p:spPr>
          <a:xfrm>
            <a:off x="359999" y="360000"/>
            <a:ext cx="10986873" cy="825628"/>
          </a:xfrm>
        </p:spPr>
        <p:txBody>
          <a:bodyPr>
            <a:normAutofit/>
          </a:bodyPr>
          <a:lstStyle/>
          <a:p>
            <a:r>
              <a:rPr lang="de-DE" sz="1400" dirty="0"/>
              <a:t>Module 2: </a:t>
            </a:r>
            <a:r>
              <a:rPr lang="en-US" sz="1400" dirty="0"/>
              <a:t>Entrepreneurial characters according to …</a:t>
            </a:r>
            <a:endParaRPr lang="de-DE" sz="1400" dirty="0"/>
          </a:p>
        </p:txBody>
      </p:sp>
      <p:sp>
        <p:nvSpPr>
          <p:cNvPr id="9" name="Textplatzhalter 2">
            <a:extLst>
              <a:ext uri="{FF2B5EF4-FFF2-40B4-BE49-F238E27FC236}">
                <a16:creationId xmlns:a16="http://schemas.microsoft.com/office/drawing/2014/main" id="{03C40EB2-7797-02E2-2A4E-B67E7E3A4517}"/>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AT" sz="4800" dirty="0"/>
          </a:p>
        </p:txBody>
      </p:sp>
      <p:sp>
        <p:nvSpPr>
          <p:cNvPr id="2" name="Textplatzhalter 2">
            <a:extLst>
              <a:ext uri="{FF2B5EF4-FFF2-40B4-BE49-F238E27FC236}">
                <a16:creationId xmlns:a16="http://schemas.microsoft.com/office/drawing/2014/main" id="{2DF76015-E94C-B0CE-D696-75FCC3E0D0C4}"/>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7200" b="1" dirty="0"/>
          </a:p>
        </p:txBody>
      </p:sp>
      <p:cxnSp>
        <p:nvCxnSpPr>
          <p:cNvPr id="16" name="Straight Arrow Connector 15">
            <a:extLst>
              <a:ext uri="{FF2B5EF4-FFF2-40B4-BE49-F238E27FC236}">
                <a16:creationId xmlns:a16="http://schemas.microsoft.com/office/drawing/2014/main" id="{E83F04D4-7067-270A-EFE4-584AF89E4302}"/>
              </a:ext>
            </a:extLst>
          </p:cNvPr>
          <p:cNvCxnSpPr>
            <a:cxnSpLocks/>
          </p:cNvCxnSpPr>
          <p:nvPr/>
        </p:nvCxnSpPr>
        <p:spPr>
          <a:xfrm flipV="1">
            <a:off x="0" y="6463754"/>
            <a:ext cx="12192000" cy="1519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8" descr="A profile of a person&#10;&#10;AI-generated content may be incorrect.">
            <a:extLst>
              <a:ext uri="{FF2B5EF4-FFF2-40B4-BE49-F238E27FC236}">
                <a16:creationId xmlns:a16="http://schemas.microsoft.com/office/drawing/2014/main" id="{DB42B5A8-1E81-4121-69D7-A87CA02C7389}"/>
              </a:ext>
            </a:extLst>
          </p:cNvPr>
          <p:cNvPicPr>
            <a:picLocks noChangeAspect="1"/>
          </p:cNvPicPr>
          <p:nvPr/>
        </p:nvPicPr>
        <p:blipFill>
          <a:blip r:embed="rId2"/>
          <a:stretch>
            <a:fillRect/>
          </a:stretch>
        </p:blipFill>
        <p:spPr>
          <a:xfrm>
            <a:off x="3291539" y="5692622"/>
            <a:ext cx="719791" cy="403083"/>
          </a:xfrm>
          <a:prstGeom prst="rect">
            <a:avLst/>
          </a:prstGeom>
          <a:ln>
            <a:solidFill>
              <a:schemeClr val="tx1"/>
            </a:solidFill>
          </a:ln>
        </p:spPr>
      </p:pic>
      <p:sp>
        <p:nvSpPr>
          <p:cNvPr id="20" name="Left Brace 19">
            <a:extLst>
              <a:ext uri="{FF2B5EF4-FFF2-40B4-BE49-F238E27FC236}">
                <a16:creationId xmlns:a16="http://schemas.microsoft.com/office/drawing/2014/main" id="{4E7D3386-5536-EBA2-960B-5CE2B0A7BC85}"/>
              </a:ext>
            </a:extLst>
          </p:cNvPr>
          <p:cNvSpPr/>
          <p:nvPr/>
        </p:nvSpPr>
        <p:spPr>
          <a:xfrm rot="5400000">
            <a:off x="3525705" y="5497815"/>
            <a:ext cx="251460" cy="161253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1" name="TextBox 20">
            <a:extLst>
              <a:ext uri="{FF2B5EF4-FFF2-40B4-BE49-F238E27FC236}">
                <a16:creationId xmlns:a16="http://schemas.microsoft.com/office/drawing/2014/main" id="{BCD8E6CC-1B78-FB57-5038-6583ABA6721E}"/>
              </a:ext>
            </a:extLst>
          </p:cNvPr>
          <p:cNvSpPr txBox="1"/>
          <p:nvPr/>
        </p:nvSpPr>
        <p:spPr>
          <a:xfrm>
            <a:off x="2494650" y="6498000"/>
            <a:ext cx="701040" cy="369332"/>
          </a:xfrm>
          <a:prstGeom prst="rect">
            <a:avLst/>
          </a:prstGeom>
          <a:noFill/>
        </p:spPr>
        <p:txBody>
          <a:bodyPr wrap="square" rtlCol="0">
            <a:spAutoFit/>
          </a:bodyPr>
          <a:lstStyle/>
          <a:p>
            <a:r>
              <a:rPr lang="de-AT" dirty="0"/>
              <a:t>1723</a:t>
            </a:r>
          </a:p>
        </p:txBody>
      </p:sp>
      <p:sp>
        <p:nvSpPr>
          <p:cNvPr id="22" name="TextBox 21">
            <a:extLst>
              <a:ext uri="{FF2B5EF4-FFF2-40B4-BE49-F238E27FC236}">
                <a16:creationId xmlns:a16="http://schemas.microsoft.com/office/drawing/2014/main" id="{638214CA-AA86-08F9-ED6A-78EE5FE36587}"/>
              </a:ext>
            </a:extLst>
          </p:cNvPr>
          <p:cNvSpPr txBox="1"/>
          <p:nvPr/>
        </p:nvSpPr>
        <p:spPr>
          <a:xfrm>
            <a:off x="4048483" y="6498601"/>
            <a:ext cx="701040" cy="369332"/>
          </a:xfrm>
          <a:prstGeom prst="rect">
            <a:avLst/>
          </a:prstGeom>
          <a:noFill/>
        </p:spPr>
        <p:txBody>
          <a:bodyPr wrap="square" rtlCol="0">
            <a:spAutoFit/>
          </a:bodyPr>
          <a:lstStyle/>
          <a:p>
            <a:r>
              <a:rPr lang="de-AT" dirty="0"/>
              <a:t>1790</a:t>
            </a:r>
          </a:p>
        </p:txBody>
      </p:sp>
      <p:sp>
        <p:nvSpPr>
          <p:cNvPr id="23" name="Left Brace 22">
            <a:extLst>
              <a:ext uri="{FF2B5EF4-FFF2-40B4-BE49-F238E27FC236}">
                <a16:creationId xmlns:a16="http://schemas.microsoft.com/office/drawing/2014/main" id="{3A375911-0CBF-F52C-475E-ED83993AF583}"/>
              </a:ext>
            </a:extLst>
          </p:cNvPr>
          <p:cNvSpPr/>
          <p:nvPr/>
        </p:nvSpPr>
        <p:spPr>
          <a:xfrm rot="5400000">
            <a:off x="5805887" y="5401111"/>
            <a:ext cx="251460" cy="18059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4" name="TextBox 23">
            <a:extLst>
              <a:ext uri="{FF2B5EF4-FFF2-40B4-BE49-F238E27FC236}">
                <a16:creationId xmlns:a16="http://schemas.microsoft.com/office/drawing/2014/main" id="{AA860C3C-F178-9148-9EC3-3B7EFC52A66A}"/>
              </a:ext>
            </a:extLst>
          </p:cNvPr>
          <p:cNvSpPr txBox="1"/>
          <p:nvPr/>
        </p:nvSpPr>
        <p:spPr>
          <a:xfrm>
            <a:off x="4946581" y="6498001"/>
            <a:ext cx="701040" cy="369332"/>
          </a:xfrm>
          <a:prstGeom prst="rect">
            <a:avLst/>
          </a:prstGeom>
          <a:noFill/>
        </p:spPr>
        <p:txBody>
          <a:bodyPr wrap="square" rtlCol="0">
            <a:spAutoFit/>
          </a:bodyPr>
          <a:lstStyle/>
          <a:p>
            <a:r>
              <a:rPr lang="de-AT" dirty="0"/>
              <a:t>1864</a:t>
            </a:r>
          </a:p>
        </p:txBody>
      </p:sp>
      <p:sp>
        <p:nvSpPr>
          <p:cNvPr id="25" name="TextBox 24">
            <a:extLst>
              <a:ext uri="{FF2B5EF4-FFF2-40B4-BE49-F238E27FC236}">
                <a16:creationId xmlns:a16="http://schemas.microsoft.com/office/drawing/2014/main" id="{18DF2787-F24A-1C08-A93A-6EE4F4E1FDE8}"/>
              </a:ext>
            </a:extLst>
          </p:cNvPr>
          <p:cNvSpPr txBox="1"/>
          <p:nvPr/>
        </p:nvSpPr>
        <p:spPr>
          <a:xfrm>
            <a:off x="6484067" y="6492374"/>
            <a:ext cx="701040" cy="369332"/>
          </a:xfrm>
          <a:prstGeom prst="rect">
            <a:avLst/>
          </a:prstGeom>
          <a:noFill/>
        </p:spPr>
        <p:txBody>
          <a:bodyPr wrap="square" rtlCol="0">
            <a:spAutoFit/>
          </a:bodyPr>
          <a:lstStyle/>
          <a:p>
            <a:r>
              <a:rPr lang="de-AT" dirty="0"/>
              <a:t>1920</a:t>
            </a:r>
          </a:p>
        </p:txBody>
      </p:sp>
      <p:pic>
        <p:nvPicPr>
          <p:cNvPr id="27" name="Picture 26" descr="A close-up of a person&#10;&#10;AI-generated content may be incorrect.">
            <a:extLst>
              <a:ext uri="{FF2B5EF4-FFF2-40B4-BE49-F238E27FC236}">
                <a16:creationId xmlns:a16="http://schemas.microsoft.com/office/drawing/2014/main" id="{25876FE0-D22B-2604-7A64-36E4782CF396}"/>
              </a:ext>
            </a:extLst>
          </p:cNvPr>
          <p:cNvPicPr>
            <a:picLocks noChangeAspect="1"/>
          </p:cNvPicPr>
          <p:nvPr/>
        </p:nvPicPr>
        <p:blipFill>
          <a:blip r:embed="rId3"/>
          <a:stretch>
            <a:fillRect/>
          </a:stretch>
        </p:blipFill>
        <p:spPr>
          <a:xfrm>
            <a:off x="5460619" y="5718760"/>
            <a:ext cx="719791" cy="405173"/>
          </a:xfrm>
          <a:prstGeom prst="rect">
            <a:avLst/>
          </a:prstGeom>
          <a:ln>
            <a:solidFill>
              <a:schemeClr val="tx1"/>
            </a:solidFill>
          </a:ln>
        </p:spPr>
      </p:pic>
      <p:sp>
        <p:nvSpPr>
          <p:cNvPr id="28" name="Left Brace 27">
            <a:extLst>
              <a:ext uri="{FF2B5EF4-FFF2-40B4-BE49-F238E27FC236}">
                <a16:creationId xmlns:a16="http://schemas.microsoft.com/office/drawing/2014/main" id="{C894D7AE-4D44-6007-16C9-3313078F2D2F}"/>
              </a:ext>
            </a:extLst>
          </p:cNvPr>
          <p:cNvSpPr/>
          <p:nvPr/>
        </p:nvSpPr>
        <p:spPr>
          <a:xfrm rot="5400000">
            <a:off x="7067845" y="5185564"/>
            <a:ext cx="251460" cy="189035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9" name="TextBox 28">
            <a:extLst>
              <a:ext uri="{FF2B5EF4-FFF2-40B4-BE49-F238E27FC236}">
                <a16:creationId xmlns:a16="http://schemas.microsoft.com/office/drawing/2014/main" id="{BD321298-E8C8-ED0B-9863-7F01DD0D178E}"/>
              </a:ext>
            </a:extLst>
          </p:cNvPr>
          <p:cNvSpPr txBox="1"/>
          <p:nvPr/>
        </p:nvSpPr>
        <p:spPr>
          <a:xfrm>
            <a:off x="5936489" y="6498001"/>
            <a:ext cx="701040" cy="369332"/>
          </a:xfrm>
          <a:prstGeom prst="rect">
            <a:avLst/>
          </a:prstGeom>
          <a:noFill/>
        </p:spPr>
        <p:txBody>
          <a:bodyPr wrap="square" rtlCol="0">
            <a:spAutoFit/>
          </a:bodyPr>
          <a:lstStyle/>
          <a:p>
            <a:r>
              <a:rPr lang="de-AT" dirty="0"/>
              <a:t>1883</a:t>
            </a:r>
          </a:p>
        </p:txBody>
      </p:sp>
      <p:pic>
        <p:nvPicPr>
          <p:cNvPr id="30" name="Picture 29" descr="A person in a suit and tie&#10;&#10;AI-generated content may be incorrect.">
            <a:extLst>
              <a:ext uri="{FF2B5EF4-FFF2-40B4-BE49-F238E27FC236}">
                <a16:creationId xmlns:a16="http://schemas.microsoft.com/office/drawing/2014/main" id="{99772E2C-0FAA-4D48-BA9B-62AAC725BA09}"/>
              </a:ext>
            </a:extLst>
          </p:cNvPr>
          <p:cNvPicPr>
            <a:picLocks noChangeAspect="1"/>
          </p:cNvPicPr>
          <p:nvPr/>
        </p:nvPicPr>
        <p:blipFill>
          <a:blip r:embed="rId4"/>
          <a:stretch>
            <a:fillRect/>
          </a:stretch>
        </p:blipFill>
        <p:spPr>
          <a:xfrm>
            <a:off x="7001674" y="5556735"/>
            <a:ext cx="468212" cy="411357"/>
          </a:xfrm>
          <a:prstGeom prst="rect">
            <a:avLst/>
          </a:prstGeom>
          <a:ln>
            <a:solidFill>
              <a:schemeClr val="tx1"/>
            </a:solidFill>
          </a:ln>
        </p:spPr>
      </p:pic>
      <p:sp>
        <p:nvSpPr>
          <p:cNvPr id="31" name="TextBox 30">
            <a:extLst>
              <a:ext uri="{FF2B5EF4-FFF2-40B4-BE49-F238E27FC236}">
                <a16:creationId xmlns:a16="http://schemas.microsoft.com/office/drawing/2014/main" id="{E28E94AA-1C5D-E8C2-77D4-D5A966B0BE21}"/>
              </a:ext>
            </a:extLst>
          </p:cNvPr>
          <p:cNvSpPr txBox="1"/>
          <p:nvPr/>
        </p:nvSpPr>
        <p:spPr>
          <a:xfrm>
            <a:off x="7788231" y="6486726"/>
            <a:ext cx="701040" cy="369332"/>
          </a:xfrm>
          <a:prstGeom prst="rect">
            <a:avLst/>
          </a:prstGeom>
          <a:noFill/>
        </p:spPr>
        <p:txBody>
          <a:bodyPr wrap="square" rtlCol="0">
            <a:spAutoFit/>
          </a:bodyPr>
          <a:lstStyle/>
          <a:p>
            <a:r>
              <a:rPr lang="de-AT" dirty="0"/>
              <a:t>1950</a:t>
            </a:r>
          </a:p>
        </p:txBody>
      </p:sp>
      <p:sp>
        <p:nvSpPr>
          <p:cNvPr id="32" name="TextBox 31">
            <a:extLst>
              <a:ext uri="{FF2B5EF4-FFF2-40B4-BE49-F238E27FC236}">
                <a16:creationId xmlns:a16="http://schemas.microsoft.com/office/drawing/2014/main" id="{B747FBED-8E3A-3BEF-BA3E-3AB18226D743}"/>
              </a:ext>
            </a:extLst>
          </p:cNvPr>
          <p:cNvSpPr txBox="1"/>
          <p:nvPr/>
        </p:nvSpPr>
        <p:spPr>
          <a:xfrm>
            <a:off x="7248355" y="6493136"/>
            <a:ext cx="701040" cy="369332"/>
          </a:xfrm>
          <a:prstGeom prst="rect">
            <a:avLst/>
          </a:prstGeom>
          <a:noFill/>
        </p:spPr>
        <p:txBody>
          <a:bodyPr wrap="square" rtlCol="0">
            <a:spAutoFit/>
          </a:bodyPr>
          <a:lstStyle/>
          <a:p>
            <a:r>
              <a:rPr lang="de-AT" dirty="0"/>
              <a:t>1930</a:t>
            </a:r>
          </a:p>
        </p:txBody>
      </p:sp>
      <p:sp>
        <p:nvSpPr>
          <p:cNvPr id="33" name="Left Brace 32">
            <a:extLst>
              <a:ext uri="{FF2B5EF4-FFF2-40B4-BE49-F238E27FC236}">
                <a16:creationId xmlns:a16="http://schemas.microsoft.com/office/drawing/2014/main" id="{BE7DA13D-1ECB-84CA-00E0-1DA8AFF9F1E0}"/>
              </a:ext>
            </a:extLst>
          </p:cNvPr>
          <p:cNvSpPr/>
          <p:nvPr/>
        </p:nvSpPr>
        <p:spPr>
          <a:xfrm rot="5400000">
            <a:off x="8414213" y="5384508"/>
            <a:ext cx="251460" cy="180594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pic>
        <p:nvPicPr>
          <p:cNvPr id="34" name="Picture 33" descr="A person giving a peace sign at a podium&#10;&#10;AI-generated content may be incorrect.">
            <a:extLst>
              <a:ext uri="{FF2B5EF4-FFF2-40B4-BE49-F238E27FC236}">
                <a16:creationId xmlns:a16="http://schemas.microsoft.com/office/drawing/2014/main" id="{165E6B2A-8DEB-6E99-A0DD-6C56A6697E51}"/>
              </a:ext>
            </a:extLst>
          </p:cNvPr>
          <p:cNvPicPr>
            <a:picLocks noChangeAspect="1"/>
          </p:cNvPicPr>
          <p:nvPr/>
        </p:nvPicPr>
        <p:blipFill>
          <a:blip r:embed="rId5"/>
          <a:stretch>
            <a:fillRect/>
          </a:stretch>
        </p:blipFill>
        <p:spPr>
          <a:xfrm>
            <a:off x="8327621" y="5694552"/>
            <a:ext cx="411357" cy="411357"/>
          </a:xfrm>
          <a:prstGeom prst="rect">
            <a:avLst/>
          </a:prstGeom>
          <a:ln>
            <a:solidFill>
              <a:schemeClr val="tx1"/>
            </a:solidFill>
          </a:ln>
        </p:spPr>
      </p:pic>
      <p:sp>
        <p:nvSpPr>
          <p:cNvPr id="35" name="Rectangle 34">
            <a:extLst>
              <a:ext uri="{FF2B5EF4-FFF2-40B4-BE49-F238E27FC236}">
                <a16:creationId xmlns:a16="http://schemas.microsoft.com/office/drawing/2014/main" id="{33658649-3D8E-26E1-F3B8-724A54EEE8AF}"/>
              </a:ext>
            </a:extLst>
          </p:cNvPr>
          <p:cNvSpPr/>
          <p:nvPr/>
        </p:nvSpPr>
        <p:spPr>
          <a:xfrm>
            <a:off x="9192632" y="6147736"/>
            <a:ext cx="878302" cy="271745"/>
          </a:xfrm>
          <a:prstGeom prst="rect">
            <a:avLst/>
          </a:prstGeom>
          <a:solidFill>
            <a:srgbClr val="FFDC5F"/>
          </a:solidFill>
          <a:ln>
            <a:solidFill>
              <a:srgbClr val="FFDC5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36" name="TextBox 35">
            <a:extLst>
              <a:ext uri="{FF2B5EF4-FFF2-40B4-BE49-F238E27FC236}">
                <a16:creationId xmlns:a16="http://schemas.microsoft.com/office/drawing/2014/main" id="{863588DB-74EA-01D7-97D0-77A143490484}"/>
              </a:ext>
            </a:extLst>
          </p:cNvPr>
          <p:cNvSpPr txBox="1"/>
          <p:nvPr/>
        </p:nvSpPr>
        <p:spPr>
          <a:xfrm>
            <a:off x="8842112" y="6486726"/>
            <a:ext cx="701040" cy="369332"/>
          </a:xfrm>
          <a:prstGeom prst="rect">
            <a:avLst/>
          </a:prstGeom>
          <a:noFill/>
        </p:spPr>
        <p:txBody>
          <a:bodyPr wrap="square" rtlCol="0">
            <a:spAutoFit/>
          </a:bodyPr>
          <a:lstStyle/>
          <a:p>
            <a:r>
              <a:rPr lang="de-AT" dirty="0"/>
              <a:t>2025</a:t>
            </a:r>
          </a:p>
        </p:txBody>
      </p:sp>
      <p:sp>
        <p:nvSpPr>
          <p:cNvPr id="37" name="TextBox 36">
            <a:extLst>
              <a:ext uri="{FF2B5EF4-FFF2-40B4-BE49-F238E27FC236}">
                <a16:creationId xmlns:a16="http://schemas.microsoft.com/office/drawing/2014/main" id="{ADE69D02-EDFA-0EC2-7747-8C76BBC37F16}"/>
              </a:ext>
            </a:extLst>
          </p:cNvPr>
          <p:cNvSpPr txBox="1"/>
          <p:nvPr/>
        </p:nvSpPr>
        <p:spPr>
          <a:xfrm>
            <a:off x="-41240" y="6130739"/>
            <a:ext cx="701040" cy="369332"/>
          </a:xfrm>
          <a:prstGeom prst="rect">
            <a:avLst/>
          </a:prstGeom>
          <a:noFill/>
        </p:spPr>
        <p:txBody>
          <a:bodyPr wrap="square" rtlCol="0">
            <a:spAutoFit/>
          </a:bodyPr>
          <a:lstStyle/>
          <a:p>
            <a:r>
              <a:rPr lang="de-AT" dirty="0"/>
              <a:t>Time</a:t>
            </a:r>
          </a:p>
        </p:txBody>
      </p:sp>
      <p:sp>
        <p:nvSpPr>
          <p:cNvPr id="41" name="TextBox 40">
            <a:extLst>
              <a:ext uri="{FF2B5EF4-FFF2-40B4-BE49-F238E27FC236}">
                <a16:creationId xmlns:a16="http://schemas.microsoft.com/office/drawing/2014/main" id="{5ACD3DEF-AEC3-7BD2-7EAD-253085E063EE}"/>
              </a:ext>
            </a:extLst>
          </p:cNvPr>
          <p:cNvSpPr txBox="1"/>
          <p:nvPr/>
        </p:nvSpPr>
        <p:spPr>
          <a:xfrm>
            <a:off x="3561237" y="6551362"/>
            <a:ext cx="516345" cy="276999"/>
          </a:xfrm>
          <a:prstGeom prst="rect">
            <a:avLst/>
          </a:prstGeom>
          <a:noFill/>
        </p:spPr>
        <p:txBody>
          <a:bodyPr wrap="square" rtlCol="0">
            <a:spAutoFit/>
          </a:bodyPr>
          <a:lstStyle/>
          <a:p>
            <a:r>
              <a:rPr lang="de-AT" sz="1200" dirty="0"/>
              <a:t>1776</a:t>
            </a:r>
            <a:endParaRPr lang="de-AT" dirty="0"/>
          </a:p>
        </p:txBody>
      </p:sp>
      <p:sp>
        <p:nvSpPr>
          <p:cNvPr id="42" name="TextBox 41">
            <a:extLst>
              <a:ext uri="{FF2B5EF4-FFF2-40B4-BE49-F238E27FC236}">
                <a16:creationId xmlns:a16="http://schemas.microsoft.com/office/drawing/2014/main" id="{57AD3CC5-3045-408B-05BB-0F166453FBB7}"/>
              </a:ext>
            </a:extLst>
          </p:cNvPr>
          <p:cNvSpPr txBox="1"/>
          <p:nvPr/>
        </p:nvSpPr>
        <p:spPr>
          <a:xfrm>
            <a:off x="-4182" y="6558779"/>
            <a:ext cx="2588833" cy="253916"/>
          </a:xfrm>
          <a:prstGeom prst="rect">
            <a:avLst/>
          </a:prstGeom>
          <a:noFill/>
        </p:spPr>
        <p:txBody>
          <a:bodyPr wrap="square" rtlCol="0">
            <a:spAutoFit/>
          </a:bodyPr>
          <a:lstStyle/>
          <a:p>
            <a:r>
              <a:rPr lang="de-AT" sz="1050" dirty="0" err="1"/>
              <a:t>Feudalism</a:t>
            </a:r>
            <a:r>
              <a:rPr lang="de-AT" sz="1050" dirty="0"/>
              <a:t>, </a:t>
            </a:r>
            <a:r>
              <a:rPr lang="de-AT" sz="1050" dirty="0" err="1"/>
              <a:t>mercantilism</a:t>
            </a:r>
            <a:r>
              <a:rPr lang="de-AT" sz="1050" dirty="0"/>
              <a:t>, </a:t>
            </a:r>
            <a:r>
              <a:rPr lang="de-AT" sz="1050" dirty="0" err="1"/>
              <a:t>Physiocrats</a:t>
            </a:r>
            <a:r>
              <a:rPr lang="de-AT" sz="1050" dirty="0"/>
              <a:t>, … </a:t>
            </a:r>
          </a:p>
        </p:txBody>
      </p:sp>
      <p:sp>
        <p:nvSpPr>
          <p:cNvPr id="3" name="TextBox 2">
            <a:extLst>
              <a:ext uri="{FF2B5EF4-FFF2-40B4-BE49-F238E27FC236}">
                <a16:creationId xmlns:a16="http://schemas.microsoft.com/office/drawing/2014/main" id="{A2027DB7-2272-3E40-CB2B-611872AEC921}"/>
              </a:ext>
            </a:extLst>
          </p:cNvPr>
          <p:cNvSpPr txBox="1"/>
          <p:nvPr/>
        </p:nvSpPr>
        <p:spPr>
          <a:xfrm>
            <a:off x="2945854" y="864431"/>
            <a:ext cx="8639432" cy="2862322"/>
          </a:xfrm>
          <a:prstGeom prst="rect">
            <a:avLst/>
          </a:prstGeom>
          <a:noFill/>
        </p:spPr>
        <p:txBody>
          <a:bodyPr wrap="square" rtlCol="0">
            <a:spAutoFit/>
          </a:bodyPr>
          <a:lstStyle/>
          <a:p>
            <a:r>
              <a:rPr lang="de-AT" dirty="0"/>
              <a:t>U.S. </a:t>
            </a:r>
            <a:r>
              <a:rPr lang="de-AT" dirty="0" err="1"/>
              <a:t>economist</a:t>
            </a:r>
            <a:endParaRPr lang="de-AT" dirty="0"/>
          </a:p>
          <a:p>
            <a:r>
              <a:rPr lang="de-AT" dirty="0"/>
              <a:t>Professor at  New York University</a:t>
            </a:r>
          </a:p>
          <a:p>
            <a:endParaRPr lang="de-AT" dirty="0"/>
          </a:p>
          <a:p>
            <a:r>
              <a:rPr lang="de-AT" dirty="0"/>
              <a:t>Concept of Human Action: </a:t>
            </a:r>
            <a:r>
              <a:rPr lang="de-AT" dirty="0" err="1"/>
              <a:t>market</a:t>
            </a:r>
            <a:r>
              <a:rPr lang="de-AT" dirty="0"/>
              <a:t> an </a:t>
            </a:r>
            <a:r>
              <a:rPr lang="de-AT" dirty="0" err="1"/>
              <a:t>entrepreneurially</a:t>
            </a:r>
            <a:r>
              <a:rPr lang="de-AT" dirty="0"/>
              <a:t> </a:t>
            </a:r>
            <a:r>
              <a:rPr lang="de-AT" dirty="0" err="1"/>
              <a:t>driven</a:t>
            </a:r>
            <a:r>
              <a:rPr lang="de-AT" dirty="0"/>
              <a:t> </a:t>
            </a:r>
            <a:r>
              <a:rPr lang="de-AT" dirty="0" err="1"/>
              <a:t>process</a:t>
            </a:r>
            <a:endParaRPr lang="de-AT" dirty="0"/>
          </a:p>
          <a:p>
            <a:r>
              <a:rPr lang="de-AT" dirty="0" err="1"/>
              <a:t>Alertness</a:t>
            </a:r>
            <a:r>
              <a:rPr lang="de-AT" dirty="0"/>
              <a:t>: </a:t>
            </a:r>
            <a:r>
              <a:rPr lang="en-US" dirty="0"/>
              <a:t>an eye for undervalued resources – economic behavior cannot be explained on the basis of rationality</a:t>
            </a:r>
            <a:endParaRPr lang="de-AT" dirty="0"/>
          </a:p>
          <a:p>
            <a:pPr marL="285750" indent="-285750">
              <a:buFont typeface="Arial" panose="020B0604020202020204" pitchFamily="34" charset="0"/>
              <a:buChar char="•"/>
            </a:pPr>
            <a:endParaRPr lang="de-AT" dirty="0"/>
          </a:p>
          <a:p>
            <a:pPr marL="285750" indent="-285750">
              <a:buFont typeface="Arial" panose="020B0604020202020204" pitchFamily="34" charset="0"/>
              <a:buChar char="•"/>
            </a:pPr>
            <a:r>
              <a:rPr lang="de-AT" dirty="0"/>
              <a:t>Competition and Entrepreneurship</a:t>
            </a:r>
          </a:p>
          <a:p>
            <a:endParaRPr lang="de-AT" dirty="0"/>
          </a:p>
          <a:p>
            <a:endParaRPr lang="de-AT" dirty="0"/>
          </a:p>
        </p:txBody>
      </p:sp>
      <p:sp>
        <p:nvSpPr>
          <p:cNvPr id="26" name="TextBox 25">
            <a:extLst>
              <a:ext uri="{FF2B5EF4-FFF2-40B4-BE49-F238E27FC236}">
                <a16:creationId xmlns:a16="http://schemas.microsoft.com/office/drawing/2014/main" id="{AB01DAF9-AA2D-8853-52CD-ADFCB592EC04}"/>
              </a:ext>
            </a:extLst>
          </p:cNvPr>
          <p:cNvSpPr txBox="1"/>
          <p:nvPr/>
        </p:nvSpPr>
        <p:spPr>
          <a:xfrm>
            <a:off x="445713" y="3253164"/>
            <a:ext cx="11514420" cy="2585323"/>
          </a:xfrm>
          <a:prstGeom prst="rect">
            <a:avLst/>
          </a:prstGeom>
          <a:noFill/>
        </p:spPr>
        <p:txBody>
          <a:bodyPr wrap="square" rtlCol="0">
            <a:spAutoFit/>
          </a:bodyPr>
          <a:lstStyle/>
          <a:p>
            <a:r>
              <a:rPr lang="en-US" dirty="0"/>
              <a:t>Entrepreneurs of earlier times </a:t>
            </a:r>
            <a:r>
              <a:rPr lang="de-AT" dirty="0" err="1"/>
              <a:t>maintian</a:t>
            </a:r>
            <a:r>
              <a:rPr lang="de-AT" dirty="0"/>
              <a:t> </a:t>
            </a:r>
            <a:r>
              <a:rPr lang="de-AT" dirty="0" err="1"/>
              <a:t>sheer</a:t>
            </a:r>
            <a:r>
              <a:rPr lang="de-AT" dirty="0"/>
              <a:t> </a:t>
            </a:r>
            <a:r>
              <a:rPr lang="de-AT" dirty="0" err="1"/>
              <a:t>ignorance</a:t>
            </a:r>
            <a:r>
              <a:rPr lang="de-AT" dirty="0"/>
              <a:t> and „</a:t>
            </a:r>
            <a:r>
              <a:rPr lang="de-AT" dirty="0" err="1"/>
              <a:t>false</a:t>
            </a:r>
            <a:r>
              <a:rPr lang="de-AT" dirty="0"/>
              <a:t> and </a:t>
            </a:r>
            <a:r>
              <a:rPr lang="de-AT" dirty="0" err="1"/>
              <a:t>misleading</a:t>
            </a:r>
            <a:r>
              <a:rPr lang="de-AT" dirty="0"/>
              <a:t> </a:t>
            </a:r>
            <a:r>
              <a:rPr lang="de-AT" dirty="0" err="1"/>
              <a:t>pictures</a:t>
            </a:r>
            <a:r>
              <a:rPr lang="de-AT" dirty="0"/>
              <a:t> of real </a:t>
            </a:r>
            <a:r>
              <a:rPr lang="de-AT" dirty="0" err="1"/>
              <a:t>markets</a:t>
            </a:r>
            <a:r>
              <a:rPr lang="de-AT" dirty="0"/>
              <a:t>“</a:t>
            </a:r>
          </a:p>
          <a:p>
            <a:r>
              <a:rPr lang="de-AT" dirty="0"/>
              <a:t>Entrepreneurs, in </a:t>
            </a:r>
            <a:r>
              <a:rPr lang="de-AT" dirty="0" err="1"/>
              <a:t>the</a:t>
            </a:r>
            <a:r>
              <a:rPr lang="de-AT" dirty="0"/>
              <a:t> sense of </a:t>
            </a:r>
            <a:r>
              <a:rPr lang="de-AT" dirty="0" err="1"/>
              <a:t>Kirzner</a:t>
            </a:r>
            <a:r>
              <a:rPr lang="de-AT" dirty="0"/>
              <a:t> …</a:t>
            </a:r>
          </a:p>
          <a:p>
            <a:pPr marL="285750" indent="-285750">
              <a:buFont typeface="Arial" panose="020B0604020202020204" pitchFamily="34" charset="0"/>
              <a:buChar char="•"/>
            </a:pPr>
            <a:r>
              <a:rPr lang="de-AT" dirty="0"/>
              <a:t>Imperfect </a:t>
            </a:r>
            <a:r>
              <a:rPr lang="de-AT" dirty="0" err="1"/>
              <a:t>knowledge</a:t>
            </a:r>
            <a:r>
              <a:rPr lang="de-AT" dirty="0"/>
              <a:t> – </a:t>
            </a:r>
            <a:r>
              <a:rPr lang="de-AT" dirty="0" err="1"/>
              <a:t>reduced</a:t>
            </a:r>
            <a:r>
              <a:rPr lang="de-AT" dirty="0"/>
              <a:t> </a:t>
            </a:r>
            <a:r>
              <a:rPr lang="de-AT" dirty="0" err="1"/>
              <a:t>by</a:t>
            </a:r>
            <a:r>
              <a:rPr lang="de-AT" dirty="0"/>
              <a:t> </a:t>
            </a:r>
            <a:r>
              <a:rPr lang="de-AT" dirty="0" err="1"/>
              <a:t>creative</a:t>
            </a:r>
            <a:r>
              <a:rPr lang="de-AT" dirty="0"/>
              <a:t> </a:t>
            </a:r>
            <a:r>
              <a:rPr lang="de-AT" dirty="0" err="1"/>
              <a:t>acts</a:t>
            </a:r>
            <a:r>
              <a:rPr lang="de-AT" dirty="0"/>
              <a:t> of </a:t>
            </a:r>
            <a:r>
              <a:rPr lang="de-AT" dirty="0" err="1"/>
              <a:t>dynamic</a:t>
            </a:r>
            <a:r>
              <a:rPr lang="de-AT" dirty="0"/>
              <a:t> </a:t>
            </a:r>
            <a:r>
              <a:rPr lang="de-AT" dirty="0" err="1"/>
              <a:t>processes</a:t>
            </a:r>
            <a:r>
              <a:rPr lang="de-AT" dirty="0"/>
              <a:t> of </a:t>
            </a:r>
            <a:r>
              <a:rPr lang="de-AT" dirty="0" err="1"/>
              <a:t>discovery</a:t>
            </a:r>
            <a:r>
              <a:rPr lang="de-AT" dirty="0"/>
              <a:t> and (pure) </a:t>
            </a:r>
            <a:r>
              <a:rPr lang="de-AT" dirty="0" err="1"/>
              <a:t>alertness</a:t>
            </a:r>
            <a:endParaRPr lang="de-AT" dirty="0"/>
          </a:p>
          <a:p>
            <a:pPr marL="285750" indent="-285750">
              <a:buFont typeface="Arial" panose="020B0604020202020204" pitchFamily="34" charset="0"/>
              <a:buChar char="•"/>
            </a:pPr>
            <a:r>
              <a:rPr lang="de-AT" dirty="0"/>
              <a:t>Roots in </a:t>
            </a:r>
            <a:r>
              <a:rPr lang="de-AT" dirty="0" err="1"/>
              <a:t>dynamic</a:t>
            </a:r>
            <a:r>
              <a:rPr lang="de-AT" dirty="0"/>
              <a:t> </a:t>
            </a:r>
            <a:r>
              <a:rPr lang="de-AT" dirty="0" err="1"/>
              <a:t>economic</a:t>
            </a:r>
            <a:r>
              <a:rPr lang="de-AT" dirty="0"/>
              <a:t> </a:t>
            </a:r>
            <a:r>
              <a:rPr lang="de-AT" dirty="0" err="1"/>
              <a:t>environments</a:t>
            </a:r>
            <a:r>
              <a:rPr lang="de-AT" dirty="0"/>
              <a:t> – </a:t>
            </a:r>
            <a:r>
              <a:rPr lang="de-AT" dirty="0" err="1"/>
              <a:t>tends</a:t>
            </a:r>
            <a:r>
              <a:rPr lang="de-AT" dirty="0"/>
              <a:t> </a:t>
            </a:r>
            <a:r>
              <a:rPr lang="de-AT" dirty="0" err="1"/>
              <a:t>towards</a:t>
            </a:r>
            <a:r>
              <a:rPr lang="de-AT" dirty="0"/>
              <a:t> </a:t>
            </a:r>
            <a:r>
              <a:rPr lang="de-AT" dirty="0" err="1"/>
              <a:t>equilibrium</a:t>
            </a:r>
            <a:endParaRPr lang="de-AT" dirty="0"/>
          </a:p>
          <a:p>
            <a:endParaRPr lang="en-US" dirty="0"/>
          </a:p>
          <a:p>
            <a:r>
              <a:rPr lang="en-US" dirty="0"/>
              <a:t>Characterized by</a:t>
            </a:r>
          </a:p>
          <a:p>
            <a:pPr marL="285750" indent="-285750">
              <a:buFont typeface="Arial" panose="020B0604020202020204" pitchFamily="34" charset="0"/>
              <a:buChar char="•"/>
            </a:pPr>
            <a:r>
              <a:rPr lang="en-US" dirty="0"/>
              <a:t>Strongly focused on market opportunities and entrepreneurial profits</a:t>
            </a:r>
          </a:p>
          <a:p>
            <a:pPr marL="285750" indent="-285750">
              <a:buFont typeface="Arial" panose="020B0604020202020204" pitchFamily="34" charset="0"/>
              <a:buChar char="•"/>
            </a:pPr>
            <a:r>
              <a:rPr lang="en-US" dirty="0"/>
              <a:t>Wise evaluation and assessment of (present and future) realities</a:t>
            </a:r>
          </a:p>
          <a:p>
            <a:pPr marL="285750" indent="-285750">
              <a:buFont typeface="Arial" panose="020B0604020202020204" pitchFamily="34" charset="0"/>
              <a:buChar char="•"/>
            </a:pPr>
            <a:endParaRPr lang="de-AT" dirty="0"/>
          </a:p>
        </p:txBody>
      </p:sp>
      <p:pic>
        <p:nvPicPr>
          <p:cNvPr id="4" name="Picture 3" descr="A person giving a peace sign at a podium&#10;&#10;AI-generated content may be incorrect.">
            <a:extLst>
              <a:ext uri="{FF2B5EF4-FFF2-40B4-BE49-F238E27FC236}">
                <a16:creationId xmlns:a16="http://schemas.microsoft.com/office/drawing/2014/main" id="{2E17DEEA-3B71-7D12-2848-F467629FEBDD}"/>
              </a:ext>
            </a:extLst>
          </p:cNvPr>
          <p:cNvPicPr>
            <a:picLocks noChangeAspect="1"/>
          </p:cNvPicPr>
          <p:nvPr/>
        </p:nvPicPr>
        <p:blipFill>
          <a:blip r:embed="rId5"/>
          <a:stretch>
            <a:fillRect/>
          </a:stretch>
        </p:blipFill>
        <p:spPr>
          <a:xfrm>
            <a:off x="469244" y="942200"/>
            <a:ext cx="2238196" cy="2238196"/>
          </a:xfrm>
          <a:prstGeom prst="rect">
            <a:avLst/>
          </a:prstGeom>
          <a:ln>
            <a:solidFill>
              <a:schemeClr val="tx1"/>
            </a:solidFill>
          </a:ln>
        </p:spPr>
      </p:pic>
      <p:sp>
        <p:nvSpPr>
          <p:cNvPr id="7" name="Rectangle 6">
            <a:extLst>
              <a:ext uri="{FF2B5EF4-FFF2-40B4-BE49-F238E27FC236}">
                <a16:creationId xmlns:a16="http://schemas.microsoft.com/office/drawing/2014/main" id="{80FFEB53-9897-AE6A-5988-3766D3F7BF1A}"/>
              </a:ext>
            </a:extLst>
          </p:cNvPr>
          <p:cNvSpPr/>
          <p:nvPr/>
        </p:nvSpPr>
        <p:spPr>
          <a:xfrm>
            <a:off x="9543152" y="66794"/>
            <a:ext cx="2584219" cy="549910"/>
          </a:xfrm>
          <a:prstGeom prst="rect">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AT" dirty="0"/>
              <a:t>Austrian School of </a:t>
            </a:r>
            <a:r>
              <a:rPr lang="de-AT" dirty="0" err="1"/>
              <a:t>Economic</a:t>
            </a:r>
            <a:r>
              <a:rPr lang="de-AT" dirty="0"/>
              <a:t> </a:t>
            </a:r>
            <a:r>
              <a:rPr lang="de-AT" dirty="0" err="1"/>
              <a:t>Thoughts</a:t>
            </a:r>
            <a:endParaRPr lang="de-AT" dirty="0"/>
          </a:p>
        </p:txBody>
      </p:sp>
      <p:sp>
        <p:nvSpPr>
          <p:cNvPr id="8" name="Star: 5 Points 7">
            <a:extLst>
              <a:ext uri="{FF2B5EF4-FFF2-40B4-BE49-F238E27FC236}">
                <a16:creationId xmlns:a16="http://schemas.microsoft.com/office/drawing/2014/main" id="{93861C6D-E6C8-CC18-FE51-03711FF307DF}"/>
              </a:ext>
            </a:extLst>
          </p:cNvPr>
          <p:cNvSpPr/>
          <p:nvPr/>
        </p:nvSpPr>
        <p:spPr>
          <a:xfrm>
            <a:off x="8138751" y="5541248"/>
            <a:ext cx="257534" cy="251460"/>
          </a:xfrm>
          <a:prstGeom prst="star5">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highlight>
                <a:srgbClr val="FFFF00"/>
              </a:highlight>
            </a:endParaRPr>
          </a:p>
        </p:txBody>
      </p:sp>
      <p:pic>
        <p:nvPicPr>
          <p:cNvPr id="5" name="Picture 4">
            <a:extLst>
              <a:ext uri="{FF2B5EF4-FFF2-40B4-BE49-F238E27FC236}">
                <a16:creationId xmlns:a16="http://schemas.microsoft.com/office/drawing/2014/main" id="{C4E8A828-5CBD-9717-4266-931CAA777B69}"/>
              </a:ext>
            </a:extLst>
          </p:cNvPr>
          <p:cNvPicPr>
            <a:picLocks noChangeAspect="1"/>
          </p:cNvPicPr>
          <p:nvPr/>
        </p:nvPicPr>
        <p:blipFill>
          <a:blip r:embed="rId6"/>
          <a:stretch>
            <a:fillRect/>
          </a:stretch>
        </p:blipFill>
        <p:spPr>
          <a:xfrm>
            <a:off x="10913806" y="6335074"/>
            <a:ext cx="1233687" cy="475387"/>
          </a:xfrm>
          <a:prstGeom prst="rect">
            <a:avLst/>
          </a:prstGeom>
        </p:spPr>
      </p:pic>
      <p:pic>
        <p:nvPicPr>
          <p:cNvPr id="10" name="Picture 9">
            <a:extLst>
              <a:ext uri="{FF2B5EF4-FFF2-40B4-BE49-F238E27FC236}">
                <a16:creationId xmlns:a16="http://schemas.microsoft.com/office/drawing/2014/main" id="{17F1A742-694F-286C-D8E7-732F880A8E32}"/>
              </a:ext>
            </a:extLst>
          </p:cNvPr>
          <p:cNvPicPr>
            <a:picLocks noChangeAspect="1"/>
          </p:cNvPicPr>
          <p:nvPr/>
        </p:nvPicPr>
        <p:blipFill>
          <a:blip r:embed="rId7"/>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3273570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006C3-788B-0190-D1AB-8FE73FBBD30E}"/>
            </a:ext>
          </a:extLst>
        </p:cNvPr>
        <p:cNvGrpSpPr/>
        <p:nvPr/>
      </p:nvGrpSpPr>
      <p:grpSpPr>
        <a:xfrm>
          <a:off x="0" y="0"/>
          <a:ext cx="0" cy="0"/>
          <a:chOff x="0" y="0"/>
          <a:chExt cx="0" cy="0"/>
        </a:xfrm>
      </p:grpSpPr>
      <p:sp>
        <p:nvSpPr>
          <p:cNvPr id="2" name="Textplatzhalter 4">
            <a:extLst>
              <a:ext uri="{FF2B5EF4-FFF2-40B4-BE49-F238E27FC236}">
                <a16:creationId xmlns:a16="http://schemas.microsoft.com/office/drawing/2014/main" id="{E333E895-4EC1-E412-A5B4-6A27952E098B}"/>
              </a:ext>
            </a:extLst>
          </p:cNvPr>
          <p:cNvSpPr txBox="1">
            <a:spLocks/>
          </p:cNvSpPr>
          <p:nvPr/>
        </p:nvSpPr>
        <p:spPr>
          <a:xfrm>
            <a:off x="342908" y="5315905"/>
            <a:ext cx="5686785" cy="1225806"/>
          </a:xfrm>
          <a:prstGeom prst="rect">
            <a:avLst/>
          </a:prstGeom>
        </p:spPr>
        <p:txBody>
          <a:bodyPr>
            <a:normAutofit fontScale="85000" lnSpcReduction="20000"/>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AT" dirty="0"/>
              <a:t>Contact </a:t>
            </a:r>
            <a:r>
              <a:rPr lang="de-AT" dirty="0" err="1"/>
              <a:t>details</a:t>
            </a:r>
            <a:r>
              <a:rPr lang="de-AT" dirty="0"/>
              <a:t>:</a:t>
            </a:r>
          </a:p>
          <a:p>
            <a:r>
              <a:rPr lang="de-AT" sz="1400" b="0" dirty="0"/>
              <a:t>Florian Maurer</a:t>
            </a:r>
          </a:p>
          <a:p>
            <a:r>
              <a:rPr lang="de-AT" sz="1400" b="0" dirty="0"/>
              <a:t>florian.maurer@fhv.at; florian.maurer.vlbg@gmail.com</a:t>
            </a:r>
          </a:p>
          <a:p>
            <a:r>
              <a:rPr lang="de-DE" sz="1400" b="0" dirty="0"/>
              <a:t>Skype: </a:t>
            </a:r>
            <a:r>
              <a:rPr lang="de-DE" sz="1400" b="0" dirty="0" err="1"/>
              <a:t>flo.maurer</a:t>
            </a:r>
            <a:endParaRPr lang="de-DE" sz="1400" b="0" dirty="0"/>
          </a:p>
        </p:txBody>
      </p:sp>
      <p:pic>
        <p:nvPicPr>
          <p:cNvPr id="4" name="Picture 3" descr="A black background with a black square&#10;&#10;AI-generated content may be incorrect.">
            <a:extLst>
              <a:ext uri="{FF2B5EF4-FFF2-40B4-BE49-F238E27FC236}">
                <a16:creationId xmlns:a16="http://schemas.microsoft.com/office/drawing/2014/main" id="{E840BC42-C570-69C2-910C-E3752F0EE370}"/>
              </a:ext>
            </a:extLst>
          </p:cNvPr>
          <p:cNvPicPr>
            <a:picLocks noChangeAspect="1"/>
          </p:cNvPicPr>
          <p:nvPr/>
        </p:nvPicPr>
        <p:blipFill>
          <a:blip r:embed="rId2"/>
          <a:stretch>
            <a:fillRect/>
          </a:stretch>
        </p:blipFill>
        <p:spPr>
          <a:xfrm>
            <a:off x="1856073" y="931215"/>
            <a:ext cx="3365195" cy="3365195"/>
          </a:xfrm>
          <a:prstGeom prst="rect">
            <a:avLst/>
          </a:prstGeom>
        </p:spPr>
      </p:pic>
    </p:spTree>
    <p:extLst>
      <p:ext uri="{BB962C8B-B14F-4D97-AF65-F5344CB8AC3E}">
        <p14:creationId xmlns:p14="http://schemas.microsoft.com/office/powerpoint/2010/main" val="174337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6DB4EA6E-66E2-F046-BB8B-AAD7B9B909A4}"/>
              </a:ext>
            </a:extLst>
          </p:cNvPr>
          <p:cNvSpPr>
            <a:spLocks noGrp="1"/>
          </p:cNvSpPr>
          <p:nvPr>
            <p:ph type="body" sz="quarter" idx="11"/>
          </p:nvPr>
        </p:nvSpPr>
        <p:spPr/>
        <p:txBody>
          <a:bodyPr>
            <a:normAutofit/>
          </a:bodyPr>
          <a:lstStyle/>
          <a:p>
            <a:r>
              <a:rPr lang="de-DE" dirty="0"/>
              <a:t>Dr. Florian Maurer</a:t>
            </a:r>
          </a:p>
          <a:p>
            <a:r>
              <a:rPr lang="de-AT" sz="1400" dirty="0"/>
              <a:t>Vorarlberg University of Applied Sciences,</a:t>
            </a:r>
          </a:p>
          <a:p>
            <a:r>
              <a:rPr lang="de-AT" sz="1400" dirty="0"/>
              <a:t>Research Center Business </a:t>
            </a:r>
            <a:r>
              <a:rPr lang="de-AT" sz="1400" dirty="0" err="1"/>
              <a:t>Informatics</a:t>
            </a:r>
            <a:endParaRPr lang="de-AT" sz="1400" dirty="0"/>
          </a:p>
        </p:txBody>
      </p:sp>
      <p:sp>
        <p:nvSpPr>
          <p:cNvPr id="7" name="Textplatzhalter 1">
            <a:extLst>
              <a:ext uri="{FF2B5EF4-FFF2-40B4-BE49-F238E27FC236}">
                <a16:creationId xmlns:a16="http://schemas.microsoft.com/office/drawing/2014/main" id="{6461C710-204E-8947-AEF8-E899A89AECE9}"/>
              </a:ext>
            </a:extLst>
          </p:cNvPr>
          <p:cNvSpPr>
            <a:spLocks noGrp="1"/>
          </p:cNvSpPr>
          <p:nvPr>
            <p:ph type="body" sz="quarter" idx="10"/>
          </p:nvPr>
        </p:nvSpPr>
        <p:spPr>
          <a:xfrm>
            <a:off x="342908" y="3993931"/>
            <a:ext cx="6673842" cy="983900"/>
          </a:xfrm>
        </p:spPr>
        <p:txBody>
          <a:bodyPr>
            <a:normAutofit lnSpcReduction="10000"/>
          </a:bodyPr>
          <a:lstStyle/>
          <a:p>
            <a:r>
              <a:rPr lang="de-DE" dirty="0"/>
              <a:t>A </a:t>
            </a:r>
            <a:r>
              <a:rPr lang="de-DE" dirty="0" err="1"/>
              <a:t>lecture</a:t>
            </a:r>
            <a:r>
              <a:rPr lang="de-DE" dirty="0"/>
              <a:t> on „Who </a:t>
            </a:r>
            <a:r>
              <a:rPr lang="de-DE" dirty="0" err="1"/>
              <a:t>let</a:t>
            </a:r>
            <a:r>
              <a:rPr lang="de-DE" dirty="0"/>
              <a:t> </a:t>
            </a:r>
            <a:r>
              <a:rPr lang="de-DE" dirty="0" err="1"/>
              <a:t>the</a:t>
            </a:r>
            <a:r>
              <a:rPr lang="de-DE" dirty="0"/>
              <a:t> </a:t>
            </a:r>
            <a:r>
              <a:rPr lang="de-DE" dirty="0" err="1"/>
              <a:t>entrepreneurs</a:t>
            </a:r>
            <a:r>
              <a:rPr lang="de-DE" dirty="0"/>
              <a:t> out?“</a:t>
            </a:r>
          </a:p>
        </p:txBody>
      </p:sp>
      <p:sp>
        <p:nvSpPr>
          <p:cNvPr id="2" name="Textplatzhalter 4">
            <a:extLst>
              <a:ext uri="{FF2B5EF4-FFF2-40B4-BE49-F238E27FC236}">
                <a16:creationId xmlns:a16="http://schemas.microsoft.com/office/drawing/2014/main" id="{850732FE-602C-5DCA-0674-08E6375999A2}"/>
              </a:ext>
            </a:extLst>
          </p:cNvPr>
          <p:cNvSpPr txBox="1">
            <a:spLocks/>
          </p:cNvSpPr>
          <p:nvPr/>
        </p:nvSpPr>
        <p:spPr>
          <a:xfrm>
            <a:off x="8041566" y="5315905"/>
            <a:ext cx="4150434" cy="1225806"/>
          </a:xfrm>
          <a:prstGeom prst="rect">
            <a:avLst/>
          </a:prstGeo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AT" dirty="0"/>
              <a:t>RUN-EU </a:t>
            </a:r>
            <a:r>
              <a:rPr lang="de-AT" dirty="0" err="1"/>
              <a:t>InnoBoost</a:t>
            </a:r>
            <a:endParaRPr lang="de-AT" dirty="0"/>
          </a:p>
          <a:p>
            <a:pPr algn="r"/>
            <a:r>
              <a:rPr lang="de-AT" sz="1400" dirty="0" err="1"/>
              <a:t>InnoBootCamp</a:t>
            </a:r>
            <a:r>
              <a:rPr lang="de-AT" sz="1400" dirty="0"/>
              <a:t> Series</a:t>
            </a:r>
          </a:p>
          <a:p>
            <a:pPr algn="r"/>
            <a:r>
              <a:rPr lang="de-AT" sz="1400" dirty="0"/>
              <a:t>17th Sept 2025</a:t>
            </a:r>
          </a:p>
        </p:txBody>
      </p:sp>
      <p:pic>
        <p:nvPicPr>
          <p:cNvPr id="4" name="Picture 3">
            <a:extLst>
              <a:ext uri="{FF2B5EF4-FFF2-40B4-BE49-F238E27FC236}">
                <a16:creationId xmlns:a16="http://schemas.microsoft.com/office/drawing/2014/main" id="{B0470941-8F1D-283B-3153-2299C99E3413}"/>
              </a:ext>
            </a:extLst>
          </p:cNvPr>
          <p:cNvPicPr>
            <a:picLocks noChangeAspect="1"/>
          </p:cNvPicPr>
          <p:nvPr/>
        </p:nvPicPr>
        <p:blipFill>
          <a:blip r:embed="rId2"/>
          <a:stretch>
            <a:fillRect/>
          </a:stretch>
        </p:blipFill>
        <p:spPr>
          <a:xfrm>
            <a:off x="7086861" y="33816"/>
            <a:ext cx="5068007" cy="1952898"/>
          </a:xfrm>
          <a:prstGeom prst="rect">
            <a:avLst/>
          </a:prstGeom>
        </p:spPr>
      </p:pic>
      <p:pic>
        <p:nvPicPr>
          <p:cNvPr id="8" name="Picture 7">
            <a:extLst>
              <a:ext uri="{FF2B5EF4-FFF2-40B4-BE49-F238E27FC236}">
                <a16:creationId xmlns:a16="http://schemas.microsoft.com/office/drawing/2014/main" id="{A7C33188-4F32-B7FC-9672-87B1D6568A8F}"/>
              </a:ext>
            </a:extLst>
          </p:cNvPr>
          <p:cNvPicPr>
            <a:picLocks noChangeAspect="1"/>
          </p:cNvPicPr>
          <p:nvPr/>
        </p:nvPicPr>
        <p:blipFill>
          <a:blip r:embed="rId3"/>
          <a:stretch>
            <a:fillRect/>
          </a:stretch>
        </p:blipFill>
        <p:spPr>
          <a:xfrm>
            <a:off x="7086861" y="2036597"/>
            <a:ext cx="5069244" cy="1134306"/>
          </a:xfrm>
          <a:prstGeom prst="rect">
            <a:avLst/>
          </a:prstGeom>
        </p:spPr>
      </p:pic>
    </p:spTree>
    <p:extLst>
      <p:ext uri="{BB962C8B-B14F-4D97-AF65-F5344CB8AC3E}">
        <p14:creationId xmlns:p14="http://schemas.microsoft.com/office/powerpoint/2010/main" val="3378254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739B0-0E3B-F586-629A-FC57A953A1D9}"/>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123DCE45-B8B2-8B67-FA05-ACF10B6E7E91}"/>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DE" dirty="0"/>
          </a:p>
        </p:txBody>
      </p:sp>
      <p:sp>
        <p:nvSpPr>
          <p:cNvPr id="5" name="Textplatzhalter 1">
            <a:extLst>
              <a:ext uri="{FF2B5EF4-FFF2-40B4-BE49-F238E27FC236}">
                <a16:creationId xmlns:a16="http://schemas.microsoft.com/office/drawing/2014/main" id="{9070558A-4BD2-C1D8-98CF-F8F2BF1736E3}"/>
              </a:ext>
            </a:extLst>
          </p:cNvPr>
          <p:cNvSpPr>
            <a:spLocks noGrp="1"/>
          </p:cNvSpPr>
          <p:nvPr>
            <p:ph type="body" sz="quarter" idx="10"/>
          </p:nvPr>
        </p:nvSpPr>
        <p:spPr>
          <a:xfrm>
            <a:off x="360000" y="360000"/>
            <a:ext cx="5686785" cy="825628"/>
          </a:xfrm>
        </p:spPr>
        <p:txBody>
          <a:bodyPr>
            <a:normAutofit/>
          </a:bodyPr>
          <a:lstStyle/>
          <a:p>
            <a:r>
              <a:rPr lang="de-DE" sz="1400" dirty="0"/>
              <a:t>Module 3: </a:t>
            </a:r>
            <a:r>
              <a:rPr lang="de-DE" sz="1400" dirty="0" err="1"/>
              <a:t>Decision-making</a:t>
            </a:r>
            <a:endParaRPr lang="de-DE" sz="1400" dirty="0"/>
          </a:p>
        </p:txBody>
      </p:sp>
      <p:sp>
        <p:nvSpPr>
          <p:cNvPr id="3" name="Textplatzhalter 2">
            <a:extLst>
              <a:ext uri="{FF2B5EF4-FFF2-40B4-BE49-F238E27FC236}">
                <a16:creationId xmlns:a16="http://schemas.microsoft.com/office/drawing/2014/main" id="{3582423E-95A2-90A8-F210-2E2C50CA94D5}"/>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AT" sz="4800" dirty="0"/>
          </a:p>
          <a:p>
            <a:pPr algn="ctr"/>
            <a:endParaRPr lang="de-DE" sz="7200" b="1" dirty="0"/>
          </a:p>
        </p:txBody>
      </p:sp>
      <p:pic>
        <p:nvPicPr>
          <p:cNvPr id="6" name="Picture 5" descr="A painting of a scream&#10;&#10;AI-generated content may be incorrect.">
            <a:extLst>
              <a:ext uri="{FF2B5EF4-FFF2-40B4-BE49-F238E27FC236}">
                <a16:creationId xmlns:a16="http://schemas.microsoft.com/office/drawing/2014/main" id="{B27E1E05-4D23-E212-F330-54A2676F0C4E}"/>
              </a:ext>
            </a:extLst>
          </p:cNvPr>
          <p:cNvPicPr>
            <a:picLocks noChangeAspect="1"/>
          </p:cNvPicPr>
          <p:nvPr/>
        </p:nvPicPr>
        <p:blipFill>
          <a:blip r:embed="rId3"/>
          <a:stretch>
            <a:fillRect/>
          </a:stretch>
        </p:blipFill>
        <p:spPr>
          <a:xfrm>
            <a:off x="2603652" y="1918530"/>
            <a:ext cx="6984695" cy="3928891"/>
          </a:xfrm>
          <a:prstGeom prst="rect">
            <a:avLst/>
          </a:prstGeom>
        </p:spPr>
      </p:pic>
      <p:pic>
        <p:nvPicPr>
          <p:cNvPr id="7" name="Picture 6" descr="A black and orange stopwatch&#10;&#10;AI-generated content may be incorrect.">
            <a:extLst>
              <a:ext uri="{FF2B5EF4-FFF2-40B4-BE49-F238E27FC236}">
                <a16:creationId xmlns:a16="http://schemas.microsoft.com/office/drawing/2014/main" id="{0A83BC3E-73DA-E5D9-1A1D-66F89C86CCC3}"/>
              </a:ext>
            </a:extLst>
          </p:cNvPr>
          <p:cNvPicPr>
            <a:picLocks noChangeAspect="1"/>
          </p:cNvPicPr>
          <p:nvPr/>
        </p:nvPicPr>
        <p:blipFill>
          <a:blip r:embed="rId4"/>
          <a:stretch>
            <a:fillRect/>
          </a:stretch>
        </p:blipFill>
        <p:spPr>
          <a:xfrm>
            <a:off x="11302872" y="63992"/>
            <a:ext cx="825628" cy="825628"/>
          </a:xfrm>
          <a:prstGeom prst="rect">
            <a:avLst/>
          </a:prstGeom>
        </p:spPr>
      </p:pic>
      <p:pic>
        <p:nvPicPr>
          <p:cNvPr id="2" name="Picture 1">
            <a:extLst>
              <a:ext uri="{FF2B5EF4-FFF2-40B4-BE49-F238E27FC236}">
                <a16:creationId xmlns:a16="http://schemas.microsoft.com/office/drawing/2014/main" id="{2C40CC2C-70E1-DB37-F770-A19BEC79DFD0}"/>
              </a:ext>
            </a:extLst>
          </p:cNvPr>
          <p:cNvPicPr>
            <a:picLocks noChangeAspect="1"/>
          </p:cNvPicPr>
          <p:nvPr/>
        </p:nvPicPr>
        <p:blipFill>
          <a:blip r:embed="rId5"/>
          <a:stretch>
            <a:fillRect/>
          </a:stretch>
        </p:blipFill>
        <p:spPr>
          <a:xfrm>
            <a:off x="10913806" y="6335074"/>
            <a:ext cx="1233687" cy="475387"/>
          </a:xfrm>
          <a:prstGeom prst="rect">
            <a:avLst/>
          </a:prstGeom>
        </p:spPr>
      </p:pic>
      <p:pic>
        <p:nvPicPr>
          <p:cNvPr id="8" name="Picture 7">
            <a:extLst>
              <a:ext uri="{FF2B5EF4-FFF2-40B4-BE49-F238E27FC236}">
                <a16:creationId xmlns:a16="http://schemas.microsoft.com/office/drawing/2014/main" id="{FBD8914B-2471-EB10-AC8E-4DB6B20BD2F2}"/>
              </a:ext>
            </a:extLst>
          </p:cNvPr>
          <p:cNvPicPr>
            <a:picLocks noChangeAspect="1"/>
          </p:cNvPicPr>
          <p:nvPr/>
        </p:nvPicPr>
        <p:blipFill>
          <a:blip r:embed="rId6"/>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18758858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DFBFA-716A-C373-4D02-0E7FB4A74221}"/>
            </a:ext>
          </a:extLst>
        </p:cNvPr>
        <p:cNvGrpSpPr/>
        <p:nvPr/>
      </p:nvGrpSpPr>
      <p:grpSpPr>
        <a:xfrm>
          <a:off x="0" y="0"/>
          <a:ext cx="0" cy="0"/>
          <a:chOff x="0" y="0"/>
          <a:chExt cx="0" cy="0"/>
        </a:xfrm>
      </p:grpSpPr>
      <p:sp>
        <p:nvSpPr>
          <p:cNvPr id="4" name="Textplatzhalter 2">
            <a:extLst>
              <a:ext uri="{FF2B5EF4-FFF2-40B4-BE49-F238E27FC236}">
                <a16:creationId xmlns:a16="http://schemas.microsoft.com/office/drawing/2014/main" id="{1FBB23C1-1CDC-8B2B-4D9A-E90AC6ED0623}"/>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endParaRPr lang="en-US" sz="3200" dirty="0"/>
          </a:p>
          <a:p>
            <a:pPr algn="ctr"/>
            <a:r>
              <a:rPr lang="en-US" sz="3200" dirty="0"/>
              <a:t>Normative decision theory (Harsanyi (1977), Rapoport (1985)): </a:t>
            </a:r>
            <a:r>
              <a:rPr lang="en-US" sz="3200" dirty="0">
                <a:highlight>
                  <a:srgbClr val="FFFF00"/>
                </a:highlight>
              </a:rPr>
              <a:t>how to … how to act …</a:t>
            </a:r>
          </a:p>
          <a:p>
            <a:pPr marL="457200" indent="-457200">
              <a:buFont typeface="Arial" panose="020B0604020202020204" pitchFamily="34" charset="0"/>
              <a:buChar char="•"/>
            </a:pPr>
            <a:endParaRPr lang="de-DE" dirty="0"/>
          </a:p>
          <a:p>
            <a:pPr marL="457200" indent="-457200">
              <a:buFont typeface="Arial" panose="020B0604020202020204" pitchFamily="34" charset="0"/>
              <a:buChar char="•"/>
            </a:pPr>
            <a:endParaRPr lang="de-DE" dirty="0"/>
          </a:p>
          <a:p>
            <a:endParaRPr lang="de-DE" dirty="0"/>
          </a:p>
          <a:p>
            <a:endParaRPr lang="de-DE" dirty="0"/>
          </a:p>
        </p:txBody>
      </p:sp>
      <p:sp>
        <p:nvSpPr>
          <p:cNvPr id="5" name="Textplatzhalter 1">
            <a:extLst>
              <a:ext uri="{FF2B5EF4-FFF2-40B4-BE49-F238E27FC236}">
                <a16:creationId xmlns:a16="http://schemas.microsoft.com/office/drawing/2014/main" id="{953888AF-3D56-4DFE-9F21-780DDBE4FBDC}"/>
              </a:ext>
            </a:extLst>
          </p:cNvPr>
          <p:cNvSpPr>
            <a:spLocks noGrp="1"/>
          </p:cNvSpPr>
          <p:nvPr>
            <p:ph type="body" sz="quarter" idx="10"/>
          </p:nvPr>
        </p:nvSpPr>
        <p:spPr>
          <a:xfrm>
            <a:off x="360000" y="360000"/>
            <a:ext cx="5686785" cy="825628"/>
          </a:xfrm>
        </p:spPr>
        <p:txBody>
          <a:bodyPr>
            <a:normAutofit/>
          </a:bodyPr>
          <a:lstStyle/>
          <a:p>
            <a:r>
              <a:rPr lang="de-DE" sz="1400" dirty="0"/>
              <a:t>Module 3: </a:t>
            </a:r>
            <a:r>
              <a:rPr lang="de-DE" sz="1400" dirty="0" err="1"/>
              <a:t>Decision-making</a:t>
            </a:r>
            <a:r>
              <a:rPr lang="de-DE" sz="1400" dirty="0"/>
              <a:t> – Game Theory</a:t>
            </a:r>
          </a:p>
        </p:txBody>
      </p:sp>
      <p:sp>
        <p:nvSpPr>
          <p:cNvPr id="3" name="Textplatzhalter 2">
            <a:extLst>
              <a:ext uri="{FF2B5EF4-FFF2-40B4-BE49-F238E27FC236}">
                <a16:creationId xmlns:a16="http://schemas.microsoft.com/office/drawing/2014/main" id="{F50462C7-3AA1-7772-2754-C6D1509303DA}"/>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de-AT" sz="4800" dirty="0"/>
              <a:t>GAME THEORY</a:t>
            </a:r>
          </a:p>
          <a:p>
            <a:pPr algn="ctr"/>
            <a:endParaRPr lang="de-DE" sz="7200" b="1" dirty="0"/>
          </a:p>
        </p:txBody>
      </p:sp>
      <p:pic>
        <p:nvPicPr>
          <p:cNvPr id="2" name="Picture 1" descr="A white grid with black text&#10;&#10;AI-generated content may be incorrect.">
            <a:extLst>
              <a:ext uri="{FF2B5EF4-FFF2-40B4-BE49-F238E27FC236}">
                <a16:creationId xmlns:a16="http://schemas.microsoft.com/office/drawing/2014/main" id="{21F980D6-5E5F-67A4-2678-809DBF5D26A2}"/>
              </a:ext>
            </a:extLst>
          </p:cNvPr>
          <p:cNvPicPr>
            <a:picLocks noChangeAspect="1"/>
          </p:cNvPicPr>
          <p:nvPr/>
        </p:nvPicPr>
        <p:blipFill>
          <a:blip r:embed="rId3"/>
          <a:stretch>
            <a:fillRect/>
          </a:stretch>
        </p:blipFill>
        <p:spPr>
          <a:xfrm>
            <a:off x="3970065" y="3333750"/>
            <a:ext cx="4497649" cy="2979420"/>
          </a:xfrm>
          <a:prstGeom prst="rect">
            <a:avLst/>
          </a:prstGeom>
        </p:spPr>
      </p:pic>
      <p:pic>
        <p:nvPicPr>
          <p:cNvPr id="6" name="Picture 5">
            <a:extLst>
              <a:ext uri="{FF2B5EF4-FFF2-40B4-BE49-F238E27FC236}">
                <a16:creationId xmlns:a16="http://schemas.microsoft.com/office/drawing/2014/main" id="{744E23CB-1532-8B71-DE78-1756E29F6558}"/>
              </a:ext>
            </a:extLst>
          </p:cNvPr>
          <p:cNvPicPr>
            <a:picLocks noChangeAspect="1"/>
          </p:cNvPicPr>
          <p:nvPr/>
        </p:nvPicPr>
        <p:blipFill>
          <a:blip r:embed="rId4"/>
          <a:stretch>
            <a:fillRect/>
          </a:stretch>
        </p:blipFill>
        <p:spPr>
          <a:xfrm>
            <a:off x="10913806" y="6335074"/>
            <a:ext cx="1233687" cy="475387"/>
          </a:xfrm>
          <a:prstGeom prst="rect">
            <a:avLst/>
          </a:prstGeom>
        </p:spPr>
      </p:pic>
      <p:pic>
        <p:nvPicPr>
          <p:cNvPr id="7" name="Picture 6">
            <a:extLst>
              <a:ext uri="{FF2B5EF4-FFF2-40B4-BE49-F238E27FC236}">
                <a16:creationId xmlns:a16="http://schemas.microsoft.com/office/drawing/2014/main" id="{622E04B3-6A25-86D1-4B08-F776C88EEE7B}"/>
              </a:ext>
            </a:extLst>
          </p:cNvPr>
          <p:cNvPicPr>
            <a:picLocks noChangeAspect="1"/>
          </p:cNvPicPr>
          <p:nvPr/>
        </p:nvPicPr>
        <p:blipFill>
          <a:blip r:embed="rId5"/>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1339767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2AC37-B194-6774-53A0-726160B5FF7F}"/>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A5A8D180-2B45-77AE-2610-A48EC6CF4660}"/>
              </a:ext>
            </a:extLst>
          </p:cNvPr>
          <p:cNvSpPr>
            <a:spLocks noGrp="1"/>
          </p:cNvSpPr>
          <p:nvPr>
            <p:ph type="body" sz="quarter" idx="10"/>
          </p:nvPr>
        </p:nvSpPr>
        <p:spPr>
          <a:xfrm>
            <a:off x="360000" y="360000"/>
            <a:ext cx="8494440" cy="825628"/>
          </a:xfrm>
        </p:spPr>
        <p:txBody>
          <a:bodyPr>
            <a:normAutofit/>
          </a:bodyPr>
          <a:lstStyle/>
          <a:p>
            <a:r>
              <a:rPr lang="de-DE" sz="1400" dirty="0"/>
              <a:t>Module 3: </a:t>
            </a:r>
            <a:r>
              <a:rPr lang="de-DE" sz="1400" dirty="0" err="1"/>
              <a:t>Decision-making</a:t>
            </a:r>
            <a:r>
              <a:rPr lang="de-DE" sz="1400" dirty="0"/>
              <a:t> – Game Theory: </a:t>
            </a:r>
            <a:r>
              <a:rPr lang="de-DE" sz="1400" dirty="0" err="1"/>
              <a:t>examples</a:t>
            </a:r>
            <a:r>
              <a:rPr lang="de-DE" sz="1400" dirty="0"/>
              <a:t> + &gt;6.000 </a:t>
            </a:r>
            <a:r>
              <a:rPr lang="de-DE" sz="1400" dirty="0" err="1"/>
              <a:t>more</a:t>
            </a:r>
            <a:endParaRPr lang="de-DE" sz="1400" dirty="0"/>
          </a:p>
        </p:txBody>
      </p:sp>
      <p:sp>
        <p:nvSpPr>
          <p:cNvPr id="3" name="Textplatzhalter 2">
            <a:extLst>
              <a:ext uri="{FF2B5EF4-FFF2-40B4-BE49-F238E27FC236}">
                <a16:creationId xmlns:a16="http://schemas.microsoft.com/office/drawing/2014/main" id="{9559EEC9-F051-6889-1C5D-CB5647353945}"/>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AT" sz="4800" dirty="0"/>
          </a:p>
          <a:p>
            <a:pPr algn="ctr"/>
            <a:endParaRPr lang="de-DE" sz="7200" b="1" dirty="0"/>
          </a:p>
        </p:txBody>
      </p:sp>
      <p:pic>
        <p:nvPicPr>
          <p:cNvPr id="6" name="Picture 5">
            <a:extLst>
              <a:ext uri="{FF2B5EF4-FFF2-40B4-BE49-F238E27FC236}">
                <a16:creationId xmlns:a16="http://schemas.microsoft.com/office/drawing/2014/main" id="{75190536-25A0-1268-4D6D-70D7D8086F68}"/>
              </a:ext>
            </a:extLst>
          </p:cNvPr>
          <p:cNvPicPr>
            <a:picLocks noChangeAspect="1"/>
          </p:cNvPicPr>
          <p:nvPr/>
        </p:nvPicPr>
        <p:blipFill>
          <a:blip r:embed="rId3"/>
          <a:stretch>
            <a:fillRect/>
          </a:stretch>
        </p:blipFill>
        <p:spPr>
          <a:xfrm>
            <a:off x="816858" y="1428984"/>
            <a:ext cx="3457151" cy="2197845"/>
          </a:xfrm>
          <a:prstGeom prst="rect">
            <a:avLst/>
          </a:prstGeom>
          <a:ln w="57150">
            <a:solidFill>
              <a:srgbClr val="FFDC5F"/>
            </a:solidFill>
          </a:ln>
        </p:spPr>
      </p:pic>
      <p:sp>
        <p:nvSpPr>
          <p:cNvPr id="7" name="TextBox 6">
            <a:extLst>
              <a:ext uri="{FF2B5EF4-FFF2-40B4-BE49-F238E27FC236}">
                <a16:creationId xmlns:a16="http://schemas.microsoft.com/office/drawing/2014/main" id="{F32E4B65-FAE7-5C80-3402-94A514391F5F}"/>
              </a:ext>
            </a:extLst>
          </p:cNvPr>
          <p:cNvSpPr txBox="1"/>
          <p:nvPr/>
        </p:nvSpPr>
        <p:spPr>
          <a:xfrm>
            <a:off x="687318" y="1000962"/>
            <a:ext cx="2459742" cy="369332"/>
          </a:xfrm>
          <a:prstGeom prst="rect">
            <a:avLst/>
          </a:prstGeom>
          <a:noFill/>
        </p:spPr>
        <p:txBody>
          <a:bodyPr wrap="square" rtlCol="0">
            <a:spAutoFit/>
          </a:bodyPr>
          <a:lstStyle/>
          <a:p>
            <a:r>
              <a:rPr lang="de-AT" dirty="0" err="1"/>
              <a:t>No</a:t>
            </a:r>
            <a:r>
              <a:rPr lang="de-AT" dirty="0"/>
              <a:t> </a:t>
            </a:r>
            <a:r>
              <a:rPr lang="de-AT" dirty="0" err="1"/>
              <a:t>conflict</a:t>
            </a:r>
            <a:r>
              <a:rPr lang="de-AT" dirty="0"/>
              <a:t> game</a:t>
            </a:r>
          </a:p>
        </p:txBody>
      </p:sp>
      <p:pic>
        <p:nvPicPr>
          <p:cNvPr id="9" name="Picture 8">
            <a:extLst>
              <a:ext uri="{FF2B5EF4-FFF2-40B4-BE49-F238E27FC236}">
                <a16:creationId xmlns:a16="http://schemas.microsoft.com/office/drawing/2014/main" id="{229659D4-5688-2CAF-5FB7-71A19C544F74}"/>
              </a:ext>
            </a:extLst>
          </p:cNvPr>
          <p:cNvPicPr>
            <a:picLocks noChangeAspect="1"/>
          </p:cNvPicPr>
          <p:nvPr/>
        </p:nvPicPr>
        <p:blipFill>
          <a:blip r:embed="rId4"/>
          <a:stretch>
            <a:fillRect/>
          </a:stretch>
        </p:blipFill>
        <p:spPr>
          <a:xfrm>
            <a:off x="7557780" y="1430694"/>
            <a:ext cx="3457870" cy="2196135"/>
          </a:xfrm>
          <a:prstGeom prst="rect">
            <a:avLst/>
          </a:prstGeom>
          <a:solidFill>
            <a:srgbClr val="FF0000"/>
          </a:solidFill>
          <a:ln w="57150">
            <a:solidFill>
              <a:srgbClr val="EE7551"/>
            </a:solidFill>
          </a:ln>
        </p:spPr>
      </p:pic>
      <p:sp>
        <p:nvSpPr>
          <p:cNvPr id="10" name="TextBox 9">
            <a:extLst>
              <a:ext uri="{FF2B5EF4-FFF2-40B4-BE49-F238E27FC236}">
                <a16:creationId xmlns:a16="http://schemas.microsoft.com/office/drawing/2014/main" id="{1A865151-039E-3E04-A94B-196E44E76882}"/>
              </a:ext>
            </a:extLst>
          </p:cNvPr>
          <p:cNvSpPr txBox="1"/>
          <p:nvPr/>
        </p:nvSpPr>
        <p:spPr>
          <a:xfrm>
            <a:off x="7484358" y="1031162"/>
            <a:ext cx="2459742" cy="369332"/>
          </a:xfrm>
          <a:prstGeom prst="rect">
            <a:avLst/>
          </a:prstGeom>
          <a:noFill/>
        </p:spPr>
        <p:txBody>
          <a:bodyPr wrap="square" rtlCol="0">
            <a:spAutoFit/>
          </a:bodyPr>
          <a:lstStyle/>
          <a:p>
            <a:r>
              <a:rPr lang="de-AT" dirty="0"/>
              <a:t>Battle of Sexes</a:t>
            </a:r>
          </a:p>
        </p:txBody>
      </p:sp>
      <p:pic>
        <p:nvPicPr>
          <p:cNvPr id="12" name="Picture 11">
            <a:extLst>
              <a:ext uri="{FF2B5EF4-FFF2-40B4-BE49-F238E27FC236}">
                <a16:creationId xmlns:a16="http://schemas.microsoft.com/office/drawing/2014/main" id="{CDE82C31-449E-7CC9-3D95-A653666F62D8}"/>
              </a:ext>
            </a:extLst>
          </p:cNvPr>
          <p:cNvPicPr>
            <a:picLocks noChangeAspect="1"/>
          </p:cNvPicPr>
          <p:nvPr/>
        </p:nvPicPr>
        <p:blipFill>
          <a:blip r:embed="rId5"/>
          <a:stretch>
            <a:fillRect/>
          </a:stretch>
        </p:blipFill>
        <p:spPr>
          <a:xfrm>
            <a:off x="816859" y="4300154"/>
            <a:ext cx="3451212" cy="2197846"/>
          </a:xfrm>
          <a:prstGeom prst="rect">
            <a:avLst/>
          </a:prstGeom>
          <a:ln w="57150">
            <a:solidFill>
              <a:srgbClr val="9ACFF1"/>
            </a:solidFill>
          </a:ln>
        </p:spPr>
      </p:pic>
      <p:sp>
        <p:nvSpPr>
          <p:cNvPr id="13" name="TextBox 12">
            <a:extLst>
              <a:ext uri="{FF2B5EF4-FFF2-40B4-BE49-F238E27FC236}">
                <a16:creationId xmlns:a16="http://schemas.microsoft.com/office/drawing/2014/main" id="{1A02EF7A-447D-6F23-F59D-A508899194E8}"/>
              </a:ext>
            </a:extLst>
          </p:cNvPr>
          <p:cNvSpPr txBox="1"/>
          <p:nvPr/>
        </p:nvSpPr>
        <p:spPr>
          <a:xfrm>
            <a:off x="687317" y="3908578"/>
            <a:ext cx="3586691" cy="369332"/>
          </a:xfrm>
          <a:prstGeom prst="rect">
            <a:avLst/>
          </a:prstGeom>
          <a:noFill/>
        </p:spPr>
        <p:txBody>
          <a:bodyPr wrap="square" rtlCol="0">
            <a:spAutoFit/>
          </a:bodyPr>
          <a:lstStyle/>
          <a:p>
            <a:r>
              <a:rPr lang="de-AT" dirty="0"/>
              <a:t>Pure </a:t>
            </a:r>
            <a:r>
              <a:rPr lang="de-AT" dirty="0" err="1"/>
              <a:t>conflict</a:t>
            </a:r>
            <a:r>
              <a:rPr lang="de-AT" dirty="0"/>
              <a:t> game – </a:t>
            </a:r>
            <a:r>
              <a:rPr lang="de-AT" dirty="0" err="1"/>
              <a:t>cycle</a:t>
            </a:r>
            <a:r>
              <a:rPr lang="de-AT" dirty="0"/>
              <a:t> game</a:t>
            </a:r>
          </a:p>
        </p:txBody>
      </p:sp>
      <p:pic>
        <p:nvPicPr>
          <p:cNvPr id="15" name="Picture 14">
            <a:extLst>
              <a:ext uri="{FF2B5EF4-FFF2-40B4-BE49-F238E27FC236}">
                <a16:creationId xmlns:a16="http://schemas.microsoft.com/office/drawing/2014/main" id="{78C5BEDF-9D26-F464-DAC3-0DF6250FB1CC}"/>
              </a:ext>
            </a:extLst>
          </p:cNvPr>
          <p:cNvPicPr>
            <a:picLocks noChangeAspect="1"/>
          </p:cNvPicPr>
          <p:nvPr/>
        </p:nvPicPr>
        <p:blipFill>
          <a:blip r:embed="rId6"/>
          <a:stretch>
            <a:fillRect/>
          </a:stretch>
        </p:blipFill>
        <p:spPr>
          <a:xfrm>
            <a:off x="7542540" y="4277910"/>
            <a:ext cx="3454463" cy="2196136"/>
          </a:xfrm>
          <a:prstGeom prst="rect">
            <a:avLst/>
          </a:prstGeom>
          <a:ln w="57150">
            <a:solidFill>
              <a:srgbClr val="92D050"/>
            </a:solidFill>
          </a:ln>
        </p:spPr>
      </p:pic>
      <p:sp>
        <p:nvSpPr>
          <p:cNvPr id="16" name="TextBox 15">
            <a:extLst>
              <a:ext uri="{FF2B5EF4-FFF2-40B4-BE49-F238E27FC236}">
                <a16:creationId xmlns:a16="http://schemas.microsoft.com/office/drawing/2014/main" id="{24778681-7248-C9C0-5ADF-D2E59DA09908}"/>
              </a:ext>
            </a:extLst>
          </p:cNvPr>
          <p:cNvSpPr txBox="1"/>
          <p:nvPr/>
        </p:nvSpPr>
        <p:spPr>
          <a:xfrm>
            <a:off x="7467053" y="3908578"/>
            <a:ext cx="2459742" cy="369332"/>
          </a:xfrm>
          <a:prstGeom prst="rect">
            <a:avLst/>
          </a:prstGeom>
          <a:noFill/>
        </p:spPr>
        <p:txBody>
          <a:bodyPr wrap="square" rtlCol="0">
            <a:spAutoFit/>
          </a:bodyPr>
          <a:lstStyle/>
          <a:p>
            <a:r>
              <a:rPr lang="de-AT" dirty="0"/>
              <a:t>Prisoner Dilemma</a:t>
            </a:r>
          </a:p>
        </p:txBody>
      </p:sp>
      <p:pic>
        <p:nvPicPr>
          <p:cNvPr id="2" name="Picture 1">
            <a:extLst>
              <a:ext uri="{FF2B5EF4-FFF2-40B4-BE49-F238E27FC236}">
                <a16:creationId xmlns:a16="http://schemas.microsoft.com/office/drawing/2014/main" id="{844AA321-EDC1-A861-8BA0-48DDF16507A4}"/>
              </a:ext>
            </a:extLst>
          </p:cNvPr>
          <p:cNvPicPr>
            <a:picLocks noChangeAspect="1"/>
          </p:cNvPicPr>
          <p:nvPr/>
        </p:nvPicPr>
        <p:blipFill>
          <a:blip r:embed="rId7"/>
          <a:stretch>
            <a:fillRect/>
          </a:stretch>
        </p:blipFill>
        <p:spPr>
          <a:xfrm>
            <a:off x="10913806" y="6335074"/>
            <a:ext cx="1233687" cy="475387"/>
          </a:xfrm>
          <a:prstGeom prst="rect">
            <a:avLst/>
          </a:prstGeom>
        </p:spPr>
      </p:pic>
      <p:pic>
        <p:nvPicPr>
          <p:cNvPr id="4" name="Picture 3">
            <a:extLst>
              <a:ext uri="{FF2B5EF4-FFF2-40B4-BE49-F238E27FC236}">
                <a16:creationId xmlns:a16="http://schemas.microsoft.com/office/drawing/2014/main" id="{0D63957C-C3FE-41A1-F712-A8942F31ECC8}"/>
              </a:ext>
            </a:extLst>
          </p:cNvPr>
          <p:cNvPicPr>
            <a:picLocks noChangeAspect="1"/>
          </p:cNvPicPr>
          <p:nvPr/>
        </p:nvPicPr>
        <p:blipFill>
          <a:blip r:embed="rId8"/>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59023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D4485-3BB5-2B58-910F-78B8408ACB09}"/>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94C1B580-9955-39FC-C7F3-31F3C8A0990C}"/>
              </a:ext>
            </a:extLst>
          </p:cNvPr>
          <p:cNvSpPr>
            <a:spLocks noGrp="1"/>
          </p:cNvSpPr>
          <p:nvPr>
            <p:ph type="body" sz="quarter" idx="10"/>
          </p:nvPr>
        </p:nvSpPr>
        <p:spPr>
          <a:xfrm>
            <a:off x="360000" y="360000"/>
            <a:ext cx="5686785" cy="825628"/>
          </a:xfrm>
        </p:spPr>
        <p:txBody>
          <a:bodyPr>
            <a:normAutofit/>
          </a:bodyPr>
          <a:lstStyle/>
          <a:p>
            <a:r>
              <a:rPr lang="de-DE" sz="1400" dirty="0"/>
              <a:t>Module 3: </a:t>
            </a:r>
            <a:r>
              <a:rPr lang="de-DE" sz="1400" dirty="0" err="1"/>
              <a:t>Decision-making</a:t>
            </a:r>
            <a:r>
              <a:rPr lang="de-DE" sz="1400" dirty="0"/>
              <a:t> – Game Theory</a:t>
            </a:r>
          </a:p>
        </p:txBody>
      </p:sp>
      <p:pic>
        <p:nvPicPr>
          <p:cNvPr id="6" name="Picture 5" descr="A table with numbers and symbols&#10;&#10;AI-generated content may be incorrect.">
            <a:extLst>
              <a:ext uri="{FF2B5EF4-FFF2-40B4-BE49-F238E27FC236}">
                <a16:creationId xmlns:a16="http://schemas.microsoft.com/office/drawing/2014/main" id="{0AC3BD1D-B883-57AF-BC38-D0168CF9C836}"/>
              </a:ext>
            </a:extLst>
          </p:cNvPr>
          <p:cNvPicPr>
            <a:picLocks noChangeAspect="1"/>
          </p:cNvPicPr>
          <p:nvPr/>
        </p:nvPicPr>
        <p:blipFill>
          <a:blip r:embed="rId3"/>
          <a:stretch>
            <a:fillRect/>
          </a:stretch>
        </p:blipFill>
        <p:spPr>
          <a:xfrm>
            <a:off x="177800" y="2298065"/>
            <a:ext cx="5850255" cy="2782872"/>
          </a:xfrm>
          <a:prstGeom prst="rect">
            <a:avLst/>
          </a:prstGeom>
        </p:spPr>
      </p:pic>
      <p:pic>
        <p:nvPicPr>
          <p:cNvPr id="7" name="Picture 6">
            <a:extLst>
              <a:ext uri="{FF2B5EF4-FFF2-40B4-BE49-F238E27FC236}">
                <a16:creationId xmlns:a16="http://schemas.microsoft.com/office/drawing/2014/main" id="{2F2A1DCA-BE07-73B6-2813-6B07443520D4}"/>
              </a:ext>
            </a:extLst>
          </p:cNvPr>
          <p:cNvPicPr>
            <a:picLocks noChangeAspect="1"/>
          </p:cNvPicPr>
          <p:nvPr/>
        </p:nvPicPr>
        <p:blipFill>
          <a:blip r:embed="rId4"/>
          <a:stretch>
            <a:fillRect/>
          </a:stretch>
        </p:blipFill>
        <p:spPr>
          <a:xfrm>
            <a:off x="6121400" y="2298066"/>
            <a:ext cx="5896032" cy="2782871"/>
          </a:xfrm>
          <a:prstGeom prst="rect">
            <a:avLst/>
          </a:prstGeom>
        </p:spPr>
      </p:pic>
      <p:sp>
        <p:nvSpPr>
          <p:cNvPr id="8" name="Oval 7">
            <a:extLst>
              <a:ext uri="{FF2B5EF4-FFF2-40B4-BE49-F238E27FC236}">
                <a16:creationId xmlns:a16="http://schemas.microsoft.com/office/drawing/2014/main" id="{E5F3B991-59AF-F7BE-765F-7830117C76E8}"/>
              </a:ext>
            </a:extLst>
          </p:cNvPr>
          <p:cNvSpPr/>
          <p:nvPr/>
        </p:nvSpPr>
        <p:spPr>
          <a:xfrm>
            <a:off x="177800" y="2815908"/>
            <a:ext cx="977900" cy="4572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9" name="Oval 8">
            <a:extLst>
              <a:ext uri="{FF2B5EF4-FFF2-40B4-BE49-F238E27FC236}">
                <a16:creationId xmlns:a16="http://schemas.microsoft.com/office/drawing/2014/main" id="{772FEF8A-592E-8356-278D-0984F429B843}"/>
              </a:ext>
            </a:extLst>
          </p:cNvPr>
          <p:cNvSpPr/>
          <p:nvPr/>
        </p:nvSpPr>
        <p:spPr>
          <a:xfrm>
            <a:off x="7270750" y="2587308"/>
            <a:ext cx="977900" cy="45720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cxnSp>
        <p:nvCxnSpPr>
          <p:cNvPr id="10" name="Straight Connector 9">
            <a:extLst>
              <a:ext uri="{FF2B5EF4-FFF2-40B4-BE49-F238E27FC236}">
                <a16:creationId xmlns:a16="http://schemas.microsoft.com/office/drawing/2014/main" id="{F6A41C0C-663E-69AA-6BB0-33DFA191B372}"/>
              </a:ext>
            </a:extLst>
          </p:cNvPr>
          <p:cNvCxnSpPr>
            <a:cxnSpLocks/>
            <a:stCxn id="8" idx="7"/>
            <a:endCxn id="12" idx="2"/>
          </p:cNvCxnSpPr>
          <p:nvPr/>
        </p:nvCxnSpPr>
        <p:spPr>
          <a:xfrm flipV="1">
            <a:off x="1012490" y="2092008"/>
            <a:ext cx="5083510" cy="79085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391DE0F-9522-F6EE-A9A7-11AD33014435}"/>
              </a:ext>
            </a:extLst>
          </p:cNvPr>
          <p:cNvCxnSpPr>
            <a:cxnSpLocks/>
            <a:stCxn id="9" idx="1"/>
            <a:endCxn id="12" idx="2"/>
          </p:cNvCxnSpPr>
          <p:nvPr/>
        </p:nvCxnSpPr>
        <p:spPr>
          <a:xfrm flipH="1" flipV="1">
            <a:off x="6096000" y="2092008"/>
            <a:ext cx="1317960" cy="56225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D794D19E-3622-AE79-EEF8-75CDA8A02A1F}"/>
              </a:ext>
            </a:extLst>
          </p:cNvPr>
          <p:cNvSpPr/>
          <p:nvPr/>
        </p:nvSpPr>
        <p:spPr>
          <a:xfrm>
            <a:off x="1713987" y="1685608"/>
            <a:ext cx="8764025" cy="40640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tx1"/>
                </a:solidFill>
                <a:latin typeface="Arial" panose="020B0604020202020204" pitchFamily="34" charset="0"/>
                <a:cs typeface="Arial" panose="020B0604020202020204" pitchFamily="34" charset="0"/>
              </a:rPr>
              <a:t>Strict</a:t>
            </a:r>
            <a:r>
              <a:rPr lang="de-DE" dirty="0">
                <a:solidFill>
                  <a:schemeClr val="tx1"/>
                </a:solidFill>
                <a:latin typeface="Arial" panose="020B0604020202020204" pitchFamily="34" charset="0"/>
                <a:cs typeface="Arial" panose="020B0604020202020204" pitchFamily="34" charset="0"/>
              </a:rPr>
              <a:t> ordinal </a:t>
            </a:r>
            <a:r>
              <a:rPr lang="de-DE" dirty="0" err="1">
                <a:solidFill>
                  <a:schemeClr val="tx1"/>
                </a:solidFill>
                <a:latin typeface="Arial" panose="020B0604020202020204" pitchFamily="34" charset="0"/>
                <a:cs typeface="Arial" panose="020B0604020202020204" pitchFamily="34" charset="0"/>
              </a:rPr>
              <a:t>or</a:t>
            </a:r>
            <a:r>
              <a:rPr lang="de-DE" dirty="0">
                <a:solidFill>
                  <a:schemeClr val="tx1"/>
                </a:solidFill>
                <a:latin typeface="Arial" panose="020B0604020202020204" pitchFamily="34" charset="0"/>
                <a:cs typeface="Arial" panose="020B0604020202020204" pitchFamily="34" charset="0"/>
              </a:rPr>
              <a:t> </a:t>
            </a:r>
            <a:r>
              <a:rPr lang="de-DE" dirty="0" err="1">
                <a:solidFill>
                  <a:schemeClr val="tx1"/>
                </a:solidFill>
                <a:latin typeface="Arial" panose="020B0604020202020204" pitchFamily="34" charset="0"/>
                <a:cs typeface="Arial" panose="020B0604020202020204" pitchFamily="34" charset="0"/>
              </a:rPr>
              <a:t>the</a:t>
            </a:r>
            <a:r>
              <a:rPr lang="de-DE" dirty="0">
                <a:solidFill>
                  <a:schemeClr val="tx1"/>
                </a:solidFill>
                <a:latin typeface="Arial" panose="020B0604020202020204" pitchFamily="34" charset="0"/>
                <a:cs typeface="Arial" panose="020B0604020202020204" pitchFamily="34" charset="0"/>
              </a:rPr>
              <a:t> </a:t>
            </a:r>
            <a:r>
              <a:rPr lang="de-DE" dirty="0" err="1">
                <a:solidFill>
                  <a:schemeClr val="tx1"/>
                </a:solidFill>
                <a:latin typeface="Arial" panose="020B0604020202020204" pitchFamily="34" charset="0"/>
                <a:cs typeface="Arial" panose="020B0604020202020204" pitchFamily="34" charset="0"/>
              </a:rPr>
              <a:t>taxonomy</a:t>
            </a:r>
            <a:r>
              <a:rPr lang="de-DE" dirty="0">
                <a:solidFill>
                  <a:schemeClr val="tx1"/>
                </a:solidFill>
                <a:latin typeface="Arial" panose="020B0604020202020204" pitchFamily="34" charset="0"/>
                <a:cs typeface="Arial" panose="020B0604020202020204" pitchFamily="34" charset="0"/>
              </a:rPr>
              <a:t> of (Rapoport &amp; Guyer, 1966) &amp; (Rapoport et al., 1976)</a:t>
            </a:r>
            <a:endParaRPr lang="de-AT" dirty="0">
              <a:solidFill>
                <a:schemeClr val="tx1"/>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3556202E-5696-B281-10BC-CC79CB92FD55}"/>
              </a:ext>
            </a:extLst>
          </p:cNvPr>
          <p:cNvSpPr/>
          <p:nvPr/>
        </p:nvSpPr>
        <p:spPr>
          <a:xfrm>
            <a:off x="4616450" y="4670108"/>
            <a:ext cx="76200" cy="1016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4" name="Textplatzhalter 2">
            <a:extLst>
              <a:ext uri="{FF2B5EF4-FFF2-40B4-BE49-F238E27FC236}">
                <a16:creationId xmlns:a16="http://schemas.microsoft.com/office/drawing/2014/main" id="{94C7759E-F0E0-F993-0C43-DFD17B31E7E4}"/>
              </a:ext>
            </a:extLst>
          </p:cNvPr>
          <p:cNvSpPr txBox="1">
            <a:spLocks/>
          </p:cNvSpPr>
          <p:nvPr/>
        </p:nvSpPr>
        <p:spPr>
          <a:xfrm>
            <a:off x="309280" y="1267952"/>
            <a:ext cx="11514420" cy="5230048"/>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DE" sz="2400" dirty="0"/>
          </a:p>
        </p:txBody>
      </p:sp>
      <p:sp>
        <p:nvSpPr>
          <p:cNvPr id="15" name="Left Brace 14">
            <a:extLst>
              <a:ext uri="{FF2B5EF4-FFF2-40B4-BE49-F238E27FC236}">
                <a16:creationId xmlns:a16="http://schemas.microsoft.com/office/drawing/2014/main" id="{7AD7AA42-35BB-9774-2937-85378A9738F9}"/>
              </a:ext>
            </a:extLst>
          </p:cNvPr>
          <p:cNvSpPr/>
          <p:nvPr/>
        </p:nvSpPr>
        <p:spPr>
          <a:xfrm rot="16200000">
            <a:off x="5989934" y="4838452"/>
            <a:ext cx="153111" cy="661606"/>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16" name="Rectangle 15">
            <a:extLst>
              <a:ext uri="{FF2B5EF4-FFF2-40B4-BE49-F238E27FC236}">
                <a16:creationId xmlns:a16="http://schemas.microsoft.com/office/drawing/2014/main" id="{15E3A08A-762E-66A1-26C6-49CD3773935D}"/>
              </a:ext>
            </a:extLst>
          </p:cNvPr>
          <p:cNvSpPr/>
          <p:nvPr/>
        </p:nvSpPr>
        <p:spPr>
          <a:xfrm>
            <a:off x="2355851" y="5267044"/>
            <a:ext cx="7423150" cy="406400"/>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err="1">
                <a:solidFill>
                  <a:schemeClr val="tx1"/>
                </a:solidFill>
                <a:latin typeface="Arial" panose="020B0604020202020204" pitchFamily="34" charset="0"/>
                <a:cs typeface="Arial" panose="020B0604020202020204" pitchFamily="34" charset="0"/>
              </a:rPr>
              <a:t>Everything</a:t>
            </a:r>
            <a:r>
              <a:rPr lang="de-DE" dirty="0">
                <a:solidFill>
                  <a:schemeClr val="tx1"/>
                </a:solidFill>
                <a:latin typeface="Arial" panose="020B0604020202020204" pitchFamily="34" charset="0"/>
                <a:cs typeface="Arial" panose="020B0604020202020204" pitchFamily="34" charset="0"/>
              </a:rPr>
              <a:t> </a:t>
            </a:r>
            <a:r>
              <a:rPr lang="de-DE" dirty="0" err="1">
                <a:solidFill>
                  <a:schemeClr val="tx1"/>
                </a:solidFill>
                <a:latin typeface="Arial" panose="020B0604020202020204" pitchFamily="34" charset="0"/>
                <a:cs typeface="Arial" panose="020B0604020202020204" pitchFamily="34" charset="0"/>
              </a:rPr>
              <a:t>else</a:t>
            </a:r>
            <a:r>
              <a:rPr lang="de-DE" dirty="0">
                <a:solidFill>
                  <a:schemeClr val="tx1"/>
                </a:solidFill>
                <a:latin typeface="Arial" panose="020B0604020202020204" pitchFamily="34" charset="0"/>
                <a:cs typeface="Arial" panose="020B0604020202020204" pitchFamily="34" charset="0"/>
              </a:rPr>
              <a:t>: ordinal </a:t>
            </a:r>
            <a:r>
              <a:rPr lang="de-DE" dirty="0" err="1">
                <a:solidFill>
                  <a:schemeClr val="tx1"/>
                </a:solidFill>
                <a:latin typeface="Arial" panose="020B0604020202020204" pitchFamily="34" charset="0"/>
                <a:cs typeface="Arial" panose="020B0604020202020204" pitchFamily="34" charset="0"/>
              </a:rPr>
              <a:t>or</a:t>
            </a:r>
            <a:r>
              <a:rPr lang="de-DE" dirty="0">
                <a:solidFill>
                  <a:schemeClr val="tx1"/>
                </a:solidFill>
                <a:latin typeface="Arial" panose="020B0604020202020204" pitchFamily="34" charset="0"/>
                <a:cs typeface="Arial" panose="020B0604020202020204" pitchFamily="34" charset="0"/>
              </a:rPr>
              <a:t> </a:t>
            </a:r>
            <a:r>
              <a:rPr lang="de-DE" dirty="0" err="1">
                <a:solidFill>
                  <a:schemeClr val="tx1"/>
                </a:solidFill>
                <a:latin typeface="Arial" panose="020B0604020202020204" pitchFamily="34" charset="0"/>
                <a:cs typeface="Arial" panose="020B0604020202020204" pitchFamily="34" charset="0"/>
              </a:rPr>
              <a:t>the</a:t>
            </a:r>
            <a:r>
              <a:rPr lang="de-DE" dirty="0">
                <a:solidFill>
                  <a:schemeClr val="tx1"/>
                </a:solidFill>
                <a:latin typeface="Arial" panose="020B0604020202020204" pitchFamily="34" charset="0"/>
                <a:cs typeface="Arial" panose="020B0604020202020204" pitchFamily="34" charset="0"/>
              </a:rPr>
              <a:t> </a:t>
            </a:r>
            <a:r>
              <a:rPr lang="de-DE" dirty="0" err="1">
                <a:solidFill>
                  <a:schemeClr val="tx1"/>
                </a:solidFill>
                <a:latin typeface="Arial" panose="020B0604020202020204" pitchFamily="34" charset="0"/>
                <a:cs typeface="Arial" panose="020B0604020202020204" pitchFamily="34" charset="0"/>
              </a:rPr>
              <a:t>taxonomy</a:t>
            </a:r>
            <a:r>
              <a:rPr lang="de-DE" dirty="0">
                <a:solidFill>
                  <a:schemeClr val="tx1"/>
                </a:solidFill>
                <a:latin typeface="Arial" panose="020B0604020202020204" pitchFamily="34" charset="0"/>
                <a:cs typeface="Arial" panose="020B0604020202020204" pitchFamily="34" charset="0"/>
              </a:rPr>
              <a:t> of (Guyer &amp; Hamburger, 1968)</a:t>
            </a:r>
            <a:endParaRPr lang="de-AT" dirty="0">
              <a:solidFill>
                <a:schemeClr val="tx1"/>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B06EC5FC-049C-3676-229C-B47419968C7A}"/>
              </a:ext>
            </a:extLst>
          </p:cNvPr>
          <p:cNvPicPr>
            <a:picLocks noChangeAspect="1"/>
          </p:cNvPicPr>
          <p:nvPr/>
        </p:nvPicPr>
        <p:blipFill>
          <a:blip r:embed="rId5"/>
          <a:stretch>
            <a:fillRect/>
          </a:stretch>
        </p:blipFill>
        <p:spPr>
          <a:xfrm>
            <a:off x="10913806" y="6335074"/>
            <a:ext cx="1233687" cy="475387"/>
          </a:xfrm>
          <a:prstGeom prst="rect">
            <a:avLst/>
          </a:prstGeom>
        </p:spPr>
      </p:pic>
      <p:pic>
        <p:nvPicPr>
          <p:cNvPr id="3" name="Picture 2">
            <a:extLst>
              <a:ext uri="{FF2B5EF4-FFF2-40B4-BE49-F238E27FC236}">
                <a16:creationId xmlns:a16="http://schemas.microsoft.com/office/drawing/2014/main" id="{65587B16-0A44-6B24-DD66-6FC9B29DB884}"/>
              </a:ext>
            </a:extLst>
          </p:cNvPr>
          <p:cNvPicPr>
            <a:picLocks noChangeAspect="1"/>
          </p:cNvPicPr>
          <p:nvPr/>
        </p:nvPicPr>
        <p:blipFill>
          <a:blip r:embed="rId6"/>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943186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5DAD8-CE95-28B5-3C0C-D8AFFE0249B9}"/>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98809D64-DB5B-857C-046E-B08E4B6AD4F5}"/>
              </a:ext>
            </a:extLst>
          </p:cNvPr>
          <p:cNvSpPr>
            <a:spLocks noGrp="1"/>
          </p:cNvSpPr>
          <p:nvPr>
            <p:ph type="body" sz="quarter" idx="10"/>
          </p:nvPr>
        </p:nvSpPr>
        <p:spPr>
          <a:xfrm>
            <a:off x="360000" y="360000"/>
            <a:ext cx="8494440" cy="825628"/>
          </a:xfrm>
        </p:spPr>
        <p:txBody>
          <a:bodyPr>
            <a:normAutofit/>
          </a:bodyPr>
          <a:lstStyle/>
          <a:p>
            <a:r>
              <a:rPr lang="de-DE" sz="1400" dirty="0"/>
              <a:t>Module 3: </a:t>
            </a:r>
            <a:r>
              <a:rPr lang="de-DE" sz="1400" dirty="0" err="1"/>
              <a:t>Decision-making</a:t>
            </a:r>
            <a:r>
              <a:rPr lang="de-DE" sz="1400" dirty="0"/>
              <a:t> – Game Theory: </a:t>
            </a:r>
            <a:r>
              <a:rPr lang="de-DE" sz="1400" dirty="0" err="1"/>
              <a:t>solution</a:t>
            </a:r>
            <a:r>
              <a:rPr lang="de-DE" sz="1400" dirty="0"/>
              <a:t> </a:t>
            </a:r>
            <a:r>
              <a:rPr lang="de-DE" sz="1400" dirty="0" err="1"/>
              <a:t>concepts</a:t>
            </a:r>
            <a:endParaRPr lang="de-DE" sz="1400" dirty="0"/>
          </a:p>
        </p:txBody>
      </p:sp>
      <p:sp>
        <p:nvSpPr>
          <p:cNvPr id="3" name="Textplatzhalter 2">
            <a:extLst>
              <a:ext uri="{FF2B5EF4-FFF2-40B4-BE49-F238E27FC236}">
                <a16:creationId xmlns:a16="http://schemas.microsoft.com/office/drawing/2014/main" id="{782953F6-FD23-4C73-5717-42E3518FD80A}"/>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sz="2000" dirty="0"/>
              <a:t>Solution </a:t>
            </a:r>
            <a:r>
              <a:rPr lang="de-DE" sz="2000" dirty="0" err="1"/>
              <a:t>concepts</a:t>
            </a:r>
            <a:endParaRPr lang="de-DE" sz="2000" dirty="0"/>
          </a:p>
          <a:p>
            <a:pPr marL="342900" indent="-342900">
              <a:buFont typeface="Arial" panose="020B0604020202020204" pitchFamily="34" charset="0"/>
              <a:buChar char="•"/>
            </a:pPr>
            <a:r>
              <a:rPr lang="de-DE" sz="3200" b="1" dirty="0" err="1"/>
              <a:t>Dominance</a:t>
            </a:r>
            <a:endParaRPr lang="de-DE" sz="3200" b="1" dirty="0"/>
          </a:p>
          <a:p>
            <a:pPr marL="342900" indent="-342900">
              <a:buFont typeface="Arial" panose="020B0604020202020204" pitchFamily="34" charset="0"/>
              <a:buChar char="•"/>
            </a:pPr>
            <a:r>
              <a:rPr lang="de-DE" sz="2000" dirty="0"/>
              <a:t>Security</a:t>
            </a:r>
          </a:p>
          <a:p>
            <a:pPr marL="342900" indent="-342900">
              <a:buFont typeface="Arial" panose="020B0604020202020204" pitchFamily="34" charset="0"/>
              <a:buChar char="•"/>
            </a:pPr>
            <a:r>
              <a:rPr lang="de-DE" sz="2000" dirty="0"/>
              <a:t>Optimum / Efficiency</a:t>
            </a:r>
          </a:p>
          <a:p>
            <a:pPr marL="342900" indent="-342900">
              <a:buFont typeface="Arial" panose="020B0604020202020204" pitchFamily="34" charset="0"/>
              <a:buChar char="•"/>
            </a:pPr>
            <a:r>
              <a:rPr lang="de-DE" sz="2000" dirty="0" err="1"/>
              <a:t>Stability</a:t>
            </a:r>
            <a:r>
              <a:rPr lang="de-DE" sz="2000" dirty="0"/>
              <a:t> – Nash</a:t>
            </a:r>
          </a:p>
          <a:p>
            <a:pPr marL="342900" indent="-342900">
              <a:buFont typeface="Arial" panose="020B0604020202020204" pitchFamily="34" charset="0"/>
              <a:buChar char="•"/>
            </a:pPr>
            <a:r>
              <a:rPr lang="de-DE" sz="2000" dirty="0"/>
              <a:t>Shapley</a:t>
            </a:r>
          </a:p>
          <a:p>
            <a:pPr marL="342900" indent="-342900">
              <a:buFont typeface="Arial" panose="020B0604020202020204" pitchFamily="34" charset="0"/>
              <a:buChar char="•"/>
            </a:pPr>
            <a:r>
              <a:rPr lang="de-DE" sz="2000" dirty="0"/>
              <a:t>Selten</a:t>
            </a:r>
          </a:p>
          <a:p>
            <a:pPr marL="342900" indent="-342900">
              <a:buFont typeface="Arial" panose="020B0604020202020204" pitchFamily="34" charset="0"/>
              <a:buChar char="•"/>
            </a:pPr>
            <a:r>
              <a:rPr lang="de-DE" sz="2000" dirty="0"/>
              <a:t>…</a:t>
            </a:r>
          </a:p>
        </p:txBody>
      </p:sp>
      <p:sp>
        <p:nvSpPr>
          <p:cNvPr id="8" name="TextBox 7">
            <a:extLst>
              <a:ext uri="{FF2B5EF4-FFF2-40B4-BE49-F238E27FC236}">
                <a16:creationId xmlns:a16="http://schemas.microsoft.com/office/drawing/2014/main" id="{48B44CEA-C4F7-C8BA-57F2-8EAA4165E3B1}"/>
              </a:ext>
            </a:extLst>
          </p:cNvPr>
          <p:cNvSpPr txBox="1"/>
          <p:nvPr/>
        </p:nvSpPr>
        <p:spPr>
          <a:xfrm>
            <a:off x="4560570" y="4934405"/>
            <a:ext cx="3947160" cy="437095"/>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20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t>Player 1: b1 &gt; d1 &gt; a1 &gt; c1</a:t>
            </a:r>
            <a:endParaRPr lang="de-AT" dirty="0"/>
          </a:p>
        </p:txBody>
      </p:sp>
      <p:sp>
        <p:nvSpPr>
          <p:cNvPr id="11" name="TextBox 10">
            <a:extLst>
              <a:ext uri="{FF2B5EF4-FFF2-40B4-BE49-F238E27FC236}">
                <a16:creationId xmlns:a16="http://schemas.microsoft.com/office/drawing/2014/main" id="{418B3B83-BCA0-6FEA-9398-01510C7FF90C}"/>
              </a:ext>
            </a:extLst>
          </p:cNvPr>
          <p:cNvSpPr txBox="1"/>
          <p:nvPr/>
        </p:nvSpPr>
        <p:spPr>
          <a:xfrm>
            <a:off x="4560570" y="5371500"/>
            <a:ext cx="3771900" cy="437095"/>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20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t>Player 2: c2 &gt; d2 &gt; a2 &gt; b2</a:t>
            </a:r>
            <a:endParaRPr lang="de-AT" dirty="0"/>
          </a:p>
        </p:txBody>
      </p:sp>
      <p:pic>
        <p:nvPicPr>
          <p:cNvPr id="14" name="Picture 13" descr="A white grid with arrows and green arrows&#10;&#10;AI-generated content may be incorrect.">
            <a:extLst>
              <a:ext uri="{FF2B5EF4-FFF2-40B4-BE49-F238E27FC236}">
                <a16:creationId xmlns:a16="http://schemas.microsoft.com/office/drawing/2014/main" id="{A4BFF6A9-8F55-85DD-47C3-892B1C9271D7}"/>
              </a:ext>
            </a:extLst>
          </p:cNvPr>
          <p:cNvPicPr>
            <a:picLocks noChangeAspect="1"/>
          </p:cNvPicPr>
          <p:nvPr/>
        </p:nvPicPr>
        <p:blipFill>
          <a:blip r:embed="rId3"/>
          <a:stretch>
            <a:fillRect/>
          </a:stretch>
        </p:blipFill>
        <p:spPr>
          <a:xfrm>
            <a:off x="4637087" y="2012237"/>
            <a:ext cx="4036945" cy="2669858"/>
          </a:xfrm>
          <a:prstGeom prst="rect">
            <a:avLst/>
          </a:prstGeom>
        </p:spPr>
      </p:pic>
      <p:sp>
        <p:nvSpPr>
          <p:cNvPr id="17" name="Arrow: Right 16">
            <a:extLst>
              <a:ext uri="{FF2B5EF4-FFF2-40B4-BE49-F238E27FC236}">
                <a16:creationId xmlns:a16="http://schemas.microsoft.com/office/drawing/2014/main" id="{6DF8FB46-E902-3B20-1841-353B152BD88C}"/>
              </a:ext>
            </a:extLst>
          </p:cNvPr>
          <p:cNvSpPr/>
          <p:nvPr/>
        </p:nvSpPr>
        <p:spPr>
          <a:xfrm>
            <a:off x="4428339" y="2981468"/>
            <a:ext cx="620360" cy="369332"/>
          </a:xfrm>
          <a:prstGeom prst="right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8" name="Arrow: Right 17">
            <a:extLst>
              <a:ext uri="{FF2B5EF4-FFF2-40B4-BE49-F238E27FC236}">
                <a16:creationId xmlns:a16="http://schemas.microsoft.com/office/drawing/2014/main" id="{0C71659B-E770-3439-DAB6-BBB0BAE6CE4A}"/>
              </a:ext>
            </a:extLst>
          </p:cNvPr>
          <p:cNvSpPr/>
          <p:nvPr/>
        </p:nvSpPr>
        <p:spPr>
          <a:xfrm>
            <a:off x="4492660" y="4032576"/>
            <a:ext cx="620360" cy="369332"/>
          </a:xfrm>
          <a:prstGeom prst="right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1" name="Rectangle 20">
            <a:extLst>
              <a:ext uri="{FF2B5EF4-FFF2-40B4-BE49-F238E27FC236}">
                <a16:creationId xmlns:a16="http://schemas.microsoft.com/office/drawing/2014/main" id="{818127AB-3B00-B9B5-957C-C5B4AC07F252}"/>
              </a:ext>
            </a:extLst>
          </p:cNvPr>
          <p:cNvSpPr/>
          <p:nvPr/>
        </p:nvSpPr>
        <p:spPr>
          <a:xfrm>
            <a:off x="5300159" y="2773704"/>
            <a:ext cx="3207571" cy="784860"/>
          </a:xfrm>
          <a:prstGeom prst="rect">
            <a:avLst/>
          </a:prstGeom>
          <a:no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2" name="Rectangle 21">
            <a:extLst>
              <a:ext uri="{FF2B5EF4-FFF2-40B4-BE49-F238E27FC236}">
                <a16:creationId xmlns:a16="http://schemas.microsoft.com/office/drawing/2014/main" id="{34E4C63B-D9DB-E931-22D4-FB259AAF88C9}"/>
              </a:ext>
            </a:extLst>
          </p:cNvPr>
          <p:cNvSpPr/>
          <p:nvPr/>
        </p:nvSpPr>
        <p:spPr>
          <a:xfrm>
            <a:off x="5321768" y="3824812"/>
            <a:ext cx="3185962" cy="784860"/>
          </a:xfrm>
          <a:prstGeom prst="rect">
            <a:avLst/>
          </a:prstGeom>
          <a:no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3" name="Rectangle 22">
            <a:extLst>
              <a:ext uri="{FF2B5EF4-FFF2-40B4-BE49-F238E27FC236}">
                <a16:creationId xmlns:a16="http://schemas.microsoft.com/office/drawing/2014/main" id="{D10567FA-5A5B-F830-94D6-96A9EB46D6AE}"/>
              </a:ext>
            </a:extLst>
          </p:cNvPr>
          <p:cNvSpPr/>
          <p:nvPr/>
        </p:nvSpPr>
        <p:spPr>
          <a:xfrm>
            <a:off x="6450779" y="2369820"/>
            <a:ext cx="1024441" cy="2239852"/>
          </a:xfrm>
          <a:prstGeom prst="rect">
            <a:avLst/>
          </a:prstGeom>
          <a:noFill/>
          <a:ln w="28575">
            <a:solidFill>
              <a:srgbClr val="ED6E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4" name="Rectangle 23">
            <a:extLst>
              <a:ext uri="{FF2B5EF4-FFF2-40B4-BE49-F238E27FC236}">
                <a16:creationId xmlns:a16="http://schemas.microsoft.com/office/drawing/2014/main" id="{5557B801-57AF-E972-9831-330647B65AF3}"/>
              </a:ext>
            </a:extLst>
          </p:cNvPr>
          <p:cNvSpPr/>
          <p:nvPr/>
        </p:nvSpPr>
        <p:spPr>
          <a:xfrm>
            <a:off x="7661488" y="2369820"/>
            <a:ext cx="900031" cy="2239852"/>
          </a:xfrm>
          <a:prstGeom prst="rect">
            <a:avLst/>
          </a:prstGeom>
          <a:noFill/>
          <a:ln w="28575">
            <a:solidFill>
              <a:srgbClr val="ED6E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5" name="Rectangle 24">
            <a:extLst>
              <a:ext uri="{FF2B5EF4-FFF2-40B4-BE49-F238E27FC236}">
                <a16:creationId xmlns:a16="http://schemas.microsoft.com/office/drawing/2014/main" id="{582B34C6-ACDE-A08E-EB2E-F58320AFE672}"/>
              </a:ext>
            </a:extLst>
          </p:cNvPr>
          <p:cNvSpPr/>
          <p:nvPr/>
        </p:nvSpPr>
        <p:spPr>
          <a:xfrm>
            <a:off x="6482939" y="2790630"/>
            <a:ext cx="960120" cy="767934"/>
          </a:xfrm>
          <a:prstGeom prst="rect">
            <a:avLst/>
          </a:prstGeom>
          <a:solidFill>
            <a:srgbClr val="9ACFF1">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sp>
        <p:nvSpPr>
          <p:cNvPr id="19" name="Arrow: Right 18">
            <a:extLst>
              <a:ext uri="{FF2B5EF4-FFF2-40B4-BE49-F238E27FC236}">
                <a16:creationId xmlns:a16="http://schemas.microsoft.com/office/drawing/2014/main" id="{3AB22342-2D47-24E9-1036-C5C5818FABA5}"/>
              </a:ext>
            </a:extLst>
          </p:cNvPr>
          <p:cNvSpPr/>
          <p:nvPr/>
        </p:nvSpPr>
        <p:spPr>
          <a:xfrm rot="5400000">
            <a:off x="6806733" y="1724354"/>
            <a:ext cx="620360" cy="369332"/>
          </a:xfrm>
          <a:prstGeom prst="rightArrow">
            <a:avLst/>
          </a:prstGeom>
          <a:solidFill>
            <a:srgbClr val="E46E5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0" name="Arrow: Right 19">
            <a:extLst>
              <a:ext uri="{FF2B5EF4-FFF2-40B4-BE49-F238E27FC236}">
                <a16:creationId xmlns:a16="http://schemas.microsoft.com/office/drawing/2014/main" id="{D190880E-0EB7-E64A-640C-0E1DDAC9927E}"/>
              </a:ext>
            </a:extLst>
          </p:cNvPr>
          <p:cNvSpPr/>
          <p:nvPr/>
        </p:nvSpPr>
        <p:spPr>
          <a:xfrm rot="5400000">
            <a:off x="7837624" y="1736018"/>
            <a:ext cx="620360" cy="369332"/>
          </a:xfrm>
          <a:prstGeom prst="rightArrow">
            <a:avLst/>
          </a:prstGeom>
          <a:solidFill>
            <a:srgbClr val="E46E5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27" name="Picture 26">
            <a:extLst>
              <a:ext uri="{FF2B5EF4-FFF2-40B4-BE49-F238E27FC236}">
                <a16:creationId xmlns:a16="http://schemas.microsoft.com/office/drawing/2014/main" id="{74941824-B697-7B29-A3D0-F17221233873}"/>
              </a:ext>
            </a:extLst>
          </p:cNvPr>
          <p:cNvPicPr>
            <a:picLocks noChangeAspect="1"/>
          </p:cNvPicPr>
          <p:nvPr/>
        </p:nvPicPr>
        <p:blipFill>
          <a:blip r:embed="rId4"/>
          <a:stretch>
            <a:fillRect/>
          </a:stretch>
        </p:blipFill>
        <p:spPr>
          <a:xfrm>
            <a:off x="9809059" y="213855"/>
            <a:ext cx="2178544" cy="1384985"/>
          </a:xfrm>
          <a:prstGeom prst="rect">
            <a:avLst/>
          </a:prstGeom>
          <a:ln w="57150">
            <a:solidFill>
              <a:srgbClr val="92D050"/>
            </a:solidFill>
          </a:ln>
        </p:spPr>
      </p:pic>
      <p:pic>
        <p:nvPicPr>
          <p:cNvPr id="2" name="Picture 1">
            <a:extLst>
              <a:ext uri="{FF2B5EF4-FFF2-40B4-BE49-F238E27FC236}">
                <a16:creationId xmlns:a16="http://schemas.microsoft.com/office/drawing/2014/main" id="{A4B8891A-10DC-F69D-365B-56921586350C}"/>
              </a:ext>
            </a:extLst>
          </p:cNvPr>
          <p:cNvPicPr>
            <a:picLocks noChangeAspect="1"/>
          </p:cNvPicPr>
          <p:nvPr/>
        </p:nvPicPr>
        <p:blipFill>
          <a:blip r:embed="rId5"/>
          <a:stretch>
            <a:fillRect/>
          </a:stretch>
        </p:blipFill>
        <p:spPr>
          <a:xfrm>
            <a:off x="10913806" y="6335074"/>
            <a:ext cx="1233687" cy="475387"/>
          </a:xfrm>
          <a:prstGeom prst="rect">
            <a:avLst/>
          </a:prstGeom>
        </p:spPr>
      </p:pic>
      <p:pic>
        <p:nvPicPr>
          <p:cNvPr id="4" name="Picture 3">
            <a:extLst>
              <a:ext uri="{FF2B5EF4-FFF2-40B4-BE49-F238E27FC236}">
                <a16:creationId xmlns:a16="http://schemas.microsoft.com/office/drawing/2014/main" id="{28BDA2EF-863D-65FB-D637-2D3B527401C0}"/>
              </a:ext>
            </a:extLst>
          </p:cNvPr>
          <p:cNvPicPr>
            <a:picLocks noChangeAspect="1"/>
          </p:cNvPicPr>
          <p:nvPr/>
        </p:nvPicPr>
        <p:blipFill>
          <a:blip r:embed="rId6"/>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3941549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8CCF2-A2BC-08F3-010D-E95580BC490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FC323BD-4D7D-BE43-841D-9EA860E17CB7}"/>
              </a:ext>
            </a:extLst>
          </p:cNvPr>
          <p:cNvPicPr>
            <a:picLocks noChangeAspect="1"/>
          </p:cNvPicPr>
          <p:nvPr/>
        </p:nvPicPr>
        <p:blipFill>
          <a:blip r:embed="rId3"/>
          <a:stretch>
            <a:fillRect/>
          </a:stretch>
        </p:blipFill>
        <p:spPr>
          <a:xfrm>
            <a:off x="4637087" y="2056872"/>
            <a:ext cx="4059194" cy="2580587"/>
          </a:xfrm>
          <a:prstGeom prst="rect">
            <a:avLst/>
          </a:prstGeom>
          <a:ln w="57150">
            <a:solidFill>
              <a:srgbClr val="92D050"/>
            </a:solidFill>
          </a:ln>
        </p:spPr>
      </p:pic>
      <p:sp>
        <p:nvSpPr>
          <p:cNvPr id="5" name="Textplatzhalter 1">
            <a:extLst>
              <a:ext uri="{FF2B5EF4-FFF2-40B4-BE49-F238E27FC236}">
                <a16:creationId xmlns:a16="http://schemas.microsoft.com/office/drawing/2014/main" id="{1E38B2CD-1EC0-D467-4868-EACD8D9169E6}"/>
              </a:ext>
            </a:extLst>
          </p:cNvPr>
          <p:cNvSpPr>
            <a:spLocks noGrp="1"/>
          </p:cNvSpPr>
          <p:nvPr>
            <p:ph type="body" sz="quarter" idx="10"/>
          </p:nvPr>
        </p:nvSpPr>
        <p:spPr>
          <a:xfrm>
            <a:off x="360000" y="360000"/>
            <a:ext cx="8494440" cy="825628"/>
          </a:xfrm>
        </p:spPr>
        <p:txBody>
          <a:bodyPr>
            <a:normAutofit/>
          </a:bodyPr>
          <a:lstStyle/>
          <a:p>
            <a:r>
              <a:rPr lang="de-DE" sz="1400" dirty="0"/>
              <a:t>Module 3: </a:t>
            </a:r>
            <a:r>
              <a:rPr lang="de-DE" sz="1400" dirty="0" err="1"/>
              <a:t>Decision-making</a:t>
            </a:r>
            <a:r>
              <a:rPr lang="de-DE" sz="1400" dirty="0"/>
              <a:t> – Game Theory: </a:t>
            </a:r>
            <a:r>
              <a:rPr lang="de-DE" sz="1400" dirty="0" err="1"/>
              <a:t>solution</a:t>
            </a:r>
            <a:r>
              <a:rPr lang="de-DE" sz="1400" dirty="0"/>
              <a:t> </a:t>
            </a:r>
            <a:r>
              <a:rPr lang="de-DE" sz="1400" dirty="0" err="1"/>
              <a:t>concepts</a:t>
            </a:r>
            <a:endParaRPr lang="de-DE" sz="1400" dirty="0"/>
          </a:p>
        </p:txBody>
      </p:sp>
      <p:sp>
        <p:nvSpPr>
          <p:cNvPr id="3" name="Textplatzhalter 2">
            <a:extLst>
              <a:ext uri="{FF2B5EF4-FFF2-40B4-BE49-F238E27FC236}">
                <a16:creationId xmlns:a16="http://schemas.microsoft.com/office/drawing/2014/main" id="{76EFA2C4-CB33-1A87-56F5-5E7601390285}"/>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sz="2000" dirty="0"/>
              <a:t>Solution </a:t>
            </a:r>
            <a:r>
              <a:rPr lang="de-DE" sz="2000" dirty="0" err="1"/>
              <a:t>concepts</a:t>
            </a:r>
            <a:endParaRPr lang="de-DE" sz="2000" dirty="0"/>
          </a:p>
          <a:p>
            <a:pPr marL="342900" indent="-342900">
              <a:buFont typeface="Arial" panose="020B0604020202020204" pitchFamily="34" charset="0"/>
              <a:buChar char="•"/>
            </a:pPr>
            <a:r>
              <a:rPr lang="de-DE" sz="3200" b="1" dirty="0" err="1"/>
              <a:t>Dominance</a:t>
            </a:r>
            <a:endParaRPr lang="de-DE" sz="3200" b="1" dirty="0"/>
          </a:p>
          <a:p>
            <a:pPr marL="342900" indent="-342900">
              <a:buFont typeface="Arial" panose="020B0604020202020204" pitchFamily="34" charset="0"/>
              <a:buChar char="•"/>
            </a:pPr>
            <a:r>
              <a:rPr lang="de-DE" sz="2000" dirty="0"/>
              <a:t>Security</a:t>
            </a:r>
          </a:p>
          <a:p>
            <a:pPr marL="342900" indent="-342900">
              <a:buFont typeface="Arial" panose="020B0604020202020204" pitchFamily="34" charset="0"/>
              <a:buChar char="•"/>
            </a:pPr>
            <a:r>
              <a:rPr lang="de-DE" sz="2000" dirty="0"/>
              <a:t>Optimum / Efficiency</a:t>
            </a:r>
          </a:p>
          <a:p>
            <a:pPr marL="342900" indent="-342900">
              <a:buFont typeface="Arial" panose="020B0604020202020204" pitchFamily="34" charset="0"/>
              <a:buChar char="•"/>
            </a:pPr>
            <a:r>
              <a:rPr lang="de-DE" sz="2000" dirty="0" err="1"/>
              <a:t>Stability</a:t>
            </a:r>
            <a:r>
              <a:rPr lang="de-DE" sz="2000" dirty="0"/>
              <a:t> – Nash</a:t>
            </a:r>
          </a:p>
          <a:p>
            <a:pPr marL="342900" indent="-342900">
              <a:buFont typeface="Arial" panose="020B0604020202020204" pitchFamily="34" charset="0"/>
              <a:buChar char="•"/>
            </a:pPr>
            <a:r>
              <a:rPr lang="de-DE" sz="2000" dirty="0"/>
              <a:t>Shapley</a:t>
            </a:r>
          </a:p>
          <a:p>
            <a:pPr marL="342900" indent="-342900">
              <a:buFont typeface="Arial" panose="020B0604020202020204" pitchFamily="34" charset="0"/>
              <a:buChar char="•"/>
            </a:pPr>
            <a:r>
              <a:rPr lang="de-DE" sz="2000" dirty="0"/>
              <a:t>Selten</a:t>
            </a:r>
          </a:p>
          <a:p>
            <a:pPr marL="342900" indent="-342900">
              <a:buFont typeface="Arial" panose="020B0604020202020204" pitchFamily="34" charset="0"/>
              <a:buChar char="•"/>
            </a:pPr>
            <a:r>
              <a:rPr lang="de-DE" sz="2000" dirty="0"/>
              <a:t>…</a:t>
            </a:r>
          </a:p>
        </p:txBody>
      </p:sp>
      <p:sp>
        <p:nvSpPr>
          <p:cNvPr id="8" name="TextBox 7">
            <a:extLst>
              <a:ext uri="{FF2B5EF4-FFF2-40B4-BE49-F238E27FC236}">
                <a16:creationId xmlns:a16="http://schemas.microsoft.com/office/drawing/2014/main" id="{C935AA49-C40F-4674-996F-FB4761FCAB52}"/>
              </a:ext>
            </a:extLst>
          </p:cNvPr>
          <p:cNvSpPr txBox="1"/>
          <p:nvPr/>
        </p:nvSpPr>
        <p:spPr>
          <a:xfrm>
            <a:off x="4560570" y="4934405"/>
            <a:ext cx="3947160" cy="437095"/>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20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t>Player 1: b1 &gt; d1 &gt; a1 &gt; c1</a:t>
            </a:r>
            <a:endParaRPr lang="de-AT" dirty="0"/>
          </a:p>
        </p:txBody>
      </p:sp>
      <p:sp>
        <p:nvSpPr>
          <p:cNvPr id="11" name="TextBox 10">
            <a:extLst>
              <a:ext uri="{FF2B5EF4-FFF2-40B4-BE49-F238E27FC236}">
                <a16:creationId xmlns:a16="http://schemas.microsoft.com/office/drawing/2014/main" id="{E686B902-E81C-D3AE-09A6-1AF592F65343}"/>
              </a:ext>
            </a:extLst>
          </p:cNvPr>
          <p:cNvSpPr txBox="1"/>
          <p:nvPr/>
        </p:nvSpPr>
        <p:spPr>
          <a:xfrm>
            <a:off x="4560570" y="5371500"/>
            <a:ext cx="3771900" cy="437095"/>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20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t>Player 2: c2 &gt; d2 &gt; a2 &gt; b2</a:t>
            </a:r>
            <a:endParaRPr lang="de-AT" dirty="0"/>
          </a:p>
        </p:txBody>
      </p:sp>
      <p:sp>
        <p:nvSpPr>
          <p:cNvPr id="17" name="Arrow: Right 16">
            <a:extLst>
              <a:ext uri="{FF2B5EF4-FFF2-40B4-BE49-F238E27FC236}">
                <a16:creationId xmlns:a16="http://schemas.microsoft.com/office/drawing/2014/main" id="{EBD7F4D7-39C7-9C46-77CE-23D21B4BC928}"/>
              </a:ext>
            </a:extLst>
          </p:cNvPr>
          <p:cNvSpPr/>
          <p:nvPr/>
        </p:nvSpPr>
        <p:spPr>
          <a:xfrm>
            <a:off x="4428339" y="2981468"/>
            <a:ext cx="620360" cy="369332"/>
          </a:xfrm>
          <a:prstGeom prst="right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8" name="Arrow: Right 17">
            <a:extLst>
              <a:ext uri="{FF2B5EF4-FFF2-40B4-BE49-F238E27FC236}">
                <a16:creationId xmlns:a16="http://schemas.microsoft.com/office/drawing/2014/main" id="{19CC9A11-1AA8-C08F-0882-DCB9B1F9DAE4}"/>
              </a:ext>
            </a:extLst>
          </p:cNvPr>
          <p:cNvSpPr/>
          <p:nvPr/>
        </p:nvSpPr>
        <p:spPr>
          <a:xfrm>
            <a:off x="4492660" y="4032576"/>
            <a:ext cx="620360" cy="369332"/>
          </a:xfrm>
          <a:prstGeom prst="right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1" name="Rectangle 20">
            <a:extLst>
              <a:ext uri="{FF2B5EF4-FFF2-40B4-BE49-F238E27FC236}">
                <a16:creationId xmlns:a16="http://schemas.microsoft.com/office/drawing/2014/main" id="{7F8B71BA-2B18-C73E-EC91-195F07887C13}"/>
              </a:ext>
            </a:extLst>
          </p:cNvPr>
          <p:cNvSpPr/>
          <p:nvPr/>
        </p:nvSpPr>
        <p:spPr>
          <a:xfrm>
            <a:off x="5193127" y="2773704"/>
            <a:ext cx="3314604" cy="784860"/>
          </a:xfrm>
          <a:prstGeom prst="rect">
            <a:avLst/>
          </a:prstGeom>
          <a:no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2" name="Rectangle 21">
            <a:extLst>
              <a:ext uri="{FF2B5EF4-FFF2-40B4-BE49-F238E27FC236}">
                <a16:creationId xmlns:a16="http://schemas.microsoft.com/office/drawing/2014/main" id="{07617733-1A31-C365-0E94-CA111A817999}"/>
              </a:ext>
            </a:extLst>
          </p:cNvPr>
          <p:cNvSpPr/>
          <p:nvPr/>
        </p:nvSpPr>
        <p:spPr>
          <a:xfrm>
            <a:off x="5193127" y="3777085"/>
            <a:ext cx="3314603" cy="784860"/>
          </a:xfrm>
          <a:prstGeom prst="rect">
            <a:avLst/>
          </a:prstGeom>
          <a:noFill/>
          <a:ln w="2857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3" name="Rectangle 22">
            <a:extLst>
              <a:ext uri="{FF2B5EF4-FFF2-40B4-BE49-F238E27FC236}">
                <a16:creationId xmlns:a16="http://schemas.microsoft.com/office/drawing/2014/main" id="{B7848141-25FF-A733-BD08-3D3E853D894C}"/>
              </a:ext>
            </a:extLst>
          </p:cNvPr>
          <p:cNvSpPr/>
          <p:nvPr/>
        </p:nvSpPr>
        <p:spPr>
          <a:xfrm>
            <a:off x="6450779" y="2369820"/>
            <a:ext cx="1024441" cy="2239852"/>
          </a:xfrm>
          <a:prstGeom prst="rect">
            <a:avLst/>
          </a:prstGeom>
          <a:noFill/>
          <a:ln w="28575">
            <a:solidFill>
              <a:srgbClr val="ED6E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4" name="Rectangle 23">
            <a:extLst>
              <a:ext uri="{FF2B5EF4-FFF2-40B4-BE49-F238E27FC236}">
                <a16:creationId xmlns:a16="http://schemas.microsoft.com/office/drawing/2014/main" id="{9EAE7672-9FEE-4C1A-FB82-705D6E842B91}"/>
              </a:ext>
            </a:extLst>
          </p:cNvPr>
          <p:cNvSpPr/>
          <p:nvPr/>
        </p:nvSpPr>
        <p:spPr>
          <a:xfrm>
            <a:off x="7661488" y="2369820"/>
            <a:ext cx="900031" cy="2239852"/>
          </a:xfrm>
          <a:prstGeom prst="rect">
            <a:avLst/>
          </a:prstGeom>
          <a:noFill/>
          <a:ln w="28575">
            <a:solidFill>
              <a:srgbClr val="ED6E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9" name="Arrow: Right 18">
            <a:extLst>
              <a:ext uri="{FF2B5EF4-FFF2-40B4-BE49-F238E27FC236}">
                <a16:creationId xmlns:a16="http://schemas.microsoft.com/office/drawing/2014/main" id="{0EBE0383-C1B1-406D-919E-E8A5C23A8EAC}"/>
              </a:ext>
            </a:extLst>
          </p:cNvPr>
          <p:cNvSpPr/>
          <p:nvPr/>
        </p:nvSpPr>
        <p:spPr>
          <a:xfrm rot="5400000">
            <a:off x="6806733" y="1724354"/>
            <a:ext cx="620360" cy="369332"/>
          </a:xfrm>
          <a:prstGeom prst="rightArrow">
            <a:avLst/>
          </a:prstGeom>
          <a:solidFill>
            <a:srgbClr val="E46E5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0" name="Arrow: Right 19">
            <a:extLst>
              <a:ext uri="{FF2B5EF4-FFF2-40B4-BE49-F238E27FC236}">
                <a16:creationId xmlns:a16="http://schemas.microsoft.com/office/drawing/2014/main" id="{88F7EC21-E692-7EF9-6AB5-FBCC1E565BB1}"/>
              </a:ext>
            </a:extLst>
          </p:cNvPr>
          <p:cNvSpPr/>
          <p:nvPr/>
        </p:nvSpPr>
        <p:spPr>
          <a:xfrm rot="5400000">
            <a:off x="7837624" y="1736018"/>
            <a:ext cx="620360" cy="369332"/>
          </a:xfrm>
          <a:prstGeom prst="rightArrow">
            <a:avLst/>
          </a:prstGeom>
          <a:solidFill>
            <a:srgbClr val="E46E5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cxnSp>
        <p:nvCxnSpPr>
          <p:cNvPr id="6" name="Straight Arrow Connector 5">
            <a:extLst>
              <a:ext uri="{FF2B5EF4-FFF2-40B4-BE49-F238E27FC236}">
                <a16:creationId xmlns:a16="http://schemas.microsoft.com/office/drawing/2014/main" id="{E24B1137-82A7-BD65-4058-D4852CB1FA67}"/>
              </a:ext>
            </a:extLst>
          </p:cNvPr>
          <p:cNvCxnSpPr/>
          <p:nvPr/>
        </p:nvCxnSpPr>
        <p:spPr>
          <a:xfrm flipV="1">
            <a:off x="6675120" y="3086100"/>
            <a:ext cx="0" cy="69098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F12C004-AEE0-97FF-2DB8-B502BEE344B7}"/>
              </a:ext>
            </a:extLst>
          </p:cNvPr>
          <p:cNvCxnSpPr/>
          <p:nvPr/>
        </p:nvCxnSpPr>
        <p:spPr>
          <a:xfrm flipV="1">
            <a:off x="7825740" y="3086100"/>
            <a:ext cx="0" cy="69098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C53B3F5B-1B79-A8F1-8F84-9981212DB405}"/>
              </a:ext>
            </a:extLst>
          </p:cNvPr>
          <p:cNvCxnSpPr>
            <a:cxnSpLocks/>
          </p:cNvCxnSpPr>
          <p:nvPr/>
        </p:nvCxnSpPr>
        <p:spPr>
          <a:xfrm flipH="1">
            <a:off x="7301579" y="3429000"/>
            <a:ext cx="84582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ED090B6-1D2C-A6DE-22DB-47E9C0360879}"/>
              </a:ext>
            </a:extLst>
          </p:cNvPr>
          <p:cNvCxnSpPr>
            <a:cxnSpLocks/>
          </p:cNvCxnSpPr>
          <p:nvPr/>
        </p:nvCxnSpPr>
        <p:spPr>
          <a:xfrm flipH="1">
            <a:off x="7301579" y="4401908"/>
            <a:ext cx="84582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B3FD8EF-758B-7B80-0E9F-5D1B30732568}"/>
              </a:ext>
            </a:extLst>
          </p:cNvPr>
          <p:cNvSpPr/>
          <p:nvPr/>
        </p:nvSpPr>
        <p:spPr>
          <a:xfrm>
            <a:off x="6482939" y="2790630"/>
            <a:ext cx="960120" cy="767934"/>
          </a:xfrm>
          <a:prstGeom prst="rect">
            <a:avLst/>
          </a:prstGeom>
          <a:solidFill>
            <a:srgbClr val="9ACFF1">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6" name="Picture 15">
            <a:extLst>
              <a:ext uri="{FF2B5EF4-FFF2-40B4-BE49-F238E27FC236}">
                <a16:creationId xmlns:a16="http://schemas.microsoft.com/office/drawing/2014/main" id="{84D55D56-FCBA-34EF-4A8A-2D36A695392B}"/>
              </a:ext>
            </a:extLst>
          </p:cNvPr>
          <p:cNvPicPr>
            <a:picLocks noChangeAspect="1"/>
          </p:cNvPicPr>
          <p:nvPr/>
        </p:nvPicPr>
        <p:blipFill>
          <a:blip r:embed="rId3"/>
          <a:stretch>
            <a:fillRect/>
          </a:stretch>
        </p:blipFill>
        <p:spPr>
          <a:xfrm>
            <a:off x="9809059" y="213855"/>
            <a:ext cx="2178544" cy="1384985"/>
          </a:xfrm>
          <a:prstGeom prst="rect">
            <a:avLst/>
          </a:prstGeom>
          <a:ln w="57150">
            <a:solidFill>
              <a:srgbClr val="92D050"/>
            </a:solidFill>
          </a:ln>
        </p:spPr>
      </p:pic>
      <p:pic>
        <p:nvPicPr>
          <p:cNvPr id="4" name="Picture 3">
            <a:extLst>
              <a:ext uri="{FF2B5EF4-FFF2-40B4-BE49-F238E27FC236}">
                <a16:creationId xmlns:a16="http://schemas.microsoft.com/office/drawing/2014/main" id="{B903A36E-8384-7534-71E7-8DA393F7717B}"/>
              </a:ext>
            </a:extLst>
          </p:cNvPr>
          <p:cNvPicPr>
            <a:picLocks noChangeAspect="1"/>
          </p:cNvPicPr>
          <p:nvPr/>
        </p:nvPicPr>
        <p:blipFill>
          <a:blip r:embed="rId4"/>
          <a:stretch>
            <a:fillRect/>
          </a:stretch>
        </p:blipFill>
        <p:spPr>
          <a:xfrm>
            <a:off x="10913806" y="6335074"/>
            <a:ext cx="1233687" cy="475387"/>
          </a:xfrm>
          <a:prstGeom prst="rect">
            <a:avLst/>
          </a:prstGeom>
        </p:spPr>
      </p:pic>
      <p:pic>
        <p:nvPicPr>
          <p:cNvPr id="10" name="Picture 9">
            <a:extLst>
              <a:ext uri="{FF2B5EF4-FFF2-40B4-BE49-F238E27FC236}">
                <a16:creationId xmlns:a16="http://schemas.microsoft.com/office/drawing/2014/main" id="{6FDC6C5F-5160-F6A6-7D9F-589961B42095}"/>
              </a:ext>
            </a:extLst>
          </p:cNvPr>
          <p:cNvPicPr>
            <a:picLocks noChangeAspect="1"/>
          </p:cNvPicPr>
          <p:nvPr/>
        </p:nvPicPr>
        <p:blipFill>
          <a:blip r:embed="rId5"/>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057409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par>
                                <p:cTn id="11" presetID="16" presetClass="entr" presetSubtype="2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4EBC7-D2F4-D438-616A-958E96A0EB6F}"/>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BB956340-CA0E-D9E9-6E4A-926C97C3A1CA}"/>
              </a:ext>
            </a:extLst>
          </p:cNvPr>
          <p:cNvSpPr>
            <a:spLocks noGrp="1"/>
          </p:cNvSpPr>
          <p:nvPr>
            <p:ph type="body" sz="quarter" idx="10"/>
          </p:nvPr>
        </p:nvSpPr>
        <p:spPr>
          <a:xfrm>
            <a:off x="360000" y="360000"/>
            <a:ext cx="8494440" cy="825628"/>
          </a:xfrm>
        </p:spPr>
        <p:txBody>
          <a:bodyPr>
            <a:normAutofit/>
          </a:bodyPr>
          <a:lstStyle/>
          <a:p>
            <a:r>
              <a:rPr lang="de-DE" sz="1400" dirty="0"/>
              <a:t>Module 3: </a:t>
            </a:r>
            <a:r>
              <a:rPr lang="de-DE" sz="1400" dirty="0" err="1"/>
              <a:t>Decision-making</a:t>
            </a:r>
            <a:r>
              <a:rPr lang="de-DE" sz="1400" dirty="0"/>
              <a:t> – Game Theory: </a:t>
            </a:r>
            <a:r>
              <a:rPr lang="de-DE" sz="1400" dirty="0" err="1"/>
              <a:t>solution</a:t>
            </a:r>
            <a:r>
              <a:rPr lang="de-DE" sz="1400" dirty="0"/>
              <a:t> </a:t>
            </a:r>
            <a:r>
              <a:rPr lang="de-DE" sz="1400" dirty="0" err="1"/>
              <a:t>concepts</a:t>
            </a:r>
            <a:endParaRPr lang="de-DE" sz="1400" dirty="0"/>
          </a:p>
        </p:txBody>
      </p:sp>
      <p:sp>
        <p:nvSpPr>
          <p:cNvPr id="3" name="Textplatzhalter 2">
            <a:extLst>
              <a:ext uri="{FF2B5EF4-FFF2-40B4-BE49-F238E27FC236}">
                <a16:creationId xmlns:a16="http://schemas.microsoft.com/office/drawing/2014/main" id="{14D6B4EB-856E-E4E2-062A-A6F1675D19AF}"/>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sz="2000" dirty="0"/>
              <a:t>Solution </a:t>
            </a:r>
            <a:r>
              <a:rPr lang="de-DE" sz="2000" dirty="0" err="1"/>
              <a:t>concepts</a:t>
            </a:r>
            <a:endParaRPr lang="de-DE" sz="2000" dirty="0"/>
          </a:p>
          <a:p>
            <a:pPr marL="342900" indent="-342900">
              <a:buFont typeface="Arial" panose="020B0604020202020204" pitchFamily="34" charset="0"/>
              <a:buChar char="•"/>
            </a:pPr>
            <a:r>
              <a:rPr lang="de-DE" sz="2000" dirty="0" err="1"/>
              <a:t>Dominance</a:t>
            </a:r>
            <a:endParaRPr lang="de-DE" sz="2000" dirty="0"/>
          </a:p>
          <a:p>
            <a:pPr marL="342900" indent="-342900">
              <a:buFont typeface="Arial" panose="020B0604020202020204" pitchFamily="34" charset="0"/>
              <a:buChar char="•"/>
            </a:pPr>
            <a:r>
              <a:rPr lang="de-DE" sz="3200" b="1" dirty="0"/>
              <a:t>Security</a:t>
            </a:r>
            <a:endParaRPr lang="de-DE" sz="2000" b="1" dirty="0"/>
          </a:p>
          <a:p>
            <a:pPr marL="342900" indent="-342900">
              <a:buFont typeface="Arial" panose="020B0604020202020204" pitchFamily="34" charset="0"/>
              <a:buChar char="•"/>
            </a:pPr>
            <a:r>
              <a:rPr lang="de-DE" sz="2000" dirty="0"/>
              <a:t>Optimum / Efficiency</a:t>
            </a:r>
          </a:p>
          <a:p>
            <a:pPr marL="342900" indent="-342900">
              <a:buFont typeface="Arial" panose="020B0604020202020204" pitchFamily="34" charset="0"/>
              <a:buChar char="•"/>
            </a:pPr>
            <a:r>
              <a:rPr lang="de-DE" sz="2000" dirty="0" err="1"/>
              <a:t>Stability</a:t>
            </a:r>
            <a:r>
              <a:rPr lang="de-DE" sz="2000" dirty="0"/>
              <a:t> – Nash</a:t>
            </a:r>
          </a:p>
          <a:p>
            <a:pPr marL="342900" indent="-342900">
              <a:buFont typeface="Arial" panose="020B0604020202020204" pitchFamily="34" charset="0"/>
              <a:buChar char="•"/>
            </a:pPr>
            <a:r>
              <a:rPr lang="de-DE" sz="2000" dirty="0"/>
              <a:t>Shapley</a:t>
            </a:r>
          </a:p>
          <a:p>
            <a:pPr marL="342900" indent="-342900">
              <a:buFont typeface="Arial" panose="020B0604020202020204" pitchFamily="34" charset="0"/>
              <a:buChar char="•"/>
            </a:pPr>
            <a:r>
              <a:rPr lang="de-DE" sz="2000" dirty="0"/>
              <a:t>Selten</a:t>
            </a:r>
          </a:p>
          <a:p>
            <a:pPr marL="342900" indent="-342900">
              <a:buFont typeface="Arial" panose="020B0604020202020204" pitchFamily="34" charset="0"/>
              <a:buChar char="•"/>
            </a:pPr>
            <a:r>
              <a:rPr lang="de-DE" sz="2000" dirty="0"/>
              <a:t>…</a:t>
            </a:r>
          </a:p>
        </p:txBody>
      </p:sp>
      <p:sp>
        <p:nvSpPr>
          <p:cNvPr id="8" name="TextBox 7">
            <a:extLst>
              <a:ext uri="{FF2B5EF4-FFF2-40B4-BE49-F238E27FC236}">
                <a16:creationId xmlns:a16="http://schemas.microsoft.com/office/drawing/2014/main" id="{C6B39313-92B2-E759-1E2C-0A95F7F62900}"/>
              </a:ext>
            </a:extLst>
          </p:cNvPr>
          <p:cNvSpPr txBox="1"/>
          <p:nvPr/>
        </p:nvSpPr>
        <p:spPr>
          <a:xfrm>
            <a:off x="4560570" y="4934405"/>
            <a:ext cx="3947160" cy="437095"/>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20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t>Player 1: b1 &gt; d1 &gt; a1 &gt; c1</a:t>
            </a:r>
            <a:endParaRPr lang="de-AT" dirty="0"/>
          </a:p>
        </p:txBody>
      </p:sp>
      <p:sp>
        <p:nvSpPr>
          <p:cNvPr id="11" name="TextBox 10">
            <a:extLst>
              <a:ext uri="{FF2B5EF4-FFF2-40B4-BE49-F238E27FC236}">
                <a16:creationId xmlns:a16="http://schemas.microsoft.com/office/drawing/2014/main" id="{0D010EFD-42AB-0F96-D41B-80A514E1EEC7}"/>
              </a:ext>
            </a:extLst>
          </p:cNvPr>
          <p:cNvSpPr txBox="1"/>
          <p:nvPr/>
        </p:nvSpPr>
        <p:spPr>
          <a:xfrm>
            <a:off x="4560570" y="5371500"/>
            <a:ext cx="3771900" cy="437095"/>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20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t>Player 2: c2 &gt; d2 &gt; a2 &gt; b2</a:t>
            </a:r>
            <a:endParaRPr lang="de-AT" dirty="0"/>
          </a:p>
        </p:txBody>
      </p:sp>
      <p:pic>
        <p:nvPicPr>
          <p:cNvPr id="6" name="Picture 5">
            <a:extLst>
              <a:ext uri="{FF2B5EF4-FFF2-40B4-BE49-F238E27FC236}">
                <a16:creationId xmlns:a16="http://schemas.microsoft.com/office/drawing/2014/main" id="{B60030B2-8270-34C6-D0D1-B19B809A8DCB}"/>
              </a:ext>
            </a:extLst>
          </p:cNvPr>
          <p:cNvPicPr>
            <a:picLocks noChangeAspect="1"/>
          </p:cNvPicPr>
          <p:nvPr/>
        </p:nvPicPr>
        <p:blipFill>
          <a:blip r:embed="rId3"/>
          <a:stretch>
            <a:fillRect/>
          </a:stretch>
        </p:blipFill>
        <p:spPr>
          <a:xfrm>
            <a:off x="4607220" y="1364256"/>
            <a:ext cx="6704897" cy="3473846"/>
          </a:xfrm>
          <a:prstGeom prst="rect">
            <a:avLst/>
          </a:prstGeom>
        </p:spPr>
      </p:pic>
      <p:sp>
        <p:nvSpPr>
          <p:cNvPr id="7" name="Arrow: Right 6">
            <a:extLst>
              <a:ext uri="{FF2B5EF4-FFF2-40B4-BE49-F238E27FC236}">
                <a16:creationId xmlns:a16="http://schemas.microsoft.com/office/drawing/2014/main" id="{381EB2D6-4E24-4105-65E5-2642714D7ED3}"/>
              </a:ext>
            </a:extLst>
          </p:cNvPr>
          <p:cNvSpPr/>
          <p:nvPr/>
        </p:nvSpPr>
        <p:spPr>
          <a:xfrm rot="5400000">
            <a:off x="6372393" y="1103994"/>
            <a:ext cx="620360" cy="369332"/>
          </a:xfrm>
          <a:prstGeom prst="rightArrow">
            <a:avLst/>
          </a:prstGeom>
          <a:solidFill>
            <a:srgbClr val="E46E5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 name="Arrow: Right 8">
            <a:extLst>
              <a:ext uri="{FF2B5EF4-FFF2-40B4-BE49-F238E27FC236}">
                <a16:creationId xmlns:a16="http://schemas.microsoft.com/office/drawing/2014/main" id="{F7C4BD44-9654-2252-57FE-71FD498F7532}"/>
              </a:ext>
            </a:extLst>
          </p:cNvPr>
          <p:cNvSpPr/>
          <p:nvPr/>
        </p:nvSpPr>
        <p:spPr>
          <a:xfrm rot="5400000">
            <a:off x="7403284" y="1115658"/>
            <a:ext cx="620360" cy="369332"/>
          </a:xfrm>
          <a:prstGeom prst="rightArrow">
            <a:avLst/>
          </a:prstGeom>
          <a:solidFill>
            <a:srgbClr val="E46E5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0" name="Arrow: Right 9">
            <a:extLst>
              <a:ext uri="{FF2B5EF4-FFF2-40B4-BE49-F238E27FC236}">
                <a16:creationId xmlns:a16="http://schemas.microsoft.com/office/drawing/2014/main" id="{1736B5DE-E2B7-32C6-ED9B-A07F95CA2728}"/>
              </a:ext>
            </a:extLst>
          </p:cNvPr>
          <p:cNvSpPr/>
          <p:nvPr/>
        </p:nvSpPr>
        <p:spPr>
          <a:xfrm>
            <a:off x="4560570" y="2206293"/>
            <a:ext cx="620360" cy="369332"/>
          </a:xfrm>
          <a:prstGeom prst="right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2" name="Arrow: Right 11">
            <a:extLst>
              <a:ext uri="{FF2B5EF4-FFF2-40B4-BE49-F238E27FC236}">
                <a16:creationId xmlns:a16="http://schemas.microsoft.com/office/drawing/2014/main" id="{5885032C-D7FC-0BE5-C389-AEFA6E6E36C2}"/>
              </a:ext>
            </a:extLst>
          </p:cNvPr>
          <p:cNvSpPr/>
          <p:nvPr/>
        </p:nvSpPr>
        <p:spPr>
          <a:xfrm>
            <a:off x="4624891" y="3257401"/>
            <a:ext cx="620360" cy="369332"/>
          </a:xfrm>
          <a:prstGeom prst="right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cxnSp>
        <p:nvCxnSpPr>
          <p:cNvPr id="15" name="Straight Arrow Connector 14">
            <a:extLst>
              <a:ext uri="{FF2B5EF4-FFF2-40B4-BE49-F238E27FC236}">
                <a16:creationId xmlns:a16="http://schemas.microsoft.com/office/drawing/2014/main" id="{26D16BEB-F3F7-4F8A-ECDF-52C3AD2C1B87}"/>
              </a:ext>
            </a:extLst>
          </p:cNvPr>
          <p:cNvCxnSpPr/>
          <p:nvPr/>
        </p:nvCxnSpPr>
        <p:spPr>
          <a:xfrm>
            <a:off x="6608159" y="2145333"/>
            <a:ext cx="655320" cy="0"/>
          </a:xfrm>
          <a:prstGeom prst="straightConnector1">
            <a:avLst/>
          </a:prstGeom>
          <a:ln w="38100">
            <a:solidFill>
              <a:srgbClr val="FFDC5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6CD1567-2E26-9709-B718-FB8D17C2B89A}"/>
              </a:ext>
            </a:extLst>
          </p:cNvPr>
          <p:cNvCxnSpPr/>
          <p:nvPr/>
        </p:nvCxnSpPr>
        <p:spPr>
          <a:xfrm>
            <a:off x="6608159" y="3044493"/>
            <a:ext cx="655320" cy="0"/>
          </a:xfrm>
          <a:prstGeom prst="straightConnector1">
            <a:avLst/>
          </a:prstGeom>
          <a:ln w="38100">
            <a:solidFill>
              <a:srgbClr val="FFDC5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3F120AA3-B6A9-C5CE-5820-175AED2F524D}"/>
              </a:ext>
            </a:extLst>
          </p:cNvPr>
          <p:cNvCxnSpPr>
            <a:cxnSpLocks/>
          </p:cNvCxnSpPr>
          <p:nvPr/>
        </p:nvCxnSpPr>
        <p:spPr>
          <a:xfrm>
            <a:off x="6928199" y="2695046"/>
            <a:ext cx="0" cy="698893"/>
          </a:xfrm>
          <a:prstGeom prst="straightConnector1">
            <a:avLst/>
          </a:prstGeom>
          <a:ln w="38100">
            <a:solidFill>
              <a:srgbClr val="E46E5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431ACC4-3480-E842-234E-7EE135BB0FEC}"/>
              </a:ext>
            </a:extLst>
          </p:cNvPr>
          <p:cNvCxnSpPr>
            <a:cxnSpLocks/>
          </p:cNvCxnSpPr>
          <p:nvPr/>
        </p:nvCxnSpPr>
        <p:spPr>
          <a:xfrm>
            <a:off x="7898130" y="2695046"/>
            <a:ext cx="0" cy="698893"/>
          </a:xfrm>
          <a:prstGeom prst="straightConnector1">
            <a:avLst/>
          </a:prstGeom>
          <a:ln w="38100">
            <a:solidFill>
              <a:srgbClr val="E46E5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Left Brace 22">
            <a:extLst>
              <a:ext uri="{FF2B5EF4-FFF2-40B4-BE49-F238E27FC236}">
                <a16:creationId xmlns:a16="http://schemas.microsoft.com/office/drawing/2014/main" id="{7EC31CED-5590-1756-C809-74D3C5C7870E}"/>
              </a:ext>
            </a:extLst>
          </p:cNvPr>
          <p:cNvSpPr/>
          <p:nvPr/>
        </p:nvSpPr>
        <p:spPr>
          <a:xfrm rot="16200000">
            <a:off x="7017853" y="4040333"/>
            <a:ext cx="257001" cy="927561"/>
          </a:xfrm>
          <a:prstGeom prst="leftBrace">
            <a:avLst/>
          </a:prstGeom>
          <a:ln w="28575">
            <a:solidFill>
              <a:srgbClr val="ED6E4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4" name="Left Brace 23">
            <a:extLst>
              <a:ext uri="{FF2B5EF4-FFF2-40B4-BE49-F238E27FC236}">
                <a16:creationId xmlns:a16="http://schemas.microsoft.com/office/drawing/2014/main" id="{281F343B-DCC1-66DB-5292-1F06CFA0EAE5}"/>
              </a:ext>
            </a:extLst>
          </p:cNvPr>
          <p:cNvSpPr/>
          <p:nvPr/>
        </p:nvSpPr>
        <p:spPr>
          <a:xfrm rot="10800000">
            <a:off x="10469713" y="2329840"/>
            <a:ext cx="257001" cy="927561"/>
          </a:xfrm>
          <a:prstGeom prst="leftBrace">
            <a:avLst/>
          </a:prstGeom>
          <a:ln w="28575">
            <a:solidFill>
              <a:srgbClr val="FFDC5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cxnSp>
        <p:nvCxnSpPr>
          <p:cNvPr id="26" name="Straight Arrow Connector 25">
            <a:extLst>
              <a:ext uri="{FF2B5EF4-FFF2-40B4-BE49-F238E27FC236}">
                <a16:creationId xmlns:a16="http://schemas.microsoft.com/office/drawing/2014/main" id="{647FF8CB-D07A-43C2-161E-861BA9095996}"/>
              </a:ext>
            </a:extLst>
          </p:cNvPr>
          <p:cNvCxnSpPr>
            <a:cxnSpLocks/>
          </p:cNvCxnSpPr>
          <p:nvPr/>
        </p:nvCxnSpPr>
        <p:spPr>
          <a:xfrm>
            <a:off x="8239244" y="2145333"/>
            <a:ext cx="2101096" cy="245626"/>
          </a:xfrm>
          <a:prstGeom prst="straightConnector1">
            <a:avLst/>
          </a:prstGeom>
          <a:ln w="28575">
            <a:solidFill>
              <a:srgbClr val="FFDC5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51A18A8-5200-E18A-A0D4-070D43F9C40F}"/>
              </a:ext>
            </a:extLst>
          </p:cNvPr>
          <p:cNvCxnSpPr>
            <a:cxnSpLocks/>
          </p:cNvCxnSpPr>
          <p:nvPr/>
        </p:nvCxnSpPr>
        <p:spPr>
          <a:xfrm flipV="1">
            <a:off x="8239244" y="3190937"/>
            <a:ext cx="2101096" cy="319681"/>
          </a:xfrm>
          <a:prstGeom prst="straightConnector1">
            <a:avLst/>
          </a:prstGeom>
          <a:ln w="28575">
            <a:solidFill>
              <a:srgbClr val="FFDC5F"/>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6E05548-B5A0-084D-6190-A9BC4654A6F8}"/>
              </a:ext>
            </a:extLst>
          </p:cNvPr>
          <p:cNvCxnSpPr/>
          <p:nvPr/>
        </p:nvCxnSpPr>
        <p:spPr>
          <a:xfrm>
            <a:off x="6682573" y="3977640"/>
            <a:ext cx="184666" cy="397972"/>
          </a:xfrm>
          <a:prstGeom prst="straightConnector1">
            <a:avLst/>
          </a:prstGeom>
          <a:ln w="28575">
            <a:solidFill>
              <a:srgbClr val="E46E5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A28B48A3-27B6-9109-0418-F3BB9A919D68}"/>
              </a:ext>
            </a:extLst>
          </p:cNvPr>
          <p:cNvCxnSpPr>
            <a:cxnSpLocks/>
          </p:cNvCxnSpPr>
          <p:nvPr/>
        </p:nvCxnSpPr>
        <p:spPr>
          <a:xfrm flipH="1">
            <a:off x="7421880" y="3977640"/>
            <a:ext cx="106918" cy="397972"/>
          </a:xfrm>
          <a:prstGeom prst="straightConnector1">
            <a:avLst/>
          </a:prstGeom>
          <a:ln w="28575">
            <a:solidFill>
              <a:srgbClr val="E46E52"/>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35AD11D0-B9B7-0340-B1AA-9E157CACEDEA}"/>
              </a:ext>
            </a:extLst>
          </p:cNvPr>
          <p:cNvSpPr/>
          <p:nvPr/>
        </p:nvSpPr>
        <p:spPr>
          <a:xfrm>
            <a:off x="7181869" y="1971121"/>
            <a:ext cx="960120" cy="767934"/>
          </a:xfrm>
          <a:prstGeom prst="rect">
            <a:avLst/>
          </a:prstGeom>
          <a:solidFill>
            <a:srgbClr val="9ACFF1">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38" name="Picture 37">
            <a:extLst>
              <a:ext uri="{FF2B5EF4-FFF2-40B4-BE49-F238E27FC236}">
                <a16:creationId xmlns:a16="http://schemas.microsoft.com/office/drawing/2014/main" id="{33A63480-9DC4-9A00-82BF-9CB20893A695}"/>
              </a:ext>
            </a:extLst>
          </p:cNvPr>
          <p:cNvPicPr>
            <a:picLocks noChangeAspect="1"/>
          </p:cNvPicPr>
          <p:nvPr/>
        </p:nvPicPr>
        <p:blipFill>
          <a:blip r:embed="rId4"/>
          <a:stretch>
            <a:fillRect/>
          </a:stretch>
        </p:blipFill>
        <p:spPr>
          <a:xfrm>
            <a:off x="9809059" y="213855"/>
            <a:ext cx="2178544" cy="1384985"/>
          </a:xfrm>
          <a:prstGeom prst="rect">
            <a:avLst/>
          </a:prstGeom>
          <a:ln w="57150">
            <a:solidFill>
              <a:srgbClr val="92D050"/>
            </a:solidFill>
          </a:ln>
        </p:spPr>
      </p:pic>
      <p:pic>
        <p:nvPicPr>
          <p:cNvPr id="2" name="Picture 1">
            <a:extLst>
              <a:ext uri="{FF2B5EF4-FFF2-40B4-BE49-F238E27FC236}">
                <a16:creationId xmlns:a16="http://schemas.microsoft.com/office/drawing/2014/main" id="{C20F2726-F9B1-2015-EA8E-C2AD8C2E148C}"/>
              </a:ext>
            </a:extLst>
          </p:cNvPr>
          <p:cNvPicPr>
            <a:picLocks noChangeAspect="1"/>
          </p:cNvPicPr>
          <p:nvPr/>
        </p:nvPicPr>
        <p:blipFill>
          <a:blip r:embed="rId5"/>
          <a:stretch>
            <a:fillRect/>
          </a:stretch>
        </p:blipFill>
        <p:spPr>
          <a:xfrm>
            <a:off x="10913806" y="6335074"/>
            <a:ext cx="1233687" cy="475387"/>
          </a:xfrm>
          <a:prstGeom prst="rect">
            <a:avLst/>
          </a:prstGeom>
        </p:spPr>
      </p:pic>
      <p:pic>
        <p:nvPicPr>
          <p:cNvPr id="4" name="Picture 3">
            <a:extLst>
              <a:ext uri="{FF2B5EF4-FFF2-40B4-BE49-F238E27FC236}">
                <a16:creationId xmlns:a16="http://schemas.microsoft.com/office/drawing/2014/main" id="{E9DED4A2-F8AE-10E5-2834-DCC024107E43}"/>
              </a:ext>
            </a:extLst>
          </p:cNvPr>
          <p:cNvPicPr>
            <a:picLocks noChangeAspect="1"/>
          </p:cNvPicPr>
          <p:nvPr/>
        </p:nvPicPr>
        <p:blipFill>
          <a:blip r:embed="rId6"/>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3930876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A9E08-233E-92CD-1B84-314F54264185}"/>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D2B15EA1-E9D7-588B-F706-64E8041CB787}"/>
              </a:ext>
            </a:extLst>
          </p:cNvPr>
          <p:cNvPicPr>
            <a:picLocks noChangeAspect="1"/>
          </p:cNvPicPr>
          <p:nvPr/>
        </p:nvPicPr>
        <p:blipFill>
          <a:blip r:embed="rId3"/>
          <a:stretch>
            <a:fillRect/>
          </a:stretch>
        </p:blipFill>
        <p:spPr>
          <a:xfrm>
            <a:off x="4579171" y="1377700"/>
            <a:ext cx="6732946" cy="3478896"/>
          </a:xfrm>
          <a:prstGeom prst="rect">
            <a:avLst/>
          </a:prstGeom>
        </p:spPr>
      </p:pic>
      <p:sp>
        <p:nvSpPr>
          <p:cNvPr id="5" name="Textplatzhalter 1">
            <a:extLst>
              <a:ext uri="{FF2B5EF4-FFF2-40B4-BE49-F238E27FC236}">
                <a16:creationId xmlns:a16="http://schemas.microsoft.com/office/drawing/2014/main" id="{87207194-0427-4066-9288-10B695A15CC4}"/>
              </a:ext>
            </a:extLst>
          </p:cNvPr>
          <p:cNvSpPr>
            <a:spLocks noGrp="1"/>
          </p:cNvSpPr>
          <p:nvPr>
            <p:ph type="body" sz="quarter" idx="10"/>
          </p:nvPr>
        </p:nvSpPr>
        <p:spPr>
          <a:xfrm>
            <a:off x="360000" y="360000"/>
            <a:ext cx="8494440" cy="825628"/>
          </a:xfrm>
        </p:spPr>
        <p:txBody>
          <a:bodyPr>
            <a:normAutofit/>
          </a:bodyPr>
          <a:lstStyle/>
          <a:p>
            <a:r>
              <a:rPr lang="de-DE" sz="1400" dirty="0"/>
              <a:t>Module 3: </a:t>
            </a:r>
            <a:r>
              <a:rPr lang="de-DE" sz="1400" dirty="0" err="1"/>
              <a:t>Decision-making</a:t>
            </a:r>
            <a:r>
              <a:rPr lang="de-DE" sz="1400" dirty="0"/>
              <a:t> – Game Theory: </a:t>
            </a:r>
            <a:r>
              <a:rPr lang="de-DE" sz="1400" dirty="0" err="1"/>
              <a:t>solution</a:t>
            </a:r>
            <a:r>
              <a:rPr lang="de-DE" sz="1400" dirty="0"/>
              <a:t> </a:t>
            </a:r>
            <a:r>
              <a:rPr lang="de-DE" sz="1400" dirty="0" err="1"/>
              <a:t>concepts</a:t>
            </a:r>
            <a:endParaRPr lang="de-DE" sz="1400" dirty="0"/>
          </a:p>
        </p:txBody>
      </p:sp>
      <p:sp>
        <p:nvSpPr>
          <p:cNvPr id="3" name="Textplatzhalter 2">
            <a:extLst>
              <a:ext uri="{FF2B5EF4-FFF2-40B4-BE49-F238E27FC236}">
                <a16:creationId xmlns:a16="http://schemas.microsoft.com/office/drawing/2014/main" id="{2C0B0577-7452-CBE5-50E8-D2A71A2754BC}"/>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sz="2000" dirty="0"/>
              <a:t>Solution </a:t>
            </a:r>
            <a:r>
              <a:rPr lang="de-DE" sz="2000" dirty="0" err="1"/>
              <a:t>concepts</a:t>
            </a:r>
            <a:endParaRPr lang="de-DE" sz="2000" dirty="0"/>
          </a:p>
          <a:p>
            <a:pPr marL="342900" indent="-342900">
              <a:buFont typeface="Arial" panose="020B0604020202020204" pitchFamily="34" charset="0"/>
              <a:buChar char="•"/>
            </a:pPr>
            <a:r>
              <a:rPr lang="de-DE" sz="2000" dirty="0" err="1"/>
              <a:t>Dominance</a:t>
            </a:r>
            <a:endParaRPr lang="de-DE" sz="2000" dirty="0"/>
          </a:p>
          <a:p>
            <a:pPr marL="342900" indent="-342900">
              <a:buFont typeface="Arial" panose="020B0604020202020204" pitchFamily="34" charset="0"/>
              <a:buChar char="•"/>
            </a:pPr>
            <a:r>
              <a:rPr lang="de-DE" sz="3200" b="1" dirty="0"/>
              <a:t>Security</a:t>
            </a:r>
            <a:endParaRPr lang="de-DE" sz="2000" b="1" dirty="0"/>
          </a:p>
          <a:p>
            <a:pPr marL="342900" indent="-342900">
              <a:buFont typeface="Arial" panose="020B0604020202020204" pitchFamily="34" charset="0"/>
              <a:buChar char="•"/>
            </a:pPr>
            <a:r>
              <a:rPr lang="de-DE" sz="2000" dirty="0"/>
              <a:t>Optimum / Efficiency</a:t>
            </a:r>
          </a:p>
          <a:p>
            <a:pPr marL="342900" indent="-342900">
              <a:buFont typeface="Arial" panose="020B0604020202020204" pitchFamily="34" charset="0"/>
              <a:buChar char="•"/>
            </a:pPr>
            <a:r>
              <a:rPr lang="de-DE" sz="2000" dirty="0" err="1"/>
              <a:t>Stability</a:t>
            </a:r>
            <a:r>
              <a:rPr lang="de-DE" sz="2000" dirty="0"/>
              <a:t> – Nash</a:t>
            </a:r>
          </a:p>
          <a:p>
            <a:pPr marL="342900" indent="-342900">
              <a:buFont typeface="Arial" panose="020B0604020202020204" pitchFamily="34" charset="0"/>
              <a:buChar char="•"/>
            </a:pPr>
            <a:r>
              <a:rPr lang="de-DE" sz="2000" dirty="0"/>
              <a:t>Shapley</a:t>
            </a:r>
          </a:p>
          <a:p>
            <a:pPr marL="342900" indent="-342900">
              <a:buFont typeface="Arial" panose="020B0604020202020204" pitchFamily="34" charset="0"/>
              <a:buChar char="•"/>
            </a:pPr>
            <a:r>
              <a:rPr lang="de-DE" sz="2000" dirty="0"/>
              <a:t>Selten</a:t>
            </a:r>
          </a:p>
          <a:p>
            <a:pPr marL="342900" indent="-342900">
              <a:buFont typeface="Arial" panose="020B0604020202020204" pitchFamily="34" charset="0"/>
              <a:buChar char="•"/>
            </a:pPr>
            <a:r>
              <a:rPr lang="de-DE" sz="2000" dirty="0"/>
              <a:t>…</a:t>
            </a:r>
          </a:p>
        </p:txBody>
      </p:sp>
      <p:sp>
        <p:nvSpPr>
          <p:cNvPr id="8" name="TextBox 7">
            <a:extLst>
              <a:ext uri="{FF2B5EF4-FFF2-40B4-BE49-F238E27FC236}">
                <a16:creationId xmlns:a16="http://schemas.microsoft.com/office/drawing/2014/main" id="{A669A657-AE56-8906-EED2-DB6035F5C07F}"/>
              </a:ext>
            </a:extLst>
          </p:cNvPr>
          <p:cNvSpPr txBox="1"/>
          <p:nvPr/>
        </p:nvSpPr>
        <p:spPr>
          <a:xfrm>
            <a:off x="4560570" y="4934405"/>
            <a:ext cx="3947160" cy="437095"/>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20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t>Player 1: b1 &gt; d1 &gt; a1 &gt; c1</a:t>
            </a:r>
            <a:endParaRPr lang="de-AT" dirty="0"/>
          </a:p>
        </p:txBody>
      </p:sp>
      <p:sp>
        <p:nvSpPr>
          <p:cNvPr id="11" name="TextBox 10">
            <a:extLst>
              <a:ext uri="{FF2B5EF4-FFF2-40B4-BE49-F238E27FC236}">
                <a16:creationId xmlns:a16="http://schemas.microsoft.com/office/drawing/2014/main" id="{16042182-6B6F-3FF4-2C4A-790C9D6CA004}"/>
              </a:ext>
            </a:extLst>
          </p:cNvPr>
          <p:cNvSpPr txBox="1"/>
          <p:nvPr/>
        </p:nvSpPr>
        <p:spPr>
          <a:xfrm>
            <a:off x="4560570" y="5371500"/>
            <a:ext cx="3771900" cy="437095"/>
          </a:xfrm>
          <a:prstGeom prst="rect">
            <a:avLst/>
          </a:prstGeom>
        </p:spPr>
        <p:txBody>
          <a:bodyPr>
            <a:normAutofit/>
          </a:bodyPr>
          <a:lstStyle>
            <a:defPPr>
              <a:defRPr lang="de-DE"/>
            </a:defPPr>
            <a:lvl1pPr indent="0">
              <a:lnSpc>
                <a:spcPct val="120000"/>
              </a:lnSpc>
              <a:spcBef>
                <a:spcPts val="0"/>
              </a:spcBef>
              <a:spcAft>
                <a:spcPts val="0"/>
              </a:spcAft>
              <a:buSzPct val="120000"/>
              <a:buFont typeface="Wingdings" pitchFamily="2" charset="2"/>
              <a:buNone/>
              <a:defRPr sz="20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dirty="0"/>
              <a:t>Player 2: c2 &gt; d2 &gt; a2 &gt; b2</a:t>
            </a:r>
            <a:endParaRPr lang="de-AT" dirty="0"/>
          </a:p>
        </p:txBody>
      </p:sp>
      <p:sp>
        <p:nvSpPr>
          <p:cNvPr id="7" name="Arrow: Right 6">
            <a:extLst>
              <a:ext uri="{FF2B5EF4-FFF2-40B4-BE49-F238E27FC236}">
                <a16:creationId xmlns:a16="http://schemas.microsoft.com/office/drawing/2014/main" id="{E3416B08-CB3A-D1F3-93DF-BE1BDAC68993}"/>
              </a:ext>
            </a:extLst>
          </p:cNvPr>
          <p:cNvSpPr/>
          <p:nvPr/>
        </p:nvSpPr>
        <p:spPr>
          <a:xfrm rot="5400000">
            <a:off x="6372393" y="1103994"/>
            <a:ext cx="620360" cy="369332"/>
          </a:xfrm>
          <a:prstGeom prst="rightArrow">
            <a:avLst/>
          </a:prstGeom>
          <a:solidFill>
            <a:srgbClr val="E46E5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9" name="Arrow: Right 8">
            <a:extLst>
              <a:ext uri="{FF2B5EF4-FFF2-40B4-BE49-F238E27FC236}">
                <a16:creationId xmlns:a16="http://schemas.microsoft.com/office/drawing/2014/main" id="{FB29D58E-AAF4-81CC-6DCD-D3230968A818}"/>
              </a:ext>
            </a:extLst>
          </p:cNvPr>
          <p:cNvSpPr/>
          <p:nvPr/>
        </p:nvSpPr>
        <p:spPr>
          <a:xfrm rot="5400000">
            <a:off x="7403284" y="1115658"/>
            <a:ext cx="620360" cy="369332"/>
          </a:xfrm>
          <a:prstGeom prst="rightArrow">
            <a:avLst/>
          </a:prstGeom>
          <a:solidFill>
            <a:srgbClr val="E46E5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0" name="Arrow: Right 9">
            <a:extLst>
              <a:ext uri="{FF2B5EF4-FFF2-40B4-BE49-F238E27FC236}">
                <a16:creationId xmlns:a16="http://schemas.microsoft.com/office/drawing/2014/main" id="{086E0684-085B-5A70-3DCE-D84BC2041BD5}"/>
              </a:ext>
            </a:extLst>
          </p:cNvPr>
          <p:cNvSpPr/>
          <p:nvPr/>
        </p:nvSpPr>
        <p:spPr>
          <a:xfrm>
            <a:off x="4560570" y="2206293"/>
            <a:ext cx="620360" cy="369332"/>
          </a:xfrm>
          <a:prstGeom prst="right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12" name="Arrow: Right 11">
            <a:extLst>
              <a:ext uri="{FF2B5EF4-FFF2-40B4-BE49-F238E27FC236}">
                <a16:creationId xmlns:a16="http://schemas.microsoft.com/office/drawing/2014/main" id="{46A752A7-7388-2D05-257A-70313912A789}"/>
              </a:ext>
            </a:extLst>
          </p:cNvPr>
          <p:cNvSpPr/>
          <p:nvPr/>
        </p:nvSpPr>
        <p:spPr>
          <a:xfrm>
            <a:off x="4624891" y="3257401"/>
            <a:ext cx="620360" cy="369332"/>
          </a:xfrm>
          <a:prstGeom prst="rightArrow">
            <a:avLst/>
          </a:prstGeom>
          <a:solidFill>
            <a:schemeClr val="accent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a:p>
        </p:txBody>
      </p:sp>
      <p:cxnSp>
        <p:nvCxnSpPr>
          <p:cNvPr id="15" name="Straight Arrow Connector 14">
            <a:extLst>
              <a:ext uri="{FF2B5EF4-FFF2-40B4-BE49-F238E27FC236}">
                <a16:creationId xmlns:a16="http://schemas.microsoft.com/office/drawing/2014/main" id="{229A8722-8620-3FC4-A55E-8E822EFBBA73}"/>
              </a:ext>
            </a:extLst>
          </p:cNvPr>
          <p:cNvCxnSpPr/>
          <p:nvPr/>
        </p:nvCxnSpPr>
        <p:spPr>
          <a:xfrm>
            <a:off x="6608159" y="2145333"/>
            <a:ext cx="655320" cy="0"/>
          </a:xfrm>
          <a:prstGeom prst="straightConnector1">
            <a:avLst/>
          </a:prstGeom>
          <a:ln w="38100">
            <a:solidFill>
              <a:srgbClr val="FFDC5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6595A686-DADD-903B-320A-7D0E205B1EF5}"/>
              </a:ext>
            </a:extLst>
          </p:cNvPr>
          <p:cNvCxnSpPr/>
          <p:nvPr/>
        </p:nvCxnSpPr>
        <p:spPr>
          <a:xfrm>
            <a:off x="6608159" y="3044493"/>
            <a:ext cx="655320" cy="0"/>
          </a:xfrm>
          <a:prstGeom prst="straightConnector1">
            <a:avLst/>
          </a:prstGeom>
          <a:ln w="38100">
            <a:solidFill>
              <a:srgbClr val="FFDC5F"/>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A44E10F-A069-DFAB-4795-09AD1C19E6DA}"/>
              </a:ext>
            </a:extLst>
          </p:cNvPr>
          <p:cNvCxnSpPr>
            <a:cxnSpLocks/>
          </p:cNvCxnSpPr>
          <p:nvPr/>
        </p:nvCxnSpPr>
        <p:spPr>
          <a:xfrm>
            <a:off x="6928199" y="2695046"/>
            <a:ext cx="0" cy="698893"/>
          </a:xfrm>
          <a:prstGeom prst="straightConnector1">
            <a:avLst/>
          </a:prstGeom>
          <a:ln w="38100">
            <a:solidFill>
              <a:srgbClr val="E46E5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62185377-FFD6-8EF2-3DE5-77C60F5CFBDA}"/>
              </a:ext>
            </a:extLst>
          </p:cNvPr>
          <p:cNvCxnSpPr>
            <a:cxnSpLocks/>
          </p:cNvCxnSpPr>
          <p:nvPr/>
        </p:nvCxnSpPr>
        <p:spPr>
          <a:xfrm>
            <a:off x="7898130" y="2695046"/>
            <a:ext cx="0" cy="698893"/>
          </a:xfrm>
          <a:prstGeom prst="straightConnector1">
            <a:avLst/>
          </a:prstGeom>
          <a:ln w="38100">
            <a:solidFill>
              <a:srgbClr val="E46E5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Left Brace 22">
            <a:extLst>
              <a:ext uri="{FF2B5EF4-FFF2-40B4-BE49-F238E27FC236}">
                <a16:creationId xmlns:a16="http://schemas.microsoft.com/office/drawing/2014/main" id="{25354C5F-FE74-FA1F-D81B-7F83B6A23371}"/>
              </a:ext>
            </a:extLst>
          </p:cNvPr>
          <p:cNvSpPr/>
          <p:nvPr/>
        </p:nvSpPr>
        <p:spPr>
          <a:xfrm rot="16200000">
            <a:off x="7017853" y="4040333"/>
            <a:ext cx="257001" cy="927561"/>
          </a:xfrm>
          <a:prstGeom prst="leftBrace">
            <a:avLst/>
          </a:prstGeom>
          <a:ln w="28575">
            <a:solidFill>
              <a:srgbClr val="ED6E4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24" name="Left Brace 23">
            <a:extLst>
              <a:ext uri="{FF2B5EF4-FFF2-40B4-BE49-F238E27FC236}">
                <a16:creationId xmlns:a16="http://schemas.microsoft.com/office/drawing/2014/main" id="{F7C6B3EA-3196-7FA4-9593-FEA84C7AC2A2}"/>
              </a:ext>
            </a:extLst>
          </p:cNvPr>
          <p:cNvSpPr/>
          <p:nvPr/>
        </p:nvSpPr>
        <p:spPr>
          <a:xfrm rot="10800000">
            <a:off x="10469713" y="2329840"/>
            <a:ext cx="257001" cy="927561"/>
          </a:xfrm>
          <a:prstGeom prst="leftBrace">
            <a:avLst/>
          </a:prstGeom>
          <a:ln w="28575">
            <a:solidFill>
              <a:srgbClr val="FFDC5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cxnSp>
        <p:nvCxnSpPr>
          <p:cNvPr id="26" name="Straight Arrow Connector 25">
            <a:extLst>
              <a:ext uri="{FF2B5EF4-FFF2-40B4-BE49-F238E27FC236}">
                <a16:creationId xmlns:a16="http://schemas.microsoft.com/office/drawing/2014/main" id="{B334698B-DF0D-3390-BC8D-EBED9CD296F9}"/>
              </a:ext>
            </a:extLst>
          </p:cNvPr>
          <p:cNvCxnSpPr>
            <a:cxnSpLocks/>
          </p:cNvCxnSpPr>
          <p:nvPr/>
        </p:nvCxnSpPr>
        <p:spPr>
          <a:xfrm>
            <a:off x="8239244" y="2145333"/>
            <a:ext cx="2101096" cy="245626"/>
          </a:xfrm>
          <a:prstGeom prst="straightConnector1">
            <a:avLst/>
          </a:prstGeom>
          <a:ln w="28575">
            <a:solidFill>
              <a:srgbClr val="FFDC5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69AAD05C-D0E8-00D6-4ABC-5C43807F7D97}"/>
              </a:ext>
            </a:extLst>
          </p:cNvPr>
          <p:cNvCxnSpPr>
            <a:cxnSpLocks/>
          </p:cNvCxnSpPr>
          <p:nvPr/>
        </p:nvCxnSpPr>
        <p:spPr>
          <a:xfrm flipV="1">
            <a:off x="8239244" y="3190937"/>
            <a:ext cx="2101096" cy="319681"/>
          </a:xfrm>
          <a:prstGeom prst="straightConnector1">
            <a:avLst/>
          </a:prstGeom>
          <a:ln w="28575">
            <a:solidFill>
              <a:srgbClr val="FFDC5F"/>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8D7EF589-F3B3-653C-BE9F-8F0A5871F919}"/>
              </a:ext>
            </a:extLst>
          </p:cNvPr>
          <p:cNvCxnSpPr/>
          <p:nvPr/>
        </p:nvCxnSpPr>
        <p:spPr>
          <a:xfrm>
            <a:off x="6682573" y="3977640"/>
            <a:ext cx="184666" cy="397972"/>
          </a:xfrm>
          <a:prstGeom prst="straightConnector1">
            <a:avLst/>
          </a:prstGeom>
          <a:ln w="28575">
            <a:solidFill>
              <a:srgbClr val="E46E52"/>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16DC623B-1835-D51E-F2A3-C379292A3C3F}"/>
              </a:ext>
            </a:extLst>
          </p:cNvPr>
          <p:cNvCxnSpPr>
            <a:cxnSpLocks/>
          </p:cNvCxnSpPr>
          <p:nvPr/>
        </p:nvCxnSpPr>
        <p:spPr>
          <a:xfrm flipH="1">
            <a:off x="7421880" y="3977640"/>
            <a:ext cx="106918" cy="397972"/>
          </a:xfrm>
          <a:prstGeom prst="straightConnector1">
            <a:avLst/>
          </a:prstGeom>
          <a:ln w="28575">
            <a:solidFill>
              <a:srgbClr val="E46E52"/>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5FD60BE5-B30C-9BCF-A06A-02021108C39B}"/>
              </a:ext>
            </a:extLst>
          </p:cNvPr>
          <p:cNvSpPr/>
          <p:nvPr/>
        </p:nvSpPr>
        <p:spPr>
          <a:xfrm>
            <a:off x="7153112" y="1959951"/>
            <a:ext cx="960120" cy="767934"/>
          </a:xfrm>
          <a:prstGeom prst="rect">
            <a:avLst/>
          </a:prstGeom>
          <a:solidFill>
            <a:srgbClr val="9ACFF1">
              <a:alpha val="5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AT" dirty="0"/>
          </a:p>
        </p:txBody>
      </p:sp>
      <p:pic>
        <p:nvPicPr>
          <p:cNvPr id="17" name="Picture 16">
            <a:extLst>
              <a:ext uri="{FF2B5EF4-FFF2-40B4-BE49-F238E27FC236}">
                <a16:creationId xmlns:a16="http://schemas.microsoft.com/office/drawing/2014/main" id="{60802BEC-210B-D9DF-F2AF-400E78F3EAD1}"/>
              </a:ext>
            </a:extLst>
          </p:cNvPr>
          <p:cNvPicPr>
            <a:picLocks noChangeAspect="1"/>
          </p:cNvPicPr>
          <p:nvPr/>
        </p:nvPicPr>
        <p:blipFill>
          <a:blip r:embed="rId4"/>
          <a:stretch>
            <a:fillRect/>
          </a:stretch>
        </p:blipFill>
        <p:spPr>
          <a:xfrm>
            <a:off x="9809059" y="213855"/>
            <a:ext cx="2178544" cy="1384985"/>
          </a:xfrm>
          <a:prstGeom prst="rect">
            <a:avLst/>
          </a:prstGeom>
          <a:ln w="57150">
            <a:solidFill>
              <a:srgbClr val="92D050"/>
            </a:solidFill>
          </a:ln>
        </p:spPr>
      </p:pic>
      <p:pic>
        <p:nvPicPr>
          <p:cNvPr id="2" name="Picture 1">
            <a:extLst>
              <a:ext uri="{FF2B5EF4-FFF2-40B4-BE49-F238E27FC236}">
                <a16:creationId xmlns:a16="http://schemas.microsoft.com/office/drawing/2014/main" id="{C9FB6C13-8CEF-EDC6-48AF-2B095CFB8010}"/>
              </a:ext>
            </a:extLst>
          </p:cNvPr>
          <p:cNvPicPr>
            <a:picLocks noChangeAspect="1"/>
          </p:cNvPicPr>
          <p:nvPr/>
        </p:nvPicPr>
        <p:blipFill>
          <a:blip r:embed="rId5"/>
          <a:stretch>
            <a:fillRect/>
          </a:stretch>
        </p:blipFill>
        <p:spPr>
          <a:xfrm>
            <a:off x="10913806" y="6335074"/>
            <a:ext cx="1233687" cy="475387"/>
          </a:xfrm>
          <a:prstGeom prst="rect">
            <a:avLst/>
          </a:prstGeom>
        </p:spPr>
      </p:pic>
      <p:pic>
        <p:nvPicPr>
          <p:cNvPr id="4" name="Picture 3">
            <a:extLst>
              <a:ext uri="{FF2B5EF4-FFF2-40B4-BE49-F238E27FC236}">
                <a16:creationId xmlns:a16="http://schemas.microsoft.com/office/drawing/2014/main" id="{36CC42B5-913B-92CF-7D6E-1E6A982D78A9}"/>
              </a:ext>
            </a:extLst>
          </p:cNvPr>
          <p:cNvPicPr>
            <a:picLocks noChangeAspect="1"/>
          </p:cNvPicPr>
          <p:nvPr/>
        </p:nvPicPr>
        <p:blipFill>
          <a:blip r:embed="rId6"/>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19321927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BAF50-A870-DF84-2166-477C8A6EEA42}"/>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80EC217E-62FC-155B-48E1-D249D4A79C55}"/>
              </a:ext>
            </a:extLst>
          </p:cNvPr>
          <p:cNvSpPr>
            <a:spLocks noGrp="1"/>
          </p:cNvSpPr>
          <p:nvPr>
            <p:ph type="body" sz="quarter" idx="10"/>
          </p:nvPr>
        </p:nvSpPr>
        <p:spPr>
          <a:xfrm>
            <a:off x="360000" y="360000"/>
            <a:ext cx="8494440" cy="825628"/>
          </a:xfrm>
        </p:spPr>
        <p:txBody>
          <a:bodyPr>
            <a:normAutofit/>
          </a:bodyPr>
          <a:lstStyle/>
          <a:p>
            <a:r>
              <a:rPr lang="de-DE" sz="1400" dirty="0"/>
              <a:t>Module 3: </a:t>
            </a:r>
            <a:r>
              <a:rPr lang="de-DE" sz="1400" dirty="0" err="1"/>
              <a:t>Decision-making</a:t>
            </a:r>
            <a:r>
              <a:rPr lang="de-DE" sz="1400" dirty="0"/>
              <a:t> – Game Theory: Prisoners Dilemma</a:t>
            </a:r>
          </a:p>
        </p:txBody>
      </p:sp>
      <p:sp>
        <p:nvSpPr>
          <p:cNvPr id="3" name="Textplatzhalter 2">
            <a:extLst>
              <a:ext uri="{FF2B5EF4-FFF2-40B4-BE49-F238E27FC236}">
                <a16:creationId xmlns:a16="http://schemas.microsoft.com/office/drawing/2014/main" id="{6D45A929-D232-E9FB-8796-DD2602342F27}"/>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DE" sz="2000" dirty="0"/>
          </a:p>
        </p:txBody>
      </p:sp>
      <p:pic>
        <p:nvPicPr>
          <p:cNvPr id="4" name="Picture 3" descr="A poster of a person in a tuxedo&#10;&#10;AI-generated content may be incorrect.">
            <a:extLst>
              <a:ext uri="{FF2B5EF4-FFF2-40B4-BE49-F238E27FC236}">
                <a16:creationId xmlns:a16="http://schemas.microsoft.com/office/drawing/2014/main" id="{6D2D5647-E8B3-F788-CE77-10DA932EDF71}"/>
              </a:ext>
            </a:extLst>
          </p:cNvPr>
          <p:cNvPicPr>
            <a:picLocks noChangeAspect="1"/>
          </p:cNvPicPr>
          <p:nvPr/>
        </p:nvPicPr>
        <p:blipFill>
          <a:blip r:embed="rId3"/>
          <a:stretch>
            <a:fillRect/>
          </a:stretch>
        </p:blipFill>
        <p:spPr>
          <a:xfrm>
            <a:off x="3987165" y="937260"/>
            <a:ext cx="4217670" cy="5623560"/>
          </a:xfrm>
          <a:prstGeom prst="rect">
            <a:avLst/>
          </a:prstGeom>
        </p:spPr>
      </p:pic>
      <p:pic>
        <p:nvPicPr>
          <p:cNvPr id="6" name="Picture 5">
            <a:extLst>
              <a:ext uri="{FF2B5EF4-FFF2-40B4-BE49-F238E27FC236}">
                <a16:creationId xmlns:a16="http://schemas.microsoft.com/office/drawing/2014/main" id="{8F8FA7DA-0BAD-64C6-ECDF-50E0EF6CA1F7}"/>
              </a:ext>
            </a:extLst>
          </p:cNvPr>
          <p:cNvPicPr>
            <a:picLocks noChangeAspect="1"/>
          </p:cNvPicPr>
          <p:nvPr/>
        </p:nvPicPr>
        <p:blipFill>
          <a:blip r:embed="rId4"/>
          <a:stretch>
            <a:fillRect/>
          </a:stretch>
        </p:blipFill>
        <p:spPr>
          <a:xfrm>
            <a:off x="9809059" y="213855"/>
            <a:ext cx="2178544" cy="1384985"/>
          </a:xfrm>
          <a:prstGeom prst="rect">
            <a:avLst/>
          </a:prstGeom>
          <a:ln w="57150">
            <a:solidFill>
              <a:srgbClr val="92D050"/>
            </a:solidFill>
          </a:ln>
        </p:spPr>
      </p:pic>
      <p:pic>
        <p:nvPicPr>
          <p:cNvPr id="2" name="Picture 1">
            <a:extLst>
              <a:ext uri="{FF2B5EF4-FFF2-40B4-BE49-F238E27FC236}">
                <a16:creationId xmlns:a16="http://schemas.microsoft.com/office/drawing/2014/main" id="{2B706165-716A-C7B3-5D71-B064CB4D4565}"/>
              </a:ext>
            </a:extLst>
          </p:cNvPr>
          <p:cNvPicPr>
            <a:picLocks noChangeAspect="1"/>
          </p:cNvPicPr>
          <p:nvPr/>
        </p:nvPicPr>
        <p:blipFill>
          <a:blip r:embed="rId5"/>
          <a:stretch>
            <a:fillRect/>
          </a:stretch>
        </p:blipFill>
        <p:spPr>
          <a:xfrm>
            <a:off x="10913806" y="6335074"/>
            <a:ext cx="1233687" cy="475387"/>
          </a:xfrm>
          <a:prstGeom prst="rect">
            <a:avLst/>
          </a:prstGeom>
        </p:spPr>
      </p:pic>
      <p:pic>
        <p:nvPicPr>
          <p:cNvPr id="7" name="Picture 6">
            <a:extLst>
              <a:ext uri="{FF2B5EF4-FFF2-40B4-BE49-F238E27FC236}">
                <a16:creationId xmlns:a16="http://schemas.microsoft.com/office/drawing/2014/main" id="{3F574944-D4A0-076E-F165-37B6B37436E8}"/>
              </a:ext>
            </a:extLst>
          </p:cNvPr>
          <p:cNvPicPr>
            <a:picLocks noChangeAspect="1"/>
          </p:cNvPicPr>
          <p:nvPr/>
        </p:nvPicPr>
        <p:blipFill>
          <a:blip r:embed="rId6"/>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39267283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CF76C-62F3-A9B4-B6CE-72D16D49AED8}"/>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D21D1257-5C3B-17BD-0697-1FDE68DB5E03}"/>
              </a:ext>
            </a:extLst>
          </p:cNvPr>
          <p:cNvSpPr>
            <a:spLocks noGrp="1"/>
          </p:cNvSpPr>
          <p:nvPr>
            <p:ph type="body" sz="quarter" idx="10"/>
          </p:nvPr>
        </p:nvSpPr>
        <p:spPr>
          <a:xfrm>
            <a:off x="360000" y="360000"/>
            <a:ext cx="8494440" cy="825628"/>
          </a:xfrm>
        </p:spPr>
        <p:txBody>
          <a:bodyPr>
            <a:normAutofit/>
          </a:bodyPr>
          <a:lstStyle/>
          <a:p>
            <a:r>
              <a:rPr lang="de-DE" sz="1400" dirty="0"/>
              <a:t>Module 3: </a:t>
            </a:r>
            <a:r>
              <a:rPr lang="de-DE" sz="1400" dirty="0" err="1"/>
              <a:t>Decision-making</a:t>
            </a:r>
            <a:r>
              <a:rPr lang="de-DE" sz="1400" dirty="0"/>
              <a:t> – Game Theory: </a:t>
            </a:r>
            <a:r>
              <a:rPr lang="de-DE" sz="1400" dirty="0" err="1"/>
              <a:t>call</a:t>
            </a:r>
            <a:r>
              <a:rPr lang="de-DE" sz="1400" dirty="0"/>
              <a:t> for </a:t>
            </a:r>
            <a:r>
              <a:rPr lang="de-DE" sz="1400" dirty="0" err="1"/>
              <a:t>contributors</a:t>
            </a:r>
            <a:r>
              <a:rPr lang="de-DE" sz="1400" dirty="0"/>
              <a:t> …</a:t>
            </a:r>
          </a:p>
        </p:txBody>
      </p:sp>
      <p:sp>
        <p:nvSpPr>
          <p:cNvPr id="3" name="Textplatzhalter 2">
            <a:extLst>
              <a:ext uri="{FF2B5EF4-FFF2-40B4-BE49-F238E27FC236}">
                <a16:creationId xmlns:a16="http://schemas.microsoft.com/office/drawing/2014/main" id="{9C1A544F-8890-9968-ADC7-7D953E4E9172}"/>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DE" sz="2000" dirty="0"/>
          </a:p>
        </p:txBody>
      </p:sp>
      <p:pic>
        <p:nvPicPr>
          <p:cNvPr id="2" name="Picture 1">
            <a:extLst>
              <a:ext uri="{FF2B5EF4-FFF2-40B4-BE49-F238E27FC236}">
                <a16:creationId xmlns:a16="http://schemas.microsoft.com/office/drawing/2014/main" id="{020E42B5-89E9-87AA-FA98-F895E72A0340}"/>
              </a:ext>
            </a:extLst>
          </p:cNvPr>
          <p:cNvPicPr>
            <a:picLocks noChangeAspect="1"/>
          </p:cNvPicPr>
          <p:nvPr/>
        </p:nvPicPr>
        <p:blipFill>
          <a:blip r:embed="rId3"/>
          <a:stretch>
            <a:fillRect/>
          </a:stretch>
        </p:blipFill>
        <p:spPr>
          <a:xfrm>
            <a:off x="2217286" y="1408500"/>
            <a:ext cx="5274701" cy="4609355"/>
          </a:xfrm>
          <a:prstGeom prst="rect">
            <a:avLst/>
          </a:prstGeom>
        </p:spPr>
      </p:pic>
      <p:pic>
        <p:nvPicPr>
          <p:cNvPr id="7" name="Picture 6">
            <a:extLst>
              <a:ext uri="{FF2B5EF4-FFF2-40B4-BE49-F238E27FC236}">
                <a16:creationId xmlns:a16="http://schemas.microsoft.com/office/drawing/2014/main" id="{5BC086B2-3A61-951D-8079-DC17D4B1F60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85796" y="1408500"/>
            <a:ext cx="2246165" cy="4616694"/>
          </a:xfrm>
          <a:prstGeom prst="rect">
            <a:avLst/>
          </a:prstGeom>
          <a:noFill/>
          <a:ln>
            <a:noFill/>
          </a:ln>
        </p:spPr>
      </p:pic>
      <p:sp>
        <p:nvSpPr>
          <p:cNvPr id="8" name="TextBox 7">
            <a:extLst>
              <a:ext uri="{FF2B5EF4-FFF2-40B4-BE49-F238E27FC236}">
                <a16:creationId xmlns:a16="http://schemas.microsoft.com/office/drawing/2014/main" id="{CDCE7C81-C9F4-FC3C-BF19-2D6EBA3054F6}"/>
              </a:ext>
            </a:extLst>
          </p:cNvPr>
          <p:cNvSpPr txBox="1"/>
          <p:nvPr/>
        </p:nvSpPr>
        <p:spPr>
          <a:xfrm>
            <a:off x="9308735" y="5984597"/>
            <a:ext cx="887864" cy="276999"/>
          </a:xfrm>
          <a:prstGeom prst="rect">
            <a:avLst/>
          </a:prstGeom>
          <a:noFill/>
        </p:spPr>
        <p:txBody>
          <a:bodyPr wrap="square" rtlCol="0">
            <a:spAutoFit/>
          </a:bodyPr>
          <a:lstStyle/>
          <a:p>
            <a:r>
              <a:rPr lang="de-AT" sz="1200" i="1" dirty="0"/>
              <a:t>Mobile</a:t>
            </a:r>
            <a:endParaRPr lang="de-AT" i="1" dirty="0"/>
          </a:p>
        </p:txBody>
      </p:sp>
      <p:sp>
        <p:nvSpPr>
          <p:cNvPr id="9" name="TextBox 8">
            <a:extLst>
              <a:ext uri="{FF2B5EF4-FFF2-40B4-BE49-F238E27FC236}">
                <a16:creationId xmlns:a16="http://schemas.microsoft.com/office/drawing/2014/main" id="{39516323-F195-6852-86C2-66827029168A}"/>
              </a:ext>
            </a:extLst>
          </p:cNvPr>
          <p:cNvSpPr txBox="1"/>
          <p:nvPr/>
        </p:nvSpPr>
        <p:spPr>
          <a:xfrm>
            <a:off x="2125502" y="6004514"/>
            <a:ext cx="2189929" cy="307777"/>
          </a:xfrm>
          <a:prstGeom prst="rect">
            <a:avLst/>
          </a:prstGeom>
          <a:noFill/>
        </p:spPr>
        <p:txBody>
          <a:bodyPr wrap="square" rtlCol="0">
            <a:spAutoFit/>
          </a:bodyPr>
          <a:lstStyle/>
          <a:p>
            <a:r>
              <a:rPr lang="de-AT" sz="1400" b="1" dirty="0">
                <a:highlight>
                  <a:srgbClr val="FFFF00"/>
                </a:highlight>
              </a:rPr>
              <a:t>www.decisionsupport.at</a:t>
            </a:r>
          </a:p>
        </p:txBody>
      </p:sp>
      <p:pic>
        <p:nvPicPr>
          <p:cNvPr id="4" name="Picture 3">
            <a:extLst>
              <a:ext uri="{FF2B5EF4-FFF2-40B4-BE49-F238E27FC236}">
                <a16:creationId xmlns:a16="http://schemas.microsoft.com/office/drawing/2014/main" id="{58B8BFCC-FF95-41B6-D553-4F08B7555FCF}"/>
              </a:ext>
            </a:extLst>
          </p:cNvPr>
          <p:cNvPicPr>
            <a:picLocks noChangeAspect="1"/>
          </p:cNvPicPr>
          <p:nvPr/>
        </p:nvPicPr>
        <p:blipFill>
          <a:blip r:embed="rId5"/>
          <a:stretch>
            <a:fillRect/>
          </a:stretch>
        </p:blipFill>
        <p:spPr>
          <a:xfrm>
            <a:off x="10913806" y="6335074"/>
            <a:ext cx="1233687" cy="475387"/>
          </a:xfrm>
          <a:prstGeom prst="rect">
            <a:avLst/>
          </a:prstGeom>
        </p:spPr>
      </p:pic>
      <p:pic>
        <p:nvPicPr>
          <p:cNvPr id="6" name="Picture 5">
            <a:extLst>
              <a:ext uri="{FF2B5EF4-FFF2-40B4-BE49-F238E27FC236}">
                <a16:creationId xmlns:a16="http://schemas.microsoft.com/office/drawing/2014/main" id="{66A97646-9B17-54D0-6DCF-D246592C5817}"/>
              </a:ext>
            </a:extLst>
          </p:cNvPr>
          <p:cNvPicPr>
            <a:picLocks noChangeAspect="1"/>
          </p:cNvPicPr>
          <p:nvPr/>
        </p:nvPicPr>
        <p:blipFill>
          <a:blip r:embed="rId6"/>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1388865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634C0-491F-ABE1-572E-4E2A12C8452B}"/>
            </a:ext>
          </a:extLst>
        </p:cNvPr>
        <p:cNvGrpSpPr/>
        <p:nvPr/>
      </p:nvGrpSpPr>
      <p:grpSpPr>
        <a:xfrm>
          <a:off x="0" y="0"/>
          <a:ext cx="0" cy="0"/>
          <a:chOff x="0" y="0"/>
          <a:chExt cx="0" cy="0"/>
        </a:xfrm>
      </p:grpSpPr>
      <p:sp>
        <p:nvSpPr>
          <p:cNvPr id="6" name="Textplatzhalter 1">
            <a:extLst>
              <a:ext uri="{FF2B5EF4-FFF2-40B4-BE49-F238E27FC236}">
                <a16:creationId xmlns:a16="http://schemas.microsoft.com/office/drawing/2014/main" id="{DF7155B5-C563-8284-1035-92974B978696}"/>
              </a:ext>
            </a:extLst>
          </p:cNvPr>
          <p:cNvSpPr>
            <a:spLocks noGrp="1"/>
          </p:cNvSpPr>
          <p:nvPr>
            <p:ph type="body" sz="quarter" idx="10"/>
          </p:nvPr>
        </p:nvSpPr>
        <p:spPr>
          <a:xfrm>
            <a:off x="360000" y="360000"/>
            <a:ext cx="9907950" cy="825628"/>
          </a:xfrm>
        </p:spPr>
        <p:txBody>
          <a:bodyPr>
            <a:normAutofit/>
          </a:bodyPr>
          <a:lstStyle/>
          <a:p>
            <a:r>
              <a:rPr lang="de-DE" sz="1400" dirty="0"/>
              <a:t>Table of </a:t>
            </a:r>
            <a:r>
              <a:rPr lang="de-DE" sz="1400" dirty="0" err="1"/>
              <a:t>contents</a:t>
            </a:r>
            <a:r>
              <a:rPr lang="de-DE" sz="1400" dirty="0"/>
              <a:t> / </a:t>
            </a:r>
            <a:r>
              <a:rPr lang="de-DE" sz="1400" dirty="0" err="1"/>
              <a:t>overview</a:t>
            </a:r>
            <a:endParaRPr lang="de-DE" sz="1400" dirty="0"/>
          </a:p>
        </p:txBody>
      </p:sp>
      <p:sp>
        <p:nvSpPr>
          <p:cNvPr id="9" name="Textplatzhalter 2">
            <a:extLst>
              <a:ext uri="{FF2B5EF4-FFF2-40B4-BE49-F238E27FC236}">
                <a16:creationId xmlns:a16="http://schemas.microsoft.com/office/drawing/2014/main" id="{7C0720E1-647A-CAA0-8B60-72CCBA7C7699}"/>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DE" dirty="0"/>
          </a:p>
          <a:p>
            <a:endParaRPr lang="de-DE" dirty="0"/>
          </a:p>
        </p:txBody>
      </p:sp>
      <p:sp>
        <p:nvSpPr>
          <p:cNvPr id="3" name="Textplatzhalter 2">
            <a:extLst>
              <a:ext uri="{FF2B5EF4-FFF2-40B4-BE49-F238E27FC236}">
                <a16:creationId xmlns:a16="http://schemas.microsoft.com/office/drawing/2014/main" id="{047E0E35-7831-1C46-F1FF-9A0F00E56708}"/>
              </a:ext>
            </a:extLst>
          </p:cNvPr>
          <p:cNvSpPr txBox="1">
            <a:spLocks/>
          </p:cNvSpPr>
          <p:nvPr/>
        </p:nvSpPr>
        <p:spPr>
          <a:xfrm>
            <a:off x="548641" y="1267952"/>
            <a:ext cx="11193584" cy="5067122"/>
          </a:xfrm>
          <a:prstGeom prst="rect">
            <a:avLst/>
          </a:prstGeom>
        </p:spPr>
        <p:txBody>
          <a:bodyPr>
            <a:normAutofit/>
          </a:bodyPr>
          <a:lstStyle>
            <a:defPPr>
              <a:defRPr lang="de-DE"/>
            </a:defPPr>
            <a:lvl1pPr marL="342900" indent="-342900">
              <a:lnSpc>
                <a:spcPct val="120000"/>
              </a:lnSpc>
              <a:spcBef>
                <a:spcPts val="0"/>
              </a:spcBef>
              <a:spcAft>
                <a:spcPts val="0"/>
              </a:spcAft>
              <a:buSzPct val="120000"/>
              <a:buFont typeface="Arial" panose="020B0604020202020204" pitchFamily="34" charset="0"/>
              <a:buChar char="•"/>
              <a:defRPr sz="24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de-AT" dirty="0"/>
          </a:p>
          <a:p>
            <a:pPr marL="0" indent="0">
              <a:buNone/>
            </a:pPr>
            <a:endParaRPr lang="de-AT" dirty="0"/>
          </a:p>
          <a:p>
            <a:pPr marL="0" indent="0">
              <a:buNone/>
            </a:pPr>
            <a:endParaRPr lang="de-AT" dirty="0"/>
          </a:p>
          <a:p>
            <a:pPr marL="0" indent="0">
              <a:buNone/>
            </a:pPr>
            <a:r>
              <a:rPr lang="de-AT" dirty="0"/>
              <a:t>Module 1: </a:t>
            </a:r>
            <a:r>
              <a:rPr lang="de-AT" dirty="0" err="1"/>
              <a:t>What</a:t>
            </a:r>
            <a:r>
              <a:rPr lang="de-AT" dirty="0"/>
              <a:t> </a:t>
            </a:r>
            <a:r>
              <a:rPr lang="de-AT" dirty="0" err="1"/>
              <a:t>is</a:t>
            </a:r>
            <a:r>
              <a:rPr lang="de-AT" dirty="0"/>
              <a:t> an </a:t>
            </a:r>
            <a:r>
              <a:rPr lang="de-AT" dirty="0" err="1"/>
              <a:t>entrepreneur</a:t>
            </a:r>
            <a:r>
              <a:rPr lang="de-AT" dirty="0"/>
              <a:t>? </a:t>
            </a:r>
            <a:r>
              <a:rPr lang="de-AT" dirty="0" err="1"/>
              <a:t>What</a:t>
            </a:r>
            <a:r>
              <a:rPr lang="de-AT" dirty="0"/>
              <a:t> </a:t>
            </a:r>
            <a:r>
              <a:rPr lang="de-AT" dirty="0" err="1"/>
              <a:t>is</a:t>
            </a:r>
            <a:r>
              <a:rPr lang="de-AT" dirty="0"/>
              <a:t> </a:t>
            </a:r>
            <a:r>
              <a:rPr lang="de-AT" dirty="0" err="1"/>
              <a:t>innovation</a:t>
            </a:r>
            <a:r>
              <a:rPr lang="de-AT" dirty="0"/>
              <a:t>?</a:t>
            </a:r>
          </a:p>
          <a:p>
            <a:pPr marL="0" indent="0">
              <a:buNone/>
            </a:pPr>
            <a:r>
              <a:rPr lang="de-AT" dirty="0"/>
              <a:t>Module 2: </a:t>
            </a:r>
            <a:r>
              <a:rPr lang="de-AT" dirty="0" err="1"/>
              <a:t>Entrpreneurial</a:t>
            </a:r>
            <a:r>
              <a:rPr lang="de-AT" dirty="0"/>
              <a:t> </a:t>
            </a:r>
            <a:r>
              <a:rPr lang="de-AT" dirty="0" err="1"/>
              <a:t>characters</a:t>
            </a:r>
            <a:endParaRPr lang="de-AT" dirty="0"/>
          </a:p>
          <a:p>
            <a:pPr marL="0" indent="0">
              <a:buNone/>
            </a:pPr>
            <a:r>
              <a:rPr lang="de-AT" dirty="0"/>
              <a:t>Module 3: </a:t>
            </a:r>
            <a:r>
              <a:rPr lang="de-AT" dirty="0" err="1"/>
              <a:t>Decision-making</a:t>
            </a:r>
            <a:endParaRPr lang="de-AT" dirty="0"/>
          </a:p>
          <a:p>
            <a:pPr marL="0" indent="0">
              <a:buNone/>
            </a:pPr>
            <a:r>
              <a:rPr lang="de-AT" dirty="0"/>
              <a:t>Module 4: Who </a:t>
            </a:r>
            <a:r>
              <a:rPr lang="de-AT" dirty="0" err="1"/>
              <a:t>let</a:t>
            </a:r>
            <a:r>
              <a:rPr lang="de-AT" dirty="0"/>
              <a:t> </a:t>
            </a:r>
            <a:r>
              <a:rPr lang="de-AT" dirty="0" err="1"/>
              <a:t>the</a:t>
            </a:r>
            <a:r>
              <a:rPr lang="de-AT" dirty="0"/>
              <a:t> </a:t>
            </a:r>
            <a:r>
              <a:rPr lang="de-AT" dirty="0" err="1"/>
              <a:t>entrepreneurs</a:t>
            </a:r>
            <a:r>
              <a:rPr lang="de-AT" dirty="0"/>
              <a:t> out? </a:t>
            </a:r>
            <a:r>
              <a:rPr lang="de-AT" dirty="0" err="1"/>
              <a:t>Exercises</a:t>
            </a:r>
            <a:r>
              <a:rPr lang="de-AT" dirty="0"/>
              <a:t> and </a:t>
            </a:r>
            <a:r>
              <a:rPr lang="de-AT" dirty="0" err="1"/>
              <a:t>tasks</a:t>
            </a:r>
            <a:r>
              <a:rPr lang="de-AT" dirty="0"/>
              <a:t>.</a:t>
            </a:r>
            <a:endParaRPr lang="en-US" dirty="0"/>
          </a:p>
          <a:p>
            <a:pPr marL="0" indent="0">
              <a:buNone/>
            </a:pPr>
            <a:endParaRPr lang="de-DE" dirty="0"/>
          </a:p>
        </p:txBody>
      </p:sp>
      <p:pic>
        <p:nvPicPr>
          <p:cNvPr id="2" name="Picture 1">
            <a:extLst>
              <a:ext uri="{FF2B5EF4-FFF2-40B4-BE49-F238E27FC236}">
                <a16:creationId xmlns:a16="http://schemas.microsoft.com/office/drawing/2014/main" id="{0EBFF77E-D30D-D222-8484-2E03BD8D1CB4}"/>
              </a:ext>
            </a:extLst>
          </p:cNvPr>
          <p:cNvPicPr>
            <a:picLocks noChangeAspect="1"/>
          </p:cNvPicPr>
          <p:nvPr/>
        </p:nvPicPr>
        <p:blipFill>
          <a:blip r:embed="rId2"/>
          <a:stretch>
            <a:fillRect/>
          </a:stretch>
        </p:blipFill>
        <p:spPr>
          <a:xfrm>
            <a:off x="10913806" y="6335074"/>
            <a:ext cx="1233687" cy="475387"/>
          </a:xfrm>
          <a:prstGeom prst="rect">
            <a:avLst/>
          </a:prstGeom>
        </p:spPr>
      </p:pic>
      <p:pic>
        <p:nvPicPr>
          <p:cNvPr id="4" name="Picture 3">
            <a:extLst>
              <a:ext uri="{FF2B5EF4-FFF2-40B4-BE49-F238E27FC236}">
                <a16:creationId xmlns:a16="http://schemas.microsoft.com/office/drawing/2014/main" id="{02048812-78E1-B9E2-94D3-16789F988BA9}"/>
              </a:ext>
            </a:extLst>
          </p:cNvPr>
          <p:cNvPicPr>
            <a:picLocks noChangeAspect="1"/>
          </p:cNvPicPr>
          <p:nvPr/>
        </p:nvPicPr>
        <p:blipFill>
          <a:blip r:embed="rId3"/>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36191777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21DED-9BE0-D404-72C6-4BE77174216C}"/>
            </a:ext>
          </a:extLst>
        </p:cNvPr>
        <p:cNvGrpSpPr/>
        <p:nvPr/>
      </p:nvGrpSpPr>
      <p:grpSpPr>
        <a:xfrm>
          <a:off x="0" y="0"/>
          <a:ext cx="0" cy="0"/>
          <a:chOff x="0" y="0"/>
          <a:chExt cx="0" cy="0"/>
        </a:xfrm>
      </p:grpSpPr>
      <p:sp>
        <p:nvSpPr>
          <p:cNvPr id="2" name="Textplatzhalter 4">
            <a:extLst>
              <a:ext uri="{FF2B5EF4-FFF2-40B4-BE49-F238E27FC236}">
                <a16:creationId xmlns:a16="http://schemas.microsoft.com/office/drawing/2014/main" id="{E6EAC13A-59E4-6CF2-C6F0-C2F754ABBE94}"/>
              </a:ext>
            </a:extLst>
          </p:cNvPr>
          <p:cNvSpPr txBox="1">
            <a:spLocks/>
          </p:cNvSpPr>
          <p:nvPr/>
        </p:nvSpPr>
        <p:spPr>
          <a:xfrm>
            <a:off x="342908" y="5315905"/>
            <a:ext cx="5686785" cy="1225806"/>
          </a:xfrm>
          <a:prstGeom prst="rect">
            <a:avLst/>
          </a:prstGeom>
        </p:spPr>
        <p:txBody>
          <a:bodyPr>
            <a:normAutofit fontScale="85000" lnSpcReduction="20000"/>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AT" dirty="0"/>
              <a:t>Contact </a:t>
            </a:r>
            <a:r>
              <a:rPr lang="de-AT" dirty="0" err="1"/>
              <a:t>details</a:t>
            </a:r>
            <a:r>
              <a:rPr lang="de-AT" dirty="0"/>
              <a:t>:</a:t>
            </a:r>
          </a:p>
          <a:p>
            <a:r>
              <a:rPr lang="de-AT" sz="1400" b="0" dirty="0"/>
              <a:t>Florian Maurer</a:t>
            </a:r>
          </a:p>
          <a:p>
            <a:r>
              <a:rPr lang="de-AT" sz="1400" b="0" dirty="0"/>
              <a:t>florian.maurer@fhv.at; florian.maurer.vlbg@gmail.com</a:t>
            </a:r>
          </a:p>
          <a:p>
            <a:r>
              <a:rPr lang="de-DE" sz="1400" b="0" dirty="0"/>
              <a:t>Skype: </a:t>
            </a:r>
            <a:r>
              <a:rPr lang="de-DE" sz="1400" b="0" dirty="0" err="1"/>
              <a:t>flo.maurer</a:t>
            </a:r>
            <a:endParaRPr lang="de-DE" sz="1400" b="0" dirty="0"/>
          </a:p>
        </p:txBody>
      </p:sp>
      <p:pic>
        <p:nvPicPr>
          <p:cNvPr id="4" name="Picture 3" descr="A black background with a black square&#10;&#10;AI-generated content may be incorrect.">
            <a:extLst>
              <a:ext uri="{FF2B5EF4-FFF2-40B4-BE49-F238E27FC236}">
                <a16:creationId xmlns:a16="http://schemas.microsoft.com/office/drawing/2014/main" id="{C722383A-4579-0282-2DDA-A286B2A18D30}"/>
              </a:ext>
            </a:extLst>
          </p:cNvPr>
          <p:cNvPicPr>
            <a:picLocks noChangeAspect="1"/>
          </p:cNvPicPr>
          <p:nvPr/>
        </p:nvPicPr>
        <p:blipFill>
          <a:blip r:embed="rId2"/>
          <a:stretch>
            <a:fillRect/>
          </a:stretch>
        </p:blipFill>
        <p:spPr>
          <a:xfrm>
            <a:off x="1856073" y="931215"/>
            <a:ext cx="3365195" cy="3365195"/>
          </a:xfrm>
          <a:prstGeom prst="rect">
            <a:avLst/>
          </a:prstGeom>
        </p:spPr>
      </p:pic>
    </p:spTree>
    <p:extLst>
      <p:ext uri="{BB962C8B-B14F-4D97-AF65-F5344CB8AC3E}">
        <p14:creationId xmlns:p14="http://schemas.microsoft.com/office/powerpoint/2010/main" val="23282025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27258-0BBF-C168-2E87-CB20D6693092}"/>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09208857-ABB6-AF69-8066-4D9871FA43C2}"/>
              </a:ext>
            </a:extLst>
          </p:cNvPr>
          <p:cNvSpPr>
            <a:spLocks noGrp="1"/>
          </p:cNvSpPr>
          <p:nvPr>
            <p:ph type="body" sz="quarter" idx="10"/>
          </p:nvPr>
        </p:nvSpPr>
        <p:spPr>
          <a:xfrm>
            <a:off x="360000" y="360000"/>
            <a:ext cx="9907950" cy="825628"/>
          </a:xfrm>
        </p:spPr>
        <p:txBody>
          <a:bodyPr>
            <a:normAutofit/>
          </a:bodyPr>
          <a:lstStyle/>
          <a:p>
            <a:r>
              <a:rPr lang="de-AT" sz="1400" dirty="0"/>
              <a:t>Module 4 / Task 1: </a:t>
            </a:r>
            <a:r>
              <a:rPr lang="de-AT" sz="1400" dirty="0" err="1"/>
              <a:t>Weak</a:t>
            </a:r>
            <a:r>
              <a:rPr lang="de-AT" sz="1400" dirty="0"/>
              <a:t> </a:t>
            </a:r>
            <a:r>
              <a:rPr lang="de-AT" sz="1400" dirty="0" err="1"/>
              <a:t>monopolist</a:t>
            </a:r>
            <a:endParaRPr lang="de-DE" sz="1400" dirty="0"/>
          </a:p>
        </p:txBody>
      </p:sp>
      <p:pic>
        <p:nvPicPr>
          <p:cNvPr id="2" name="Picture 1">
            <a:extLst>
              <a:ext uri="{FF2B5EF4-FFF2-40B4-BE49-F238E27FC236}">
                <a16:creationId xmlns:a16="http://schemas.microsoft.com/office/drawing/2014/main" id="{BFA07B97-3FB0-532C-E536-71D192A45325}"/>
              </a:ext>
            </a:extLst>
          </p:cNvPr>
          <p:cNvPicPr>
            <a:picLocks noChangeAspect="1"/>
          </p:cNvPicPr>
          <p:nvPr/>
        </p:nvPicPr>
        <p:blipFill>
          <a:blip r:embed="rId3"/>
          <a:stretch>
            <a:fillRect/>
          </a:stretch>
        </p:blipFill>
        <p:spPr>
          <a:xfrm>
            <a:off x="6754380" y="213042"/>
            <a:ext cx="5128340" cy="3322955"/>
          </a:xfrm>
          <a:prstGeom prst="rect">
            <a:avLst/>
          </a:prstGeom>
          <a:ln w="28575">
            <a:solidFill>
              <a:schemeClr val="tx1"/>
            </a:solidFill>
          </a:ln>
        </p:spPr>
      </p:pic>
      <p:sp>
        <p:nvSpPr>
          <p:cNvPr id="3" name="Textplatzhalter 2">
            <a:extLst>
              <a:ext uri="{FF2B5EF4-FFF2-40B4-BE49-F238E27FC236}">
                <a16:creationId xmlns:a16="http://schemas.microsoft.com/office/drawing/2014/main" id="{2B4D630E-7320-B3A4-AB82-AEDA8937D8BC}"/>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DE" sz="2000" dirty="0"/>
          </a:p>
          <a:p>
            <a:endParaRPr lang="de-DE" sz="2000" dirty="0"/>
          </a:p>
          <a:p>
            <a:endParaRPr lang="de-DE" sz="2000" dirty="0"/>
          </a:p>
          <a:p>
            <a:endParaRPr lang="de-DE" sz="2000" dirty="0"/>
          </a:p>
          <a:p>
            <a:endParaRPr lang="de-DE" sz="2000" dirty="0"/>
          </a:p>
          <a:p>
            <a:endParaRPr lang="de-DE" sz="2000" dirty="0"/>
          </a:p>
          <a:p>
            <a:r>
              <a:rPr lang="de-DE" sz="2000" dirty="0"/>
              <a:t>Task 1:</a:t>
            </a:r>
          </a:p>
          <a:p>
            <a:pPr marL="342900" indent="-342900">
              <a:buFont typeface="Arial" panose="020B0604020202020204" pitchFamily="34" charset="0"/>
              <a:buChar char="•"/>
            </a:pPr>
            <a:r>
              <a:rPr lang="de-DE" sz="2000" dirty="0"/>
              <a:t>Find </a:t>
            </a:r>
            <a:r>
              <a:rPr lang="de-DE" sz="2000" dirty="0" err="1"/>
              <a:t>the</a:t>
            </a:r>
            <a:r>
              <a:rPr lang="de-DE" sz="2000" dirty="0"/>
              <a:t> </a:t>
            </a:r>
            <a:r>
              <a:rPr lang="de-DE" sz="2000" dirty="0" err="1"/>
              <a:t>solution</a:t>
            </a:r>
            <a:r>
              <a:rPr lang="de-DE" sz="2000" dirty="0"/>
              <a:t> </a:t>
            </a:r>
            <a:r>
              <a:rPr lang="de-DE" sz="2000" dirty="0" err="1"/>
              <a:t>according</a:t>
            </a:r>
            <a:r>
              <a:rPr lang="de-DE" sz="2000" dirty="0"/>
              <a:t> </a:t>
            </a:r>
            <a:r>
              <a:rPr lang="de-DE" sz="2000" dirty="0" err="1"/>
              <a:t>to</a:t>
            </a:r>
            <a:r>
              <a:rPr lang="de-DE" sz="2000" dirty="0"/>
              <a:t> </a:t>
            </a:r>
            <a:r>
              <a:rPr lang="de-DE" sz="2000" dirty="0" err="1"/>
              <a:t>the</a:t>
            </a:r>
            <a:r>
              <a:rPr lang="de-DE" sz="2000" dirty="0"/>
              <a:t> </a:t>
            </a:r>
            <a:r>
              <a:rPr lang="de-DE" sz="2000" dirty="0" err="1"/>
              <a:t>concept</a:t>
            </a:r>
            <a:r>
              <a:rPr lang="de-DE" sz="2000" dirty="0"/>
              <a:t> of </a:t>
            </a:r>
            <a:r>
              <a:rPr lang="de-DE" sz="2000" dirty="0" err="1"/>
              <a:t>dominance</a:t>
            </a:r>
            <a:endParaRPr lang="de-DE" sz="2000" dirty="0"/>
          </a:p>
          <a:p>
            <a:pPr marL="342900" indent="-342900">
              <a:buFont typeface="Arial" panose="020B0604020202020204" pitchFamily="34" charset="0"/>
              <a:buChar char="•"/>
            </a:pPr>
            <a:r>
              <a:rPr lang="de-DE" sz="2000" dirty="0"/>
              <a:t>Find </a:t>
            </a:r>
            <a:r>
              <a:rPr lang="de-DE" sz="2000" dirty="0" err="1"/>
              <a:t>the</a:t>
            </a:r>
            <a:r>
              <a:rPr lang="de-DE" sz="2000" dirty="0"/>
              <a:t> </a:t>
            </a:r>
            <a:r>
              <a:rPr lang="de-DE" sz="2000" dirty="0" err="1"/>
              <a:t>solution</a:t>
            </a:r>
            <a:r>
              <a:rPr lang="de-DE" sz="2000" dirty="0"/>
              <a:t> </a:t>
            </a:r>
            <a:r>
              <a:rPr lang="de-DE" sz="2000" dirty="0" err="1"/>
              <a:t>according</a:t>
            </a:r>
            <a:r>
              <a:rPr lang="de-DE" sz="2000" dirty="0"/>
              <a:t> </a:t>
            </a:r>
            <a:r>
              <a:rPr lang="de-DE" sz="2000" dirty="0" err="1"/>
              <a:t>to</a:t>
            </a:r>
            <a:r>
              <a:rPr lang="de-DE" sz="2000" dirty="0"/>
              <a:t> </a:t>
            </a:r>
            <a:r>
              <a:rPr lang="de-DE" sz="2000" dirty="0" err="1"/>
              <a:t>the</a:t>
            </a:r>
            <a:r>
              <a:rPr lang="de-DE" sz="2000" dirty="0"/>
              <a:t> </a:t>
            </a:r>
            <a:r>
              <a:rPr lang="de-DE" sz="2000" dirty="0" err="1"/>
              <a:t>concept</a:t>
            </a:r>
            <a:r>
              <a:rPr lang="de-DE" sz="2000" dirty="0"/>
              <a:t> of </a:t>
            </a:r>
            <a:r>
              <a:rPr lang="de-DE" sz="2000" dirty="0" err="1"/>
              <a:t>MaxiMin</a:t>
            </a:r>
            <a:r>
              <a:rPr lang="de-DE" sz="2000" dirty="0"/>
              <a:t>/</a:t>
            </a:r>
            <a:r>
              <a:rPr lang="de-DE" sz="2000" dirty="0" err="1"/>
              <a:t>MiniMax</a:t>
            </a:r>
            <a:endParaRPr lang="de-DE" sz="2000" dirty="0"/>
          </a:p>
          <a:p>
            <a:pPr marL="342900" indent="-342900">
              <a:buFont typeface="Arial" panose="020B0604020202020204" pitchFamily="34" charset="0"/>
              <a:buChar char="•"/>
            </a:pPr>
            <a:r>
              <a:rPr lang="de-DE" sz="2000" dirty="0" err="1"/>
              <a:t>Explain</a:t>
            </a:r>
            <a:r>
              <a:rPr lang="de-DE" sz="2000" dirty="0"/>
              <a:t> </a:t>
            </a:r>
            <a:r>
              <a:rPr lang="de-DE" sz="2000" dirty="0" err="1"/>
              <a:t>your</a:t>
            </a:r>
            <a:r>
              <a:rPr lang="de-DE" sz="2000" dirty="0"/>
              <a:t> </a:t>
            </a:r>
            <a:r>
              <a:rPr lang="de-DE" sz="2000" dirty="0" err="1"/>
              <a:t>conclusion</a:t>
            </a:r>
            <a:r>
              <a:rPr lang="de-DE" sz="2000" dirty="0"/>
              <a:t>.</a:t>
            </a:r>
          </a:p>
        </p:txBody>
      </p:sp>
      <p:pic>
        <p:nvPicPr>
          <p:cNvPr id="4" name="Picture 3">
            <a:extLst>
              <a:ext uri="{FF2B5EF4-FFF2-40B4-BE49-F238E27FC236}">
                <a16:creationId xmlns:a16="http://schemas.microsoft.com/office/drawing/2014/main" id="{EC531971-77EF-352A-CA07-5C4D130D2AA6}"/>
              </a:ext>
            </a:extLst>
          </p:cNvPr>
          <p:cNvPicPr>
            <a:picLocks noChangeAspect="1"/>
          </p:cNvPicPr>
          <p:nvPr/>
        </p:nvPicPr>
        <p:blipFill>
          <a:blip r:embed="rId4"/>
          <a:stretch>
            <a:fillRect/>
          </a:stretch>
        </p:blipFill>
        <p:spPr>
          <a:xfrm>
            <a:off x="10913806" y="6335074"/>
            <a:ext cx="1233687" cy="475387"/>
          </a:xfrm>
          <a:prstGeom prst="rect">
            <a:avLst/>
          </a:prstGeom>
        </p:spPr>
      </p:pic>
      <p:pic>
        <p:nvPicPr>
          <p:cNvPr id="6" name="Picture 5">
            <a:extLst>
              <a:ext uri="{FF2B5EF4-FFF2-40B4-BE49-F238E27FC236}">
                <a16:creationId xmlns:a16="http://schemas.microsoft.com/office/drawing/2014/main" id="{4CE52FF6-0C9B-7200-0E65-F23BC51F6BAA}"/>
              </a:ext>
            </a:extLst>
          </p:cNvPr>
          <p:cNvPicPr>
            <a:picLocks noChangeAspect="1"/>
          </p:cNvPicPr>
          <p:nvPr/>
        </p:nvPicPr>
        <p:blipFill>
          <a:blip r:embed="rId5"/>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15542159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3F0AE-FDDD-100F-DFF0-C1F71E55F74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AE3A6F5-A82A-06EC-4468-213C0DFA3559}"/>
              </a:ext>
            </a:extLst>
          </p:cNvPr>
          <p:cNvPicPr>
            <a:picLocks noChangeAspect="1"/>
          </p:cNvPicPr>
          <p:nvPr/>
        </p:nvPicPr>
        <p:blipFill>
          <a:blip r:embed="rId3"/>
          <a:stretch>
            <a:fillRect/>
          </a:stretch>
        </p:blipFill>
        <p:spPr>
          <a:xfrm>
            <a:off x="6770670" y="213041"/>
            <a:ext cx="5134292" cy="3322955"/>
          </a:xfrm>
          <a:prstGeom prst="rect">
            <a:avLst/>
          </a:prstGeom>
          <a:ln w="28575">
            <a:solidFill>
              <a:schemeClr val="tx1"/>
            </a:solidFill>
          </a:ln>
        </p:spPr>
      </p:pic>
      <p:sp>
        <p:nvSpPr>
          <p:cNvPr id="5" name="Textplatzhalter 1">
            <a:extLst>
              <a:ext uri="{FF2B5EF4-FFF2-40B4-BE49-F238E27FC236}">
                <a16:creationId xmlns:a16="http://schemas.microsoft.com/office/drawing/2014/main" id="{65CABB3D-8899-E589-76BF-6FBCFB73FC14}"/>
              </a:ext>
            </a:extLst>
          </p:cNvPr>
          <p:cNvSpPr>
            <a:spLocks noGrp="1"/>
          </p:cNvSpPr>
          <p:nvPr>
            <p:ph type="body" sz="quarter" idx="10"/>
          </p:nvPr>
        </p:nvSpPr>
        <p:spPr>
          <a:xfrm>
            <a:off x="360000" y="360000"/>
            <a:ext cx="9907950" cy="825628"/>
          </a:xfrm>
        </p:spPr>
        <p:txBody>
          <a:bodyPr>
            <a:normAutofit/>
          </a:bodyPr>
          <a:lstStyle/>
          <a:p>
            <a:r>
              <a:rPr lang="de-AT" sz="1400" dirty="0"/>
              <a:t>Module 4 / Task 2: Strong </a:t>
            </a:r>
            <a:r>
              <a:rPr lang="de-AT" sz="1400" dirty="0" err="1"/>
              <a:t>monopolist</a:t>
            </a:r>
            <a:endParaRPr lang="de-DE" sz="1400" dirty="0"/>
          </a:p>
        </p:txBody>
      </p:sp>
      <p:sp>
        <p:nvSpPr>
          <p:cNvPr id="3" name="Textplatzhalter 2">
            <a:extLst>
              <a:ext uri="{FF2B5EF4-FFF2-40B4-BE49-F238E27FC236}">
                <a16:creationId xmlns:a16="http://schemas.microsoft.com/office/drawing/2014/main" id="{EB54D570-6FFA-10A7-3830-39C142E2FC5A}"/>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DE" sz="2000" dirty="0"/>
          </a:p>
          <a:p>
            <a:endParaRPr lang="de-DE" sz="2000" dirty="0"/>
          </a:p>
          <a:p>
            <a:endParaRPr lang="de-DE" sz="2000" dirty="0"/>
          </a:p>
          <a:p>
            <a:endParaRPr lang="de-DE" sz="2000" dirty="0"/>
          </a:p>
          <a:p>
            <a:endParaRPr lang="de-DE" sz="2000" dirty="0"/>
          </a:p>
          <a:p>
            <a:endParaRPr lang="de-DE" sz="2000" dirty="0"/>
          </a:p>
          <a:p>
            <a:r>
              <a:rPr lang="de-DE" sz="2000" dirty="0"/>
              <a:t>Task 2:</a:t>
            </a:r>
          </a:p>
          <a:p>
            <a:pPr marL="342900" indent="-342900">
              <a:buFont typeface="Arial" panose="020B0604020202020204" pitchFamily="34" charset="0"/>
              <a:buChar char="•"/>
            </a:pPr>
            <a:r>
              <a:rPr lang="de-DE" sz="2000" dirty="0"/>
              <a:t>Find </a:t>
            </a:r>
            <a:r>
              <a:rPr lang="de-DE" sz="2000" dirty="0" err="1"/>
              <a:t>the</a:t>
            </a:r>
            <a:r>
              <a:rPr lang="de-DE" sz="2000" dirty="0"/>
              <a:t> </a:t>
            </a:r>
            <a:r>
              <a:rPr lang="de-DE" sz="2000" dirty="0" err="1"/>
              <a:t>solution</a:t>
            </a:r>
            <a:r>
              <a:rPr lang="de-DE" sz="2000" dirty="0"/>
              <a:t> </a:t>
            </a:r>
            <a:r>
              <a:rPr lang="de-DE" sz="2000" dirty="0" err="1"/>
              <a:t>according</a:t>
            </a:r>
            <a:r>
              <a:rPr lang="de-DE" sz="2000" dirty="0"/>
              <a:t> </a:t>
            </a:r>
            <a:r>
              <a:rPr lang="de-DE" sz="2000" dirty="0" err="1"/>
              <a:t>to</a:t>
            </a:r>
            <a:r>
              <a:rPr lang="de-DE" sz="2000" dirty="0"/>
              <a:t> </a:t>
            </a:r>
            <a:r>
              <a:rPr lang="de-DE" sz="2000" dirty="0" err="1"/>
              <a:t>the</a:t>
            </a:r>
            <a:r>
              <a:rPr lang="de-DE" sz="2000" dirty="0"/>
              <a:t> </a:t>
            </a:r>
            <a:r>
              <a:rPr lang="de-DE" sz="2000" dirty="0" err="1"/>
              <a:t>concept</a:t>
            </a:r>
            <a:r>
              <a:rPr lang="de-DE" sz="2000" dirty="0"/>
              <a:t> of </a:t>
            </a:r>
            <a:r>
              <a:rPr lang="de-DE" sz="2000" dirty="0" err="1"/>
              <a:t>dominance</a:t>
            </a:r>
            <a:endParaRPr lang="de-DE" sz="2000" dirty="0"/>
          </a:p>
          <a:p>
            <a:pPr marL="342900" indent="-342900">
              <a:buFont typeface="Arial" panose="020B0604020202020204" pitchFamily="34" charset="0"/>
              <a:buChar char="•"/>
            </a:pPr>
            <a:r>
              <a:rPr lang="de-DE" sz="2000" dirty="0"/>
              <a:t>Find </a:t>
            </a:r>
            <a:r>
              <a:rPr lang="de-DE" sz="2000" dirty="0" err="1"/>
              <a:t>the</a:t>
            </a:r>
            <a:r>
              <a:rPr lang="de-DE" sz="2000" dirty="0"/>
              <a:t> </a:t>
            </a:r>
            <a:r>
              <a:rPr lang="de-DE" sz="2000" dirty="0" err="1"/>
              <a:t>solution</a:t>
            </a:r>
            <a:r>
              <a:rPr lang="de-DE" sz="2000" dirty="0"/>
              <a:t> </a:t>
            </a:r>
            <a:r>
              <a:rPr lang="de-DE" sz="2000" dirty="0" err="1"/>
              <a:t>according</a:t>
            </a:r>
            <a:r>
              <a:rPr lang="de-DE" sz="2000" dirty="0"/>
              <a:t> </a:t>
            </a:r>
            <a:r>
              <a:rPr lang="de-DE" sz="2000" dirty="0" err="1"/>
              <a:t>to</a:t>
            </a:r>
            <a:r>
              <a:rPr lang="de-DE" sz="2000" dirty="0"/>
              <a:t> </a:t>
            </a:r>
            <a:r>
              <a:rPr lang="de-DE" sz="2000" dirty="0" err="1"/>
              <a:t>the</a:t>
            </a:r>
            <a:r>
              <a:rPr lang="de-DE" sz="2000" dirty="0"/>
              <a:t> </a:t>
            </a:r>
            <a:r>
              <a:rPr lang="de-DE" sz="2000" dirty="0" err="1"/>
              <a:t>concept</a:t>
            </a:r>
            <a:r>
              <a:rPr lang="de-DE" sz="2000" dirty="0"/>
              <a:t> of </a:t>
            </a:r>
            <a:r>
              <a:rPr lang="de-DE" sz="2000" dirty="0" err="1"/>
              <a:t>MaxiMin</a:t>
            </a:r>
            <a:r>
              <a:rPr lang="de-DE" sz="2000" dirty="0"/>
              <a:t>/</a:t>
            </a:r>
            <a:r>
              <a:rPr lang="de-DE" sz="2000" dirty="0" err="1"/>
              <a:t>MiniMax</a:t>
            </a:r>
            <a:endParaRPr lang="de-DE" sz="2000" dirty="0"/>
          </a:p>
          <a:p>
            <a:pPr marL="342900" indent="-342900">
              <a:buFont typeface="Arial" panose="020B0604020202020204" pitchFamily="34" charset="0"/>
              <a:buChar char="•"/>
            </a:pPr>
            <a:r>
              <a:rPr lang="de-DE" sz="2000" dirty="0" err="1"/>
              <a:t>Explain</a:t>
            </a:r>
            <a:r>
              <a:rPr lang="de-DE" sz="2000" dirty="0"/>
              <a:t> </a:t>
            </a:r>
            <a:r>
              <a:rPr lang="de-DE" sz="2000" dirty="0" err="1"/>
              <a:t>your</a:t>
            </a:r>
            <a:r>
              <a:rPr lang="de-DE" sz="2000" dirty="0"/>
              <a:t> </a:t>
            </a:r>
            <a:r>
              <a:rPr lang="de-DE" sz="2000" dirty="0" err="1"/>
              <a:t>conclusion</a:t>
            </a:r>
            <a:r>
              <a:rPr lang="de-DE" sz="2000" dirty="0"/>
              <a:t>.</a:t>
            </a:r>
          </a:p>
        </p:txBody>
      </p:sp>
      <p:pic>
        <p:nvPicPr>
          <p:cNvPr id="2" name="Picture 1">
            <a:extLst>
              <a:ext uri="{FF2B5EF4-FFF2-40B4-BE49-F238E27FC236}">
                <a16:creationId xmlns:a16="http://schemas.microsoft.com/office/drawing/2014/main" id="{65EDBF39-C9B4-D64B-32FD-1E28036A32B5}"/>
              </a:ext>
            </a:extLst>
          </p:cNvPr>
          <p:cNvPicPr>
            <a:picLocks noChangeAspect="1"/>
          </p:cNvPicPr>
          <p:nvPr/>
        </p:nvPicPr>
        <p:blipFill>
          <a:blip r:embed="rId4"/>
          <a:stretch>
            <a:fillRect/>
          </a:stretch>
        </p:blipFill>
        <p:spPr>
          <a:xfrm>
            <a:off x="10913806" y="6335074"/>
            <a:ext cx="1233687" cy="475387"/>
          </a:xfrm>
          <a:prstGeom prst="rect">
            <a:avLst/>
          </a:prstGeom>
        </p:spPr>
      </p:pic>
      <p:pic>
        <p:nvPicPr>
          <p:cNvPr id="6" name="Picture 5">
            <a:extLst>
              <a:ext uri="{FF2B5EF4-FFF2-40B4-BE49-F238E27FC236}">
                <a16:creationId xmlns:a16="http://schemas.microsoft.com/office/drawing/2014/main" id="{ECB8C41A-874F-0721-52AB-A2363E760716}"/>
              </a:ext>
            </a:extLst>
          </p:cNvPr>
          <p:cNvPicPr>
            <a:picLocks noChangeAspect="1"/>
          </p:cNvPicPr>
          <p:nvPr/>
        </p:nvPicPr>
        <p:blipFill>
          <a:blip r:embed="rId5"/>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0737445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072D2-1765-A5EA-2A23-F34F50744EDC}"/>
            </a:ext>
          </a:extLst>
        </p:cNvPr>
        <p:cNvGrpSpPr/>
        <p:nvPr/>
      </p:nvGrpSpPr>
      <p:grpSpPr>
        <a:xfrm>
          <a:off x="0" y="0"/>
          <a:ext cx="0" cy="0"/>
          <a:chOff x="0" y="0"/>
          <a:chExt cx="0" cy="0"/>
        </a:xfrm>
      </p:grpSpPr>
      <p:pic>
        <p:nvPicPr>
          <p:cNvPr id="2" name="Picture 1" descr="A white rectangular grid with black text&#10;&#10;AI-generated content may be incorrect.">
            <a:extLst>
              <a:ext uri="{FF2B5EF4-FFF2-40B4-BE49-F238E27FC236}">
                <a16:creationId xmlns:a16="http://schemas.microsoft.com/office/drawing/2014/main" id="{888AE1A6-6491-62E3-FA6C-525CF06FC242}"/>
              </a:ext>
            </a:extLst>
          </p:cNvPr>
          <p:cNvPicPr>
            <a:picLocks noChangeAspect="1"/>
          </p:cNvPicPr>
          <p:nvPr/>
        </p:nvPicPr>
        <p:blipFill>
          <a:blip r:embed="rId3"/>
          <a:stretch>
            <a:fillRect/>
          </a:stretch>
        </p:blipFill>
        <p:spPr>
          <a:xfrm>
            <a:off x="6770669" y="213356"/>
            <a:ext cx="5121473" cy="3322639"/>
          </a:xfrm>
          <a:prstGeom prst="rect">
            <a:avLst/>
          </a:prstGeom>
          <a:ln w="28575">
            <a:solidFill>
              <a:schemeClr val="tx1"/>
            </a:solidFill>
          </a:ln>
        </p:spPr>
      </p:pic>
      <p:sp>
        <p:nvSpPr>
          <p:cNvPr id="5" name="Textplatzhalter 1">
            <a:extLst>
              <a:ext uri="{FF2B5EF4-FFF2-40B4-BE49-F238E27FC236}">
                <a16:creationId xmlns:a16="http://schemas.microsoft.com/office/drawing/2014/main" id="{04B0C04D-4A43-B1A8-76C6-C1673BFFAA65}"/>
              </a:ext>
            </a:extLst>
          </p:cNvPr>
          <p:cNvSpPr>
            <a:spLocks noGrp="1"/>
          </p:cNvSpPr>
          <p:nvPr>
            <p:ph type="body" sz="quarter" idx="10"/>
          </p:nvPr>
        </p:nvSpPr>
        <p:spPr>
          <a:xfrm>
            <a:off x="360000" y="360000"/>
            <a:ext cx="9907950" cy="825628"/>
          </a:xfrm>
        </p:spPr>
        <p:txBody>
          <a:bodyPr>
            <a:normAutofit/>
          </a:bodyPr>
          <a:lstStyle/>
          <a:p>
            <a:r>
              <a:rPr lang="de-AT" sz="1400" dirty="0"/>
              <a:t>Module 3 / Task 3: Battle of Bismarck </a:t>
            </a:r>
            <a:r>
              <a:rPr lang="de-AT" sz="1400" dirty="0" err="1"/>
              <a:t>Sea</a:t>
            </a:r>
            <a:endParaRPr lang="de-DE" sz="1400" dirty="0"/>
          </a:p>
        </p:txBody>
      </p:sp>
      <p:sp>
        <p:nvSpPr>
          <p:cNvPr id="3" name="Textplatzhalter 2">
            <a:extLst>
              <a:ext uri="{FF2B5EF4-FFF2-40B4-BE49-F238E27FC236}">
                <a16:creationId xmlns:a16="http://schemas.microsoft.com/office/drawing/2014/main" id="{D144195C-B9FA-CC03-CAA5-5D7FBA927CE4}"/>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de-DE" sz="2000" dirty="0"/>
          </a:p>
          <a:p>
            <a:endParaRPr lang="de-DE" sz="2000" dirty="0"/>
          </a:p>
          <a:p>
            <a:endParaRPr lang="de-DE" sz="2000" dirty="0"/>
          </a:p>
          <a:p>
            <a:endParaRPr lang="de-DE" sz="2000" dirty="0"/>
          </a:p>
          <a:p>
            <a:endParaRPr lang="de-DE" sz="2000" dirty="0"/>
          </a:p>
          <a:p>
            <a:endParaRPr lang="de-DE" sz="2000" dirty="0"/>
          </a:p>
          <a:p>
            <a:r>
              <a:rPr lang="de-DE" sz="2000" dirty="0"/>
              <a:t>Task 3:</a:t>
            </a:r>
          </a:p>
          <a:p>
            <a:pPr marL="342900" indent="-342900">
              <a:buFont typeface="Arial" panose="020B0604020202020204" pitchFamily="34" charset="0"/>
              <a:buChar char="•"/>
            </a:pPr>
            <a:r>
              <a:rPr lang="de-DE" sz="2000" dirty="0"/>
              <a:t>Find </a:t>
            </a:r>
            <a:r>
              <a:rPr lang="de-DE" sz="2000" dirty="0" err="1"/>
              <a:t>the</a:t>
            </a:r>
            <a:r>
              <a:rPr lang="de-DE" sz="2000" dirty="0"/>
              <a:t> </a:t>
            </a:r>
            <a:r>
              <a:rPr lang="de-DE" sz="2000" dirty="0" err="1"/>
              <a:t>solution</a:t>
            </a:r>
            <a:r>
              <a:rPr lang="de-DE" sz="2000" dirty="0"/>
              <a:t> </a:t>
            </a:r>
            <a:r>
              <a:rPr lang="de-DE" sz="2000" dirty="0" err="1"/>
              <a:t>according</a:t>
            </a:r>
            <a:r>
              <a:rPr lang="de-DE" sz="2000" dirty="0"/>
              <a:t> </a:t>
            </a:r>
            <a:r>
              <a:rPr lang="de-DE" sz="2000" dirty="0" err="1"/>
              <a:t>to</a:t>
            </a:r>
            <a:r>
              <a:rPr lang="de-DE" sz="2000" dirty="0"/>
              <a:t> </a:t>
            </a:r>
            <a:r>
              <a:rPr lang="de-DE" sz="2000" dirty="0" err="1"/>
              <a:t>the</a:t>
            </a:r>
            <a:r>
              <a:rPr lang="de-DE" sz="2000" dirty="0"/>
              <a:t> </a:t>
            </a:r>
            <a:r>
              <a:rPr lang="de-DE" sz="2000" dirty="0" err="1"/>
              <a:t>concept</a:t>
            </a:r>
            <a:r>
              <a:rPr lang="de-DE" sz="2000" dirty="0"/>
              <a:t> of </a:t>
            </a:r>
            <a:r>
              <a:rPr lang="de-DE" sz="2000" dirty="0" err="1"/>
              <a:t>dominance</a:t>
            </a:r>
            <a:endParaRPr lang="de-DE" sz="2000" dirty="0"/>
          </a:p>
          <a:p>
            <a:pPr marL="342900" indent="-342900">
              <a:buFont typeface="Arial" panose="020B0604020202020204" pitchFamily="34" charset="0"/>
              <a:buChar char="•"/>
            </a:pPr>
            <a:r>
              <a:rPr lang="de-DE" sz="2000" dirty="0"/>
              <a:t>Find </a:t>
            </a:r>
            <a:r>
              <a:rPr lang="de-DE" sz="2000" dirty="0" err="1"/>
              <a:t>the</a:t>
            </a:r>
            <a:r>
              <a:rPr lang="de-DE" sz="2000" dirty="0"/>
              <a:t> </a:t>
            </a:r>
            <a:r>
              <a:rPr lang="de-DE" sz="2000" dirty="0" err="1"/>
              <a:t>solution</a:t>
            </a:r>
            <a:r>
              <a:rPr lang="de-DE" sz="2000" dirty="0"/>
              <a:t> </a:t>
            </a:r>
            <a:r>
              <a:rPr lang="de-DE" sz="2000" dirty="0" err="1"/>
              <a:t>according</a:t>
            </a:r>
            <a:r>
              <a:rPr lang="de-DE" sz="2000" dirty="0"/>
              <a:t> </a:t>
            </a:r>
            <a:r>
              <a:rPr lang="de-DE" sz="2000" dirty="0" err="1"/>
              <a:t>to</a:t>
            </a:r>
            <a:r>
              <a:rPr lang="de-DE" sz="2000" dirty="0"/>
              <a:t> </a:t>
            </a:r>
            <a:r>
              <a:rPr lang="de-DE" sz="2000" dirty="0" err="1"/>
              <a:t>the</a:t>
            </a:r>
            <a:r>
              <a:rPr lang="de-DE" sz="2000" dirty="0"/>
              <a:t> </a:t>
            </a:r>
            <a:r>
              <a:rPr lang="de-DE" sz="2000" dirty="0" err="1"/>
              <a:t>concept</a:t>
            </a:r>
            <a:r>
              <a:rPr lang="de-DE" sz="2000" dirty="0"/>
              <a:t> of </a:t>
            </a:r>
            <a:r>
              <a:rPr lang="de-DE" sz="2000" dirty="0" err="1"/>
              <a:t>MaxiMin</a:t>
            </a:r>
            <a:r>
              <a:rPr lang="de-DE" sz="2000" dirty="0"/>
              <a:t>/</a:t>
            </a:r>
            <a:r>
              <a:rPr lang="de-DE" sz="2000" dirty="0" err="1"/>
              <a:t>MiniMax</a:t>
            </a:r>
            <a:endParaRPr lang="de-DE" sz="2000" dirty="0"/>
          </a:p>
          <a:p>
            <a:pPr marL="342900" indent="-342900">
              <a:buFont typeface="Arial" panose="020B0604020202020204" pitchFamily="34" charset="0"/>
              <a:buChar char="•"/>
            </a:pPr>
            <a:r>
              <a:rPr lang="de-DE" sz="2000" dirty="0" err="1"/>
              <a:t>Explain</a:t>
            </a:r>
            <a:r>
              <a:rPr lang="de-DE" sz="2000" dirty="0"/>
              <a:t> </a:t>
            </a:r>
            <a:r>
              <a:rPr lang="de-DE" sz="2000" dirty="0" err="1"/>
              <a:t>your</a:t>
            </a:r>
            <a:r>
              <a:rPr lang="de-DE" sz="2000" dirty="0"/>
              <a:t> </a:t>
            </a:r>
            <a:r>
              <a:rPr lang="de-DE" sz="2000" dirty="0" err="1"/>
              <a:t>conclusion</a:t>
            </a:r>
            <a:r>
              <a:rPr lang="de-DE" sz="2000" dirty="0"/>
              <a:t>.</a:t>
            </a:r>
          </a:p>
        </p:txBody>
      </p:sp>
      <p:pic>
        <p:nvPicPr>
          <p:cNvPr id="4" name="Picture 3">
            <a:extLst>
              <a:ext uri="{FF2B5EF4-FFF2-40B4-BE49-F238E27FC236}">
                <a16:creationId xmlns:a16="http://schemas.microsoft.com/office/drawing/2014/main" id="{8FEA09E0-9E12-E146-7D25-AECF908D6A1A}"/>
              </a:ext>
            </a:extLst>
          </p:cNvPr>
          <p:cNvPicPr>
            <a:picLocks noChangeAspect="1"/>
          </p:cNvPicPr>
          <p:nvPr/>
        </p:nvPicPr>
        <p:blipFill>
          <a:blip r:embed="rId4"/>
          <a:stretch>
            <a:fillRect/>
          </a:stretch>
        </p:blipFill>
        <p:spPr>
          <a:xfrm>
            <a:off x="10913806" y="6335074"/>
            <a:ext cx="1233687" cy="475387"/>
          </a:xfrm>
          <a:prstGeom prst="rect">
            <a:avLst/>
          </a:prstGeom>
        </p:spPr>
      </p:pic>
      <p:pic>
        <p:nvPicPr>
          <p:cNvPr id="6" name="Picture 5">
            <a:extLst>
              <a:ext uri="{FF2B5EF4-FFF2-40B4-BE49-F238E27FC236}">
                <a16:creationId xmlns:a16="http://schemas.microsoft.com/office/drawing/2014/main" id="{EC5D8F10-BE4F-F54F-8ADE-079F076AFC9B}"/>
              </a:ext>
            </a:extLst>
          </p:cNvPr>
          <p:cNvPicPr>
            <a:picLocks noChangeAspect="1"/>
          </p:cNvPicPr>
          <p:nvPr/>
        </p:nvPicPr>
        <p:blipFill>
          <a:blip r:embed="rId5"/>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528768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3ED42-9B45-7B0F-34C0-1A72749BFA2D}"/>
            </a:ext>
          </a:extLst>
        </p:cNvPr>
        <p:cNvGrpSpPr/>
        <p:nvPr/>
      </p:nvGrpSpPr>
      <p:grpSpPr>
        <a:xfrm>
          <a:off x="0" y="0"/>
          <a:ext cx="0" cy="0"/>
          <a:chOff x="0" y="0"/>
          <a:chExt cx="0" cy="0"/>
        </a:xfrm>
      </p:grpSpPr>
      <p:sp>
        <p:nvSpPr>
          <p:cNvPr id="2" name="Textplatzhalter 4">
            <a:extLst>
              <a:ext uri="{FF2B5EF4-FFF2-40B4-BE49-F238E27FC236}">
                <a16:creationId xmlns:a16="http://schemas.microsoft.com/office/drawing/2014/main" id="{A81E8801-A451-3592-3341-47E32797D7BD}"/>
              </a:ext>
            </a:extLst>
          </p:cNvPr>
          <p:cNvSpPr txBox="1">
            <a:spLocks/>
          </p:cNvSpPr>
          <p:nvPr/>
        </p:nvSpPr>
        <p:spPr>
          <a:xfrm>
            <a:off x="342908" y="5315905"/>
            <a:ext cx="5686785" cy="1225806"/>
          </a:xfrm>
          <a:prstGeom prst="rect">
            <a:avLst/>
          </a:prstGeom>
        </p:spPr>
        <p:txBody>
          <a:bodyPr>
            <a:normAutofit fontScale="85000" lnSpcReduction="20000"/>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5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AT" dirty="0"/>
              <a:t>Contact </a:t>
            </a:r>
            <a:r>
              <a:rPr lang="de-AT" dirty="0" err="1"/>
              <a:t>details</a:t>
            </a:r>
            <a:r>
              <a:rPr lang="de-AT" dirty="0"/>
              <a:t>:</a:t>
            </a:r>
          </a:p>
          <a:p>
            <a:r>
              <a:rPr lang="de-AT" sz="1400" b="0" dirty="0"/>
              <a:t>Florian Maurer</a:t>
            </a:r>
          </a:p>
          <a:p>
            <a:r>
              <a:rPr lang="de-AT" sz="1400" b="0" dirty="0"/>
              <a:t>florian.maurer@fhv.at; florian.maurer.vlbg@gmail.com</a:t>
            </a:r>
          </a:p>
          <a:p>
            <a:r>
              <a:rPr lang="de-DE" sz="1400" b="0" dirty="0"/>
              <a:t>Skype: </a:t>
            </a:r>
            <a:r>
              <a:rPr lang="de-DE" sz="1400" b="0" dirty="0" err="1"/>
              <a:t>flo.maurer</a:t>
            </a:r>
            <a:endParaRPr lang="de-DE" sz="1400" b="0" dirty="0"/>
          </a:p>
        </p:txBody>
      </p:sp>
      <p:pic>
        <p:nvPicPr>
          <p:cNvPr id="4" name="Picture 3" descr="A black background with a black square&#10;&#10;AI-generated content may be incorrect.">
            <a:extLst>
              <a:ext uri="{FF2B5EF4-FFF2-40B4-BE49-F238E27FC236}">
                <a16:creationId xmlns:a16="http://schemas.microsoft.com/office/drawing/2014/main" id="{FF16CE18-0E0B-E0C6-FA94-E74BA4D662E5}"/>
              </a:ext>
            </a:extLst>
          </p:cNvPr>
          <p:cNvPicPr>
            <a:picLocks noChangeAspect="1"/>
          </p:cNvPicPr>
          <p:nvPr/>
        </p:nvPicPr>
        <p:blipFill>
          <a:blip r:embed="rId2"/>
          <a:stretch>
            <a:fillRect/>
          </a:stretch>
        </p:blipFill>
        <p:spPr>
          <a:xfrm>
            <a:off x="1856073" y="931215"/>
            <a:ext cx="3365195" cy="3365195"/>
          </a:xfrm>
          <a:prstGeom prst="rect">
            <a:avLst/>
          </a:prstGeom>
        </p:spPr>
      </p:pic>
    </p:spTree>
    <p:extLst>
      <p:ext uri="{BB962C8B-B14F-4D97-AF65-F5344CB8AC3E}">
        <p14:creationId xmlns:p14="http://schemas.microsoft.com/office/powerpoint/2010/main" val="585793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A3C65-45FD-4CFD-CB14-DE2CCB11EBDF}"/>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7E6E8ABC-A9CD-B235-621D-D220094B1B3B}"/>
              </a:ext>
            </a:extLst>
          </p:cNvPr>
          <p:cNvPicPr>
            <a:picLocks noChangeAspect="1"/>
          </p:cNvPicPr>
          <p:nvPr/>
        </p:nvPicPr>
        <p:blipFill>
          <a:blip r:embed="rId2"/>
          <a:stretch>
            <a:fillRect/>
          </a:stretch>
        </p:blipFill>
        <p:spPr>
          <a:xfrm>
            <a:off x="8716296" y="6331173"/>
            <a:ext cx="2141950" cy="479288"/>
          </a:xfrm>
          <a:prstGeom prst="rect">
            <a:avLst/>
          </a:prstGeom>
        </p:spPr>
      </p:pic>
      <p:sp>
        <p:nvSpPr>
          <p:cNvPr id="5" name="Textplatzhalter 1">
            <a:extLst>
              <a:ext uri="{FF2B5EF4-FFF2-40B4-BE49-F238E27FC236}">
                <a16:creationId xmlns:a16="http://schemas.microsoft.com/office/drawing/2014/main" id="{D136DC7C-80F0-77FB-2744-3F879E045258}"/>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conflicting profiles.</a:t>
            </a:r>
            <a:endParaRPr lang="de-DE" sz="1400" dirty="0"/>
          </a:p>
        </p:txBody>
      </p:sp>
      <p:sp>
        <p:nvSpPr>
          <p:cNvPr id="6" name="Textplatzhalter 2">
            <a:extLst>
              <a:ext uri="{FF2B5EF4-FFF2-40B4-BE49-F238E27FC236}">
                <a16:creationId xmlns:a16="http://schemas.microsoft.com/office/drawing/2014/main" id="{089B9CF1-F23A-5D43-345C-981608630EE0}"/>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3200" b="1" dirty="0"/>
          </a:p>
          <a:p>
            <a:pPr algn="ctr">
              <a:lnSpc>
                <a:spcPct val="120000"/>
              </a:lnSpc>
              <a:spcAft>
                <a:spcPts val="0"/>
              </a:spcAft>
            </a:pPr>
            <a:endParaRPr lang="en-US" sz="3200" b="1" dirty="0"/>
          </a:p>
          <a:p>
            <a:pPr algn="ctr">
              <a:lnSpc>
                <a:spcPct val="120000"/>
              </a:lnSpc>
              <a:spcAft>
                <a:spcPts val="0"/>
              </a:spcAft>
            </a:pPr>
            <a:endParaRPr lang="en-US" sz="3200" b="1" dirty="0"/>
          </a:p>
        </p:txBody>
      </p:sp>
      <p:sp>
        <p:nvSpPr>
          <p:cNvPr id="20" name="Textplatzhalter 2">
            <a:extLst>
              <a:ext uri="{FF2B5EF4-FFF2-40B4-BE49-F238E27FC236}">
                <a16:creationId xmlns:a16="http://schemas.microsoft.com/office/drawing/2014/main" id="{6977A19B-AD1F-B64F-FD4B-7523A59B3DDE}"/>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r>
              <a:rPr lang="en-US" sz="7200" b="1" dirty="0"/>
              <a:t>What is an entrepreneur?</a:t>
            </a:r>
          </a:p>
        </p:txBody>
      </p:sp>
      <p:pic>
        <p:nvPicPr>
          <p:cNvPr id="21" name="Picture 20" descr="A person selling watermelons&#10;&#10;AI-generated content may be incorrect.">
            <a:extLst>
              <a:ext uri="{FF2B5EF4-FFF2-40B4-BE49-F238E27FC236}">
                <a16:creationId xmlns:a16="http://schemas.microsoft.com/office/drawing/2014/main" id="{DD6B3FB0-7248-1D50-EE83-3D757ADB5C3D}"/>
              </a:ext>
            </a:extLst>
          </p:cNvPr>
          <p:cNvPicPr>
            <a:picLocks noChangeAspect="1"/>
          </p:cNvPicPr>
          <p:nvPr/>
        </p:nvPicPr>
        <p:blipFill>
          <a:blip r:embed="rId3"/>
          <a:stretch>
            <a:fillRect/>
          </a:stretch>
        </p:blipFill>
        <p:spPr>
          <a:xfrm>
            <a:off x="4511250" y="2906716"/>
            <a:ext cx="3169499" cy="3743684"/>
          </a:xfrm>
          <a:prstGeom prst="rect">
            <a:avLst/>
          </a:prstGeom>
          <a:ln>
            <a:solidFill>
              <a:schemeClr val="accent1"/>
            </a:solidFill>
          </a:ln>
        </p:spPr>
      </p:pic>
      <p:sp>
        <p:nvSpPr>
          <p:cNvPr id="22" name="TextBox 21">
            <a:extLst>
              <a:ext uri="{FF2B5EF4-FFF2-40B4-BE49-F238E27FC236}">
                <a16:creationId xmlns:a16="http://schemas.microsoft.com/office/drawing/2014/main" id="{3EC928D0-9318-909D-14FD-9A1999C0C4B3}"/>
              </a:ext>
            </a:extLst>
          </p:cNvPr>
          <p:cNvSpPr txBox="1"/>
          <p:nvPr/>
        </p:nvSpPr>
        <p:spPr>
          <a:xfrm>
            <a:off x="7680749" y="6388790"/>
            <a:ext cx="3566371" cy="261610"/>
          </a:xfrm>
          <a:prstGeom prst="rect">
            <a:avLst/>
          </a:prstGeom>
          <a:noFill/>
        </p:spPr>
        <p:txBody>
          <a:bodyPr wrap="square" rtlCol="0">
            <a:spAutoFit/>
          </a:bodyPr>
          <a:lstStyle/>
          <a:p>
            <a:r>
              <a:rPr lang="de-AT" sz="1050" i="1" dirty="0" err="1"/>
              <a:t>Symbolic</a:t>
            </a:r>
            <a:r>
              <a:rPr lang="de-AT" sz="1050" i="1" dirty="0"/>
              <a:t> </a:t>
            </a:r>
            <a:r>
              <a:rPr lang="de-AT" sz="1050" i="1" dirty="0" err="1"/>
              <a:t>picture</a:t>
            </a:r>
            <a:r>
              <a:rPr lang="de-AT" sz="1050" i="1" dirty="0"/>
              <a:t>; </a:t>
            </a:r>
            <a:r>
              <a:rPr lang="de-AT" sz="1050" i="1" dirty="0" err="1"/>
              <a:t>found</a:t>
            </a:r>
            <a:r>
              <a:rPr lang="de-AT" sz="1050" i="1" dirty="0"/>
              <a:t> in Facebook</a:t>
            </a:r>
          </a:p>
        </p:txBody>
      </p:sp>
      <p:pic>
        <p:nvPicPr>
          <p:cNvPr id="3" name="Picture 2" descr="A black and orange stopwatch&#10;&#10;AI-generated content may be incorrect.">
            <a:extLst>
              <a:ext uri="{FF2B5EF4-FFF2-40B4-BE49-F238E27FC236}">
                <a16:creationId xmlns:a16="http://schemas.microsoft.com/office/drawing/2014/main" id="{48171EE7-CFB6-6A41-168A-AEBF323B4F87}"/>
              </a:ext>
            </a:extLst>
          </p:cNvPr>
          <p:cNvPicPr>
            <a:picLocks noChangeAspect="1"/>
          </p:cNvPicPr>
          <p:nvPr/>
        </p:nvPicPr>
        <p:blipFill>
          <a:blip r:embed="rId4"/>
          <a:stretch>
            <a:fillRect/>
          </a:stretch>
        </p:blipFill>
        <p:spPr>
          <a:xfrm>
            <a:off x="11302872" y="63992"/>
            <a:ext cx="825628" cy="825628"/>
          </a:xfrm>
          <a:prstGeom prst="rect">
            <a:avLst/>
          </a:prstGeom>
        </p:spPr>
      </p:pic>
      <p:pic>
        <p:nvPicPr>
          <p:cNvPr id="2" name="Picture 1">
            <a:extLst>
              <a:ext uri="{FF2B5EF4-FFF2-40B4-BE49-F238E27FC236}">
                <a16:creationId xmlns:a16="http://schemas.microsoft.com/office/drawing/2014/main" id="{8F989B49-92EE-D9E3-2C7F-743F6D6EFDD2}"/>
              </a:ext>
            </a:extLst>
          </p:cNvPr>
          <p:cNvPicPr>
            <a:picLocks noChangeAspect="1"/>
          </p:cNvPicPr>
          <p:nvPr/>
        </p:nvPicPr>
        <p:blipFill>
          <a:blip r:embed="rId5"/>
          <a:stretch>
            <a:fillRect/>
          </a:stretch>
        </p:blipFill>
        <p:spPr>
          <a:xfrm>
            <a:off x="10913806" y="6335074"/>
            <a:ext cx="1233687" cy="475387"/>
          </a:xfrm>
          <a:prstGeom prst="rect">
            <a:avLst/>
          </a:prstGeom>
        </p:spPr>
      </p:pic>
    </p:spTree>
    <p:extLst>
      <p:ext uri="{BB962C8B-B14F-4D97-AF65-F5344CB8AC3E}">
        <p14:creationId xmlns:p14="http://schemas.microsoft.com/office/powerpoint/2010/main" val="4040402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EC3C4-4E9B-3535-B9B9-B1356C0940A3}"/>
            </a:ext>
          </a:extLst>
        </p:cNvPr>
        <p:cNvGrpSpPr/>
        <p:nvPr/>
      </p:nvGrpSpPr>
      <p:grpSpPr>
        <a:xfrm>
          <a:off x="0" y="0"/>
          <a:ext cx="0" cy="0"/>
          <a:chOff x="0" y="0"/>
          <a:chExt cx="0" cy="0"/>
        </a:xfrm>
      </p:grpSpPr>
      <p:sp>
        <p:nvSpPr>
          <p:cNvPr id="16" name="Textplatzhalter 2">
            <a:extLst>
              <a:ext uri="{FF2B5EF4-FFF2-40B4-BE49-F238E27FC236}">
                <a16:creationId xmlns:a16="http://schemas.microsoft.com/office/drawing/2014/main" id="{825C0B17-40DB-703F-68C7-CFE9DF8DAEAA}"/>
              </a:ext>
            </a:extLst>
          </p:cNvPr>
          <p:cNvSpPr txBox="1">
            <a:spLocks/>
          </p:cNvSpPr>
          <p:nvPr/>
        </p:nvSpPr>
        <p:spPr>
          <a:xfrm>
            <a:off x="548641" y="1267952"/>
            <a:ext cx="11193584" cy="5067122"/>
          </a:xfrm>
          <a:prstGeom prst="rect">
            <a:avLst/>
          </a:prstGeom>
        </p:spPr>
        <p:txBody>
          <a:bodyPr>
            <a:normAutofit/>
          </a:bodyPr>
          <a:lstStyle>
            <a:defPPr>
              <a:defRPr lang="de-DE"/>
            </a:defPPr>
            <a:lvl1pPr marL="342900" indent="-342900">
              <a:lnSpc>
                <a:spcPct val="120000"/>
              </a:lnSpc>
              <a:spcBef>
                <a:spcPts val="0"/>
              </a:spcBef>
              <a:spcAft>
                <a:spcPts val="0"/>
              </a:spcAft>
              <a:buSzPct val="120000"/>
              <a:buFont typeface="Arial" panose="020B0604020202020204" pitchFamily="34" charset="0"/>
              <a:buChar char="•"/>
              <a:defRPr sz="24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de-AT" b="1" dirty="0"/>
          </a:p>
          <a:p>
            <a:pPr marL="0" indent="0">
              <a:buNone/>
            </a:pPr>
            <a:endParaRPr lang="de-AT" b="1" dirty="0"/>
          </a:p>
          <a:p>
            <a:pPr marL="0" indent="0">
              <a:buNone/>
            </a:pPr>
            <a:endParaRPr lang="de-AT" b="1" dirty="0"/>
          </a:p>
          <a:p>
            <a:pPr marL="0" indent="0">
              <a:buNone/>
            </a:pPr>
            <a:r>
              <a:rPr lang="de-AT" b="1" dirty="0"/>
              <a:t>Special </a:t>
            </a:r>
            <a:r>
              <a:rPr lang="de-AT" b="1" dirty="0" err="1"/>
              <a:t>kind</a:t>
            </a:r>
            <a:r>
              <a:rPr lang="de-AT" b="1" dirty="0"/>
              <a:t> of </a:t>
            </a:r>
            <a:r>
              <a:rPr lang="de-AT" b="1" dirty="0" err="1"/>
              <a:t>labour</a:t>
            </a:r>
            <a:endParaRPr lang="de-AT" b="1" dirty="0"/>
          </a:p>
          <a:p>
            <a:r>
              <a:rPr lang="de-AT" dirty="0"/>
              <a:t>Special type of </a:t>
            </a:r>
            <a:r>
              <a:rPr lang="de-AT" dirty="0" err="1"/>
              <a:t>entrepreneurs</a:t>
            </a:r>
            <a:r>
              <a:rPr lang="de-AT" dirty="0"/>
              <a:t> – </a:t>
            </a:r>
            <a:r>
              <a:rPr lang="de-AT" dirty="0" err="1"/>
              <a:t>maintain</a:t>
            </a:r>
            <a:r>
              <a:rPr lang="de-AT" dirty="0"/>
              <a:t> </a:t>
            </a:r>
            <a:r>
              <a:rPr lang="de-AT" dirty="0" err="1"/>
              <a:t>distinct</a:t>
            </a:r>
            <a:r>
              <a:rPr lang="de-AT" dirty="0"/>
              <a:t> </a:t>
            </a:r>
            <a:r>
              <a:rPr lang="de-AT" dirty="0" err="1"/>
              <a:t>skills</a:t>
            </a:r>
            <a:r>
              <a:rPr lang="de-AT" dirty="0"/>
              <a:t> and </a:t>
            </a:r>
            <a:r>
              <a:rPr lang="de-AT" dirty="0" err="1"/>
              <a:t>capabilities</a:t>
            </a:r>
            <a:endParaRPr lang="de-AT" dirty="0"/>
          </a:p>
          <a:p>
            <a:r>
              <a:rPr lang="de-AT" dirty="0"/>
              <a:t>Strong </a:t>
            </a:r>
            <a:r>
              <a:rPr lang="de-AT" dirty="0" err="1"/>
              <a:t>ability</a:t>
            </a:r>
            <a:r>
              <a:rPr lang="de-AT" dirty="0"/>
              <a:t> to </a:t>
            </a:r>
            <a:r>
              <a:rPr lang="de-AT" dirty="0" err="1"/>
              <a:t>be</a:t>
            </a:r>
            <a:r>
              <a:rPr lang="de-AT" dirty="0"/>
              <a:t> innovative</a:t>
            </a:r>
          </a:p>
          <a:p>
            <a:r>
              <a:rPr lang="de-AT" dirty="0" err="1"/>
              <a:t>Disrupt</a:t>
            </a:r>
            <a:r>
              <a:rPr lang="de-AT" dirty="0"/>
              <a:t> </a:t>
            </a:r>
            <a:r>
              <a:rPr lang="de-AT" dirty="0" err="1"/>
              <a:t>existing</a:t>
            </a:r>
            <a:r>
              <a:rPr lang="de-AT" dirty="0"/>
              <a:t> / </a:t>
            </a:r>
            <a:r>
              <a:rPr lang="de-AT" dirty="0" err="1"/>
              <a:t>economic</a:t>
            </a:r>
            <a:r>
              <a:rPr lang="de-AT" dirty="0"/>
              <a:t> </a:t>
            </a:r>
            <a:r>
              <a:rPr lang="de-AT" dirty="0" err="1"/>
              <a:t>equilibira</a:t>
            </a:r>
            <a:r>
              <a:rPr lang="de-AT" dirty="0"/>
              <a:t> – </a:t>
            </a:r>
            <a:r>
              <a:rPr lang="de-AT" dirty="0" err="1"/>
              <a:t>innovation</a:t>
            </a:r>
            <a:r>
              <a:rPr lang="de-AT" dirty="0"/>
              <a:t>:</a:t>
            </a:r>
            <a:br>
              <a:rPr lang="de-AT" dirty="0"/>
            </a:br>
            <a:r>
              <a:rPr lang="de-AT" dirty="0" err="1"/>
              <a:t>never</a:t>
            </a:r>
            <a:r>
              <a:rPr lang="de-AT" dirty="0"/>
              <a:t> </a:t>
            </a:r>
            <a:r>
              <a:rPr lang="de-AT" dirty="0" err="1"/>
              <a:t>ending</a:t>
            </a:r>
            <a:r>
              <a:rPr lang="de-AT" dirty="0"/>
              <a:t> </a:t>
            </a:r>
            <a:r>
              <a:rPr lang="de-AT" dirty="0" err="1"/>
              <a:t>process</a:t>
            </a:r>
            <a:r>
              <a:rPr lang="de-AT" dirty="0"/>
              <a:t> of </a:t>
            </a:r>
            <a:r>
              <a:rPr lang="de-AT" dirty="0" err="1"/>
              <a:t>renewal</a:t>
            </a:r>
            <a:r>
              <a:rPr lang="de-AT" dirty="0"/>
              <a:t>, and </a:t>
            </a:r>
            <a:r>
              <a:rPr lang="de-AT" dirty="0" err="1"/>
              <a:t>adaption</a:t>
            </a:r>
            <a:r>
              <a:rPr lang="de-AT" dirty="0"/>
              <a:t> … </a:t>
            </a:r>
            <a:r>
              <a:rPr lang="de-AT" dirty="0" err="1"/>
              <a:t>imitation</a:t>
            </a:r>
            <a:r>
              <a:rPr lang="de-AT" dirty="0"/>
              <a:t>, </a:t>
            </a:r>
            <a:r>
              <a:rPr lang="de-AT" dirty="0" err="1"/>
              <a:t>invention</a:t>
            </a:r>
            <a:r>
              <a:rPr lang="de-AT" dirty="0"/>
              <a:t> …</a:t>
            </a:r>
            <a:endParaRPr lang="en-US" dirty="0"/>
          </a:p>
          <a:p>
            <a:pPr marL="0" indent="0">
              <a:buNone/>
            </a:pPr>
            <a:endParaRPr lang="de-DE" dirty="0"/>
          </a:p>
        </p:txBody>
      </p:sp>
      <p:sp>
        <p:nvSpPr>
          <p:cNvPr id="5" name="Textplatzhalter 1">
            <a:extLst>
              <a:ext uri="{FF2B5EF4-FFF2-40B4-BE49-F238E27FC236}">
                <a16:creationId xmlns:a16="http://schemas.microsoft.com/office/drawing/2014/main" id="{21E00B8F-7BE4-44B5-0546-9680F727DA1E}"/>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conflicting profiles.</a:t>
            </a:r>
            <a:endParaRPr lang="de-DE" sz="1400" dirty="0"/>
          </a:p>
        </p:txBody>
      </p:sp>
      <p:sp>
        <p:nvSpPr>
          <p:cNvPr id="6" name="Textplatzhalter 2">
            <a:extLst>
              <a:ext uri="{FF2B5EF4-FFF2-40B4-BE49-F238E27FC236}">
                <a16:creationId xmlns:a16="http://schemas.microsoft.com/office/drawing/2014/main" id="{22837E09-43D9-3A35-2402-DF67A9A137C3}"/>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3200" b="1" dirty="0"/>
          </a:p>
          <a:p>
            <a:pPr algn="ctr">
              <a:lnSpc>
                <a:spcPct val="120000"/>
              </a:lnSpc>
              <a:spcAft>
                <a:spcPts val="0"/>
              </a:spcAft>
            </a:pPr>
            <a:endParaRPr lang="en-US" sz="3200" b="1" dirty="0"/>
          </a:p>
          <a:p>
            <a:pPr algn="ctr">
              <a:lnSpc>
                <a:spcPct val="120000"/>
              </a:lnSpc>
              <a:spcAft>
                <a:spcPts val="0"/>
              </a:spcAft>
            </a:pPr>
            <a:endParaRPr lang="en-US" sz="3200" b="1" dirty="0"/>
          </a:p>
        </p:txBody>
      </p:sp>
      <p:pic>
        <p:nvPicPr>
          <p:cNvPr id="2" name="Picture 1">
            <a:extLst>
              <a:ext uri="{FF2B5EF4-FFF2-40B4-BE49-F238E27FC236}">
                <a16:creationId xmlns:a16="http://schemas.microsoft.com/office/drawing/2014/main" id="{60BD96BD-4B0F-D70D-B616-65C9F75054F8}"/>
              </a:ext>
            </a:extLst>
          </p:cNvPr>
          <p:cNvPicPr>
            <a:picLocks noChangeAspect="1"/>
          </p:cNvPicPr>
          <p:nvPr/>
        </p:nvPicPr>
        <p:blipFill>
          <a:blip r:embed="rId2"/>
          <a:stretch>
            <a:fillRect/>
          </a:stretch>
        </p:blipFill>
        <p:spPr>
          <a:xfrm>
            <a:off x="10913806" y="6335074"/>
            <a:ext cx="1233687" cy="475387"/>
          </a:xfrm>
          <a:prstGeom prst="rect">
            <a:avLst/>
          </a:prstGeom>
        </p:spPr>
      </p:pic>
      <p:pic>
        <p:nvPicPr>
          <p:cNvPr id="3" name="Picture 2">
            <a:extLst>
              <a:ext uri="{FF2B5EF4-FFF2-40B4-BE49-F238E27FC236}">
                <a16:creationId xmlns:a16="http://schemas.microsoft.com/office/drawing/2014/main" id="{F69DDF10-E8E1-CAF4-DA0A-02A2D734658D}"/>
              </a:ext>
            </a:extLst>
          </p:cNvPr>
          <p:cNvPicPr>
            <a:picLocks noChangeAspect="1"/>
          </p:cNvPicPr>
          <p:nvPr/>
        </p:nvPicPr>
        <p:blipFill>
          <a:blip r:embed="rId3"/>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262890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E0C91-0101-7887-AD74-8B87628A62A9}"/>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415F988B-0839-5F80-4DE8-4C961187F6EE}"/>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Macro-economics &amp; business cycle theory: d</a:t>
            </a:r>
            <a:r>
              <a:rPr lang="de-AT" sz="1400" dirty="0" err="1"/>
              <a:t>isrupt</a:t>
            </a:r>
            <a:r>
              <a:rPr lang="de-AT" sz="1400" dirty="0"/>
              <a:t> </a:t>
            </a:r>
            <a:r>
              <a:rPr lang="de-AT" sz="1400" dirty="0" err="1"/>
              <a:t>economic</a:t>
            </a:r>
            <a:r>
              <a:rPr lang="de-AT" sz="1400" dirty="0"/>
              <a:t> </a:t>
            </a:r>
            <a:r>
              <a:rPr lang="de-AT" sz="1400" dirty="0" err="1"/>
              <a:t>equilibira</a:t>
            </a:r>
            <a:endParaRPr lang="de-DE" sz="1400" dirty="0"/>
          </a:p>
        </p:txBody>
      </p:sp>
      <p:sp>
        <p:nvSpPr>
          <p:cNvPr id="6" name="Textplatzhalter 2">
            <a:extLst>
              <a:ext uri="{FF2B5EF4-FFF2-40B4-BE49-F238E27FC236}">
                <a16:creationId xmlns:a16="http://schemas.microsoft.com/office/drawing/2014/main" id="{19AC7A75-8230-131C-38AB-AD5BB4B78D60}"/>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3200" b="1" dirty="0"/>
          </a:p>
          <a:p>
            <a:pPr algn="ctr">
              <a:lnSpc>
                <a:spcPct val="120000"/>
              </a:lnSpc>
              <a:spcAft>
                <a:spcPts val="0"/>
              </a:spcAft>
            </a:pPr>
            <a:endParaRPr lang="en-US" sz="3200" b="1" dirty="0"/>
          </a:p>
          <a:p>
            <a:pPr algn="ctr">
              <a:lnSpc>
                <a:spcPct val="120000"/>
              </a:lnSpc>
              <a:spcAft>
                <a:spcPts val="0"/>
              </a:spcAft>
            </a:pPr>
            <a:endParaRPr lang="en-US" sz="3200" b="1" dirty="0"/>
          </a:p>
        </p:txBody>
      </p:sp>
      <p:sp>
        <p:nvSpPr>
          <p:cNvPr id="7" name="Textplatzhalter 2">
            <a:extLst>
              <a:ext uri="{FF2B5EF4-FFF2-40B4-BE49-F238E27FC236}">
                <a16:creationId xmlns:a16="http://schemas.microsoft.com/office/drawing/2014/main" id="{A9B9352B-B69A-4058-7E03-756201B55B28}"/>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indent="0">
              <a:lnSpc>
                <a:spcPct val="120000"/>
              </a:lnSpc>
              <a:buNone/>
            </a:pPr>
            <a:endParaRPr lang="en-US" sz="3700" dirty="0"/>
          </a:p>
        </p:txBody>
      </p:sp>
      <p:pic>
        <p:nvPicPr>
          <p:cNvPr id="17" name="Picture 16">
            <a:extLst>
              <a:ext uri="{FF2B5EF4-FFF2-40B4-BE49-F238E27FC236}">
                <a16:creationId xmlns:a16="http://schemas.microsoft.com/office/drawing/2014/main" id="{EBC6F993-C9A6-7B66-15B9-7D076538CEF7}"/>
              </a:ext>
            </a:extLst>
          </p:cNvPr>
          <p:cNvPicPr>
            <a:picLocks noChangeAspect="1"/>
          </p:cNvPicPr>
          <p:nvPr/>
        </p:nvPicPr>
        <p:blipFill>
          <a:blip r:embed="rId2"/>
          <a:stretch>
            <a:fillRect/>
          </a:stretch>
        </p:blipFill>
        <p:spPr>
          <a:xfrm>
            <a:off x="3054776" y="1940001"/>
            <a:ext cx="6524566" cy="2977998"/>
          </a:xfrm>
          <a:prstGeom prst="rect">
            <a:avLst/>
          </a:prstGeom>
          <a:ln>
            <a:solidFill>
              <a:schemeClr val="tx1"/>
            </a:solidFill>
          </a:ln>
        </p:spPr>
      </p:pic>
      <p:sp>
        <p:nvSpPr>
          <p:cNvPr id="24" name="TextBox 23">
            <a:extLst>
              <a:ext uri="{FF2B5EF4-FFF2-40B4-BE49-F238E27FC236}">
                <a16:creationId xmlns:a16="http://schemas.microsoft.com/office/drawing/2014/main" id="{7A06CC0F-8355-CED4-B7D6-FAE6B145470F}"/>
              </a:ext>
            </a:extLst>
          </p:cNvPr>
          <p:cNvSpPr txBox="1"/>
          <p:nvPr/>
        </p:nvSpPr>
        <p:spPr>
          <a:xfrm>
            <a:off x="3028002" y="4917999"/>
            <a:ext cx="6548512" cy="738664"/>
          </a:xfrm>
          <a:prstGeom prst="rect">
            <a:avLst/>
          </a:prstGeom>
          <a:noFill/>
        </p:spPr>
        <p:txBody>
          <a:bodyPr wrap="square" rtlCol="0">
            <a:spAutoFit/>
          </a:bodyPr>
          <a:lstStyle/>
          <a:p>
            <a:r>
              <a:rPr lang="de-AT" sz="1050" b="1" dirty="0"/>
              <a:t>Source:</a:t>
            </a:r>
            <a:r>
              <a:rPr lang="de-AT" sz="1050" dirty="0"/>
              <a:t> F. Maurer, "On a </a:t>
            </a:r>
            <a:r>
              <a:rPr lang="de-AT" sz="1050" dirty="0" err="1"/>
              <a:t>theoretically</a:t>
            </a:r>
            <a:r>
              <a:rPr lang="de-AT" sz="1050" dirty="0"/>
              <a:t> </a:t>
            </a:r>
            <a:r>
              <a:rPr lang="de-AT" sz="1050" dirty="0" err="1"/>
              <a:t>cup</a:t>
            </a:r>
            <a:r>
              <a:rPr lang="de-AT" sz="1050" dirty="0"/>
              <a:t> of </a:t>
            </a:r>
            <a:r>
              <a:rPr lang="de-AT" sz="1050" dirty="0" err="1"/>
              <a:t>inspiration</a:t>
            </a:r>
            <a:r>
              <a:rPr lang="de-AT" sz="1050" dirty="0"/>
              <a:t> </a:t>
            </a:r>
            <a:r>
              <a:rPr lang="de-AT" sz="1050" dirty="0" err="1"/>
              <a:t>with</a:t>
            </a:r>
            <a:r>
              <a:rPr lang="de-AT" sz="1050" dirty="0"/>
              <a:t> Schumpeter and von Foerster - </a:t>
            </a:r>
            <a:r>
              <a:rPr lang="de-AT" sz="1050" dirty="0" err="1"/>
              <a:t>creative</a:t>
            </a:r>
            <a:r>
              <a:rPr lang="de-AT" sz="1050" dirty="0"/>
              <a:t> </a:t>
            </a:r>
            <a:r>
              <a:rPr lang="de-AT" sz="1050" dirty="0" err="1"/>
              <a:t>destruction</a:t>
            </a:r>
            <a:r>
              <a:rPr lang="de-AT" sz="1050" dirty="0"/>
              <a:t> and </a:t>
            </a:r>
            <a:r>
              <a:rPr lang="de-AT" sz="1050" dirty="0" err="1"/>
              <a:t>emergence</a:t>
            </a:r>
            <a:r>
              <a:rPr lang="de-AT" sz="1050" dirty="0"/>
              <a:t> </a:t>
            </a:r>
            <a:r>
              <a:rPr lang="de-AT" sz="1050" dirty="0" err="1"/>
              <a:t>as</a:t>
            </a:r>
            <a:r>
              <a:rPr lang="de-AT" sz="1050" dirty="0"/>
              <a:t> </a:t>
            </a:r>
            <a:r>
              <a:rPr lang="de-AT" sz="1050" dirty="0" err="1"/>
              <a:t>means</a:t>
            </a:r>
            <a:r>
              <a:rPr lang="de-AT" sz="1050" dirty="0"/>
              <a:t> to </a:t>
            </a:r>
            <a:r>
              <a:rPr lang="de-AT" sz="1050" dirty="0" err="1"/>
              <a:t>prevent</a:t>
            </a:r>
            <a:r>
              <a:rPr lang="de-AT" sz="1050" dirty="0"/>
              <a:t> </a:t>
            </a:r>
            <a:r>
              <a:rPr lang="de-AT" sz="1050" dirty="0" err="1"/>
              <a:t>system</a:t>
            </a:r>
            <a:r>
              <a:rPr lang="de-AT" sz="1050" dirty="0"/>
              <a:t> </a:t>
            </a:r>
            <a:r>
              <a:rPr lang="de-AT" sz="1050" dirty="0" err="1"/>
              <a:t>lethargies</a:t>
            </a:r>
            <a:r>
              <a:rPr lang="de-AT" sz="1050" dirty="0"/>
              <a:t>: </a:t>
            </a:r>
            <a:r>
              <a:rPr lang="de-AT" sz="1050" dirty="0" err="1"/>
              <a:t>conceptual</a:t>
            </a:r>
            <a:r>
              <a:rPr lang="de-AT" sz="1050" dirty="0"/>
              <a:t> </a:t>
            </a:r>
            <a:r>
              <a:rPr lang="de-AT" sz="1050" dirty="0" err="1"/>
              <a:t>paper</a:t>
            </a:r>
            <a:r>
              <a:rPr lang="de-AT" sz="1050" dirty="0"/>
              <a:t>," </a:t>
            </a:r>
            <a:r>
              <a:rPr lang="de-AT" sz="1050" i="1" dirty="0"/>
              <a:t>2021 IEEE International Conference on Engineering, Technology and Innovation (ICE/ITMC)</a:t>
            </a:r>
            <a:r>
              <a:rPr lang="de-AT" sz="1050" dirty="0"/>
              <a:t>, Cardiff, United Kingdom, 2021, pp. 1-6, </a:t>
            </a:r>
            <a:r>
              <a:rPr lang="de-AT" sz="1050" dirty="0" err="1"/>
              <a:t>doi</a:t>
            </a:r>
            <a:r>
              <a:rPr lang="de-AT" sz="1050" dirty="0"/>
              <a:t>: 10.1109/ICE/ITMC52061.2021.9570119.</a:t>
            </a:r>
          </a:p>
        </p:txBody>
      </p:sp>
      <p:pic>
        <p:nvPicPr>
          <p:cNvPr id="2" name="Picture 1">
            <a:extLst>
              <a:ext uri="{FF2B5EF4-FFF2-40B4-BE49-F238E27FC236}">
                <a16:creationId xmlns:a16="http://schemas.microsoft.com/office/drawing/2014/main" id="{418179DB-6B1F-441B-7780-CB3EC4FFF9DB}"/>
              </a:ext>
            </a:extLst>
          </p:cNvPr>
          <p:cNvPicPr>
            <a:picLocks noChangeAspect="1"/>
          </p:cNvPicPr>
          <p:nvPr/>
        </p:nvPicPr>
        <p:blipFill>
          <a:blip r:embed="rId3"/>
          <a:stretch>
            <a:fillRect/>
          </a:stretch>
        </p:blipFill>
        <p:spPr>
          <a:xfrm>
            <a:off x="10913806" y="6335074"/>
            <a:ext cx="1233687" cy="475387"/>
          </a:xfrm>
          <a:prstGeom prst="rect">
            <a:avLst/>
          </a:prstGeom>
        </p:spPr>
      </p:pic>
      <p:pic>
        <p:nvPicPr>
          <p:cNvPr id="3" name="Picture 2">
            <a:extLst>
              <a:ext uri="{FF2B5EF4-FFF2-40B4-BE49-F238E27FC236}">
                <a16:creationId xmlns:a16="http://schemas.microsoft.com/office/drawing/2014/main" id="{AB6D9F61-F616-FD05-B0FB-28C339DCB645}"/>
              </a:ext>
            </a:extLst>
          </p:cNvPr>
          <p:cNvPicPr>
            <a:picLocks noChangeAspect="1"/>
          </p:cNvPicPr>
          <p:nvPr/>
        </p:nvPicPr>
        <p:blipFill>
          <a:blip r:embed="rId4"/>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417579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916E0-98BA-E076-2169-C00A5CE51EFA}"/>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A98696ED-CD0D-823B-DD2C-FCF86C763104}"/>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M</a:t>
            </a:r>
            <a:r>
              <a:rPr lang="de-AT" sz="1400" dirty="0" err="1"/>
              <a:t>icro-economics</a:t>
            </a:r>
            <a:r>
              <a:rPr lang="de-AT" sz="1400" dirty="0"/>
              <a:t>: </a:t>
            </a:r>
            <a:r>
              <a:rPr lang="de-AT" sz="1400" dirty="0" err="1"/>
              <a:t>disrupt</a:t>
            </a:r>
            <a:r>
              <a:rPr lang="de-AT" sz="1400" dirty="0"/>
              <a:t> </a:t>
            </a:r>
            <a:r>
              <a:rPr lang="de-AT" sz="1400" dirty="0" err="1"/>
              <a:t>economic</a:t>
            </a:r>
            <a:r>
              <a:rPr lang="de-AT" sz="1400" dirty="0"/>
              <a:t> </a:t>
            </a:r>
            <a:r>
              <a:rPr lang="de-AT" sz="1400" dirty="0" err="1"/>
              <a:t>equilibria</a:t>
            </a:r>
            <a:r>
              <a:rPr lang="en-US" sz="1400" dirty="0"/>
              <a:t>.</a:t>
            </a:r>
            <a:endParaRPr lang="de-DE" sz="1400" dirty="0"/>
          </a:p>
        </p:txBody>
      </p:sp>
      <p:sp>
        <p:nvSpPr>
          <p:cNvPr id="6" name="Textplatzhalter 2">
            <a:extLst>
              <a:ext uri="{FF2B5EF4-FFF2-40B4-BE49-F238E27FC236}">
                <a16:creationId xmlns:a16="http://schemas.microsoft.com/office/drawing/2014/main" id="{CAAF3CFF-AF02-A640-F929-F320DBEDC7A0}"/>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3200" b="1" dirty="0"/>
          </a:p>
          <a:p>
            <a:pPr algn="ctr">
              <a:lnSpc>
                <a:spcPct val="120000"/>
              </a:lnSpc>
              <a:spcAft>
                <a:spcPts val="0"/>
              </a:spcAft>
            </a:pPr>
            <a:endParaRPr lang="en-US" sz="3200" b="1" dirty="0"/>
          </a:p>
          <a:p>
            <a:pPr algn="ctr">
              <a:lnSpc>
                <a:spcPct val="120000"/>
              </a:lnSpc>
              <a:spcAft>
                <a:spcPts val="0"/>
              </a:spcAft>
            </a:pPr>
            <a:endParaRPr lang="en-US" sz="3200" b="1" dirty="0"/>
          </a:p>
        </p:txBody>
      </p:sp>
      <p:sp>
        <p:nvSpPr>
          <p:cNvPr id="7" name="Textplatzhalter 2">
            <a:extLst>
              <a:ext uri="{FF2B5EF4-FFF2-40B4-BE49-F238E27FC236}">
                <a16:creationId xmlns:a16="http://schemas.microsoft.com/office/drawing/2014/main" id="{7F380213-4637-21BE-9B58-5303CA6B74B2}"/>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indent="0">
              <a:lnSpc>
                <a:spcPct val="120000"/>
              </a:lnSpc>
              <a:buNone/>
            </a:pPr>
            <a:endParaRPr lang="en-US" sz="3700" dirty="0"/>
          </a:p>
        </p:txBody>
      </p:sp>
      <p:pic>
        <p:nvPicPr>
          <p:cNvPr id="3" name="Picture 2" descr="A graph of a supply curve&#10;&#10;AI-generated content may be incorrect.">
            <a:extLst>
              <a:ext uri="{FF2B5EF4-FFF2-40B4-BE49-F238E27FC236}">
                <a16:creationId xmlns:a16="http://schemas.microsoft.com/office/drawing/2014/main" id="{B4344F03-F8B1-7D0B-AF77-F6F4EC2A8198}"/>
              </a:ext>
            </a:extLst>
          </p:cNvPr>
          <p:cNvPicPr>
            <a:picLocks noChangeAspect="1"/>
          </p:cNvPicPr>
          <p:nvPr/>
        </p:nvPicPr>
        <p:blipFill>
          <a:blip r:embed="rId2"/>
          <a:stretch>
            <a:fillRect/>
          </a:stretch>
        </p:blipFill>
        <p:spPr>
          <a:xfrm>
            <a:off x="1363980" y="2027685"/>
            <a:ext cx="4115886" cy="2982526"/>
          </a:xfrm>
          <a:prstGeom prst="rect">
            <a:avLst/>
          </a:prstGeom>
        </p:spPr>
      </p:pic>
      <p:sp>
        <p:nvSpPr>
          <p:cNvPr id="4" name="TextBox 3">
            <a:extLst>
              <a:ext uri="{FF2B5EF4-FFF2-40B4-BE49-F238E27FC236}">
                <a16:creationId xmlns:a16="http://schemas.microsoft.com/office/drawing/2014/main" id="{1BB6DEEF-6271-129F-51E1-EC99C3F9BEFA}"/>
              </a:ext>
            </a:extLst>
          </p:cNvPr>
          <p:cNvSpPr txBox="1"/>
          <p:nvPr/>
        </p:nvSpPr>
        <p:spPr>
          <a:xfrm>
            <a:off x="5887720" y="2641785"/>
            <a:ext cx="4008120" cy="1754326"/>
          </a:xfrm>
          <a:prstGeom prst="rect">
            <a:avLst/>
          </a:prstGeom>
          <a:noFill/>
        </p:spPr>
        <p:txBody>
          <a:bodyPr wrap="square" rtlCol="0">
            <a:spAutoFit/>
          </a:bodyPr>
          <a:lstStyle/>
          <a:p>
            <a:r>
              <a:rPr lang="de-AT" dirty="0" err="1"/>
              <a:t>Influenced</a:t>
            </a:r>
            <a:r>
              <a:rPr lang="de-AT" dirty="0"/>
              <a:t> </a:t>
            </a:r>
            <a:r>
              <a:rPr lang="de-AT" dirty="0" err="1"/>
              <a:t>by</a:t>
            </a:r>
            <a:r>
              <a:rPr lang="de-AT" dirty="0"/>
              <a:t>, i.e.,</a:t>
            </a:r>
          </a:p>
          <a:p>
            <a:pPr marL="285750" indent="-285750">
              <a:buFont typeface="Arial" panose="020B0604020202020204" pitchFamily="34" charset="0"/>
              <a:buChar char="•"/>
            </a:pPr>
            <a:r>
              <a:rPr lang="de-AT" dirty="0"/>
              <a:t>Price</a:t>
            </a:r>
          </a:p>
          <a:p>
            <a:pPr marL="285750" indent="-285750">
              <a:buFont typeface="Arial" panose="020B0604020202020204" pitchFamily="34" charset="0"/>
              <a:buChar char="•"/>
            </a:pPr>
            <a:r>
              <a:rPr lang="de-AT" dirty="0"/>
              <a:t>Costs</a:t>
            </a:r>
          </a:p>
          <a:p>
            <a:pPr marL="285750" indent="-285750">
              <a:buFont typeface="Arial" panose="020B0604020202020204" pitchFamily="34" charset="0"/>
              <a:buChar char="•"/>
            </a:pPr>
            <a:r>
              <a:rPr lang="de-AT" dirty="0"/>
              <a:t>Technology</a:t>
            </a:r>
          </a:p>
          <a:p>
            <a:pPr marL="285750" indent="-285750">
              <a:buFont typeface="Arial" panose="020B0604020202020204" pitchFamily="34" charset="0"/>
              <a:buChar char="•"/>
            </a:pPr>
            <a:r>
              <a:rPr lang="de-AT" dirty="0"/>
              <a:t>Consumer </a:t>
            </a:r>
            <a:r>
              <a:rPr lang="de-AT" dirty="0" err="1"/>
              <a:t>preferences</a:t>
            </a:r>
            <a:endParaRPr lang="de-AT" dirty="0"/>
          </a:p>
          <a:p>
            <a:pPr marL="285750" indent="-285750">
              <a:buFont typeface="Arial" panose="020B0604020202020204" pitchFamily="34" charset="0"/>
              <a:buChar char="•"/>
            </a:pPr>
            <a:r>
              <a:rPr lang="de-AT" dirty="0" err="1"/>
              <a:t>Consumer‘s</a:t>
            </a:r>
            <a:r>
              <a:rPr lang="de-AT" dirty="0"/>
              <a:t> </a:t>
            </a:r>
            <a:r>
              <a:rPr lang="de-AT" dirty="0" err="1"/>
              <a:t>income</a:t>
            </a:r>
            <a:endParaRPr lang="de-AT" dirty="0"/>
          </a:p>
        </p:txBody>
      </p:sp>
      <p:pic>
        <p:nvPicPr>
          <p:cNvPr id="2" name="Picture 1">
            <a:extLst>
              <a:ext uri="{FF2B5EF4-FFF2-40B4-BE49-F238E27FC236}">
                <a16:creationId xmlns:a16="http://schemas.microsoft.com/office/drawing/2014/main" id="{A9E95383-7D74-385E-9AA2-4A4E92BEE30F}"/>
              </a:ext>
            </a:extLst>
          </p:cNvPr>
          <p:cNvPicPr>
            <a:picLocks noChangeAspect="1"/>
          </p:cNvPicPr>
          <p:nvPr/>
        </p:nvPicPr>
        <p:blipFill>
          <a:blip r:embed="rId3"/>
          <a:stretch>
            <a:fillRect/>
          </a:stretch>
        </p:blipFill>
        <p:spPr>
          <a:xfrm>
            <a:off x="10913806" y="6335074"/>
            <a:ext cx="1233687" cy="475387"/>
          </a:xfrm>
          <a:prstGeom prst="rect">
            <a:avLst/>
          </a:prstGeom>
        </p:spPr>
      </p:pic>
      <p:pic>
        <p:nvPicPr>
          <p:cNvPr id="8" name="Picture 7">
            <a:extLst>
              <a:ext uri="{FF2B5EF4-FFF2-40B4-BE49-F238E27FC236}">
                <a16:creationId xmlns:a16="http://schemas.microsoft.com/office/drawing/2014/main" id="{49BFBC74-ACA2-AAA6-C8F2-C0D130EEDAEB}"/>
              </a:ext>
            </a:extLst>
          </p:cNvPr>
          <p:cNvPicPr>
            <a:picLocks noChangeAspect="1"/>
          </p:cNvPicPr>
          <p:nvPr/>
        </p:nvPicPr>
        <p:blipFill>
          <a:blip r:embed="rId4"/>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2242750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49D26-4A37-CCBE-65AB-666661985A5C}"/>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43A04ADB-F3EB-16BE-1DB2-0875D7BE5354}"/>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Macro-economics &amp; business cycle theory: d</a:t>
            </a:r>
            <a:r>
              <a:rPr lang="de-AT" sz="1400" dirty="0" err="1"/>
              <a:t>isrupt</a:t>
            </a:r>
            <a:r>
              <a:rPr lang="de-AT" sz="1400" dirty="0"/>
              <a:t> </a:t>
            </a:r>
            <a:r>
              <a:rPr lang="de-AT" sz="1400" dirty="0" err="1"/>
              <a:t>economic</a:t>
            </a:r>
            <a:r>
              <a:rPr lang="de-AT" sz="1400" dirty="0"/>
              <a:t> </a:t>
            </a:r>
            <a:r>
              <a:rPr lang="de-AT" sz="1400" dirty="0" err="1"/>
              <a:t>equilibira</a:t>
            </a:r>
            <a:endParaRPr lang="de-DE" sz="1400" dirty="0"/>
          </a:p>
        </p:txBody>
      </p:sp>
      <p:sp>
        <p:nvSpPr>
          <p:cNvPr id="6" name="Textplatzhalter 2">
            <a:extLst>
              <a:ext uri="{FF2B5EF4-FFF2-40B4-BE49-F238E27FC236}">
                <a16:creationId xmlns:a16="http://schemas.microsoft.com/office/drawing/2014/main" id="{CBEE34E9-5A4B-1F0E-151E-81C616CED05F}"/>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3200" b="1" dirty="0"/>
          </a:p>
          <a:p>
            <a:pPr algn="ctr">
              <a:lnSpc>
                <a:spcPct val="120000"/>
              </a:lnSpc>
              <a:spcAft>
                <a:spcPts val="0"/>
              </a:spcAft>
            </a:pPr>
            <a:endParaRPr lang="en-US" sz="3200" b="1" dirty="0"/>
          </a:p>
          <a:p>
            <a:pPr algn="ctr">
              <a:lnSpc>
                <a:spcPct val="120000"/>
              </a:lnSpc>
              <a:spcAft>
                <a:spcPts val="0"/>
              </a:spcAft>
            </a:pPr>
            <a:endParaRPr lang="en-US" sz="3200" b="1" dirty="0"/>
          </a:p>
        </p:txBody>
      </p:sp>
      <p:sp>
        <p:nvSpPr>
          <p:cNvPr id="7" name="Textplatzhalter 2">
            <a:extLst>
              <a:ext uri="{FF2B5EF4-FFF2-40B4-BE49-F238E27FC236}">
                <a16:creationId xmlns:a16="http://schemas.microsoft.com/office/drawing/2014/main" id="{A2E7A486-5010-A443-4BA6-7C8B349D46D5}"/>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1" indent="0">
              <a:lnSpc>
                <a:spcPct val="120000"/>
              </a:lnSpc>
              <a:buNone/>
            </a:pPr>
            <a:endParaRPr lang="en-US" sz="3700" dirty="0"/>
          </a:p>
        </p:txBody>
      </p:sp>
      <p:pic>
        <p:nvPicPr>
          <p:cNvPr id="17" name="Picture 16">
            <a:extLst>
              <a:ext uri="{FF2B5EF4-FFF2-40B4-BE49-F238E27FC236}">
                <a16:creationId xmlns:a16="http://schemas.microsoft.com/office/drawing/2014/main" id="{43D422AC-73AA-1AF5-C7EC-FB1BB851583B}"/>
              </a:ext>
            </a:extLst>
          </p:cNvPr>
          <p:cNvPicPr>
            <a:picLocks noChangeAspect="1"/>
          </p:cNvPicPr>
          <p:nvPr/>
        </p:nvPicPr>
        <p:blipFill>
          <a:blip r:embed="rId2"/>
          <a:stretch>
            <a:fillRect/>
          </a:stretch>
        </p:blipFill>
        <p:spPr>
          <a:xfrm>
            <a:off x="687660" y="2034161"/>
            <a:ext cx="6524566" cy="2977998"/>
          </a:xfrm>
          <a:prstGeom prst="rect">
            <a:avLst/>
          </a:prstGeom>
          <a:ln>
            <a:solidFill>
              <a:schemeClr val="tx1"/>
            </a:solidFill>
          </a:ln>
        </p:spPr>
      </p:pic>
      <p:pic>
        <p:nvPicPr>
          <p:cNvPr id="22" name="Picture 21" descr="A diagram of a pyramid&#10;&#10;AI-generated content may be incorrect.">
            <a:extLst>
              <a:ext uri="{FF2B5EF4-FFF2-40B4-BE49-F238E27FC236}">
                <a16:creationId xmlns:a16="http://schemas.microsoft.com/office/drawing/2014/main" id="{D15CA5DE-B106-0A44-3944-87BFEE6E011D}"/>
              </a:ext>
            </a:extLst>
          </p:cNvPr>
          <p:cNvPicPr>
            <a:picLocks noChangeAspect="1"/>
          </p:cNvPicPr>
          <p:nvPr/>
        </p:nvPicPr>
        <p:blipFill>
          <a:blip r:embed="rId3"/>
          <a:stretch>
            <a:fillRect/>
          </a:stretch>
        </p:blipFill>
        <p:spPr>
          <a:xfrm>
            <a:off x="7262946" y="2034160"/>
            <a:ext cx="4197534" cy="2976051"/>
          </a:xfrm>
          <a:prstGeom prst="rect">
            <a:avLst/>
          </a:prstGeom>
          <a:ln>
            <a:solidFill>
              <a:schemeClr val="tx1"/>
            </a:solidFill>
          </a:ln>
        </p:spPr>
      </p:pic>
      <p:sp>
        <p:nvSpPr>
          <p:cNvPr id="23" name="TextBox 22">
            <a:extLst>
              <a:ext uri="{FF2B5EF4-FFF2-40B4-BE49-F238E27FC236}">
                <a16:creationId xmlns:a16="http://schemas.microsoft.com/office/drawing/2014/main" id="{2F08D7E9-F7DE-742B-A0B4-D059C6746003}"/>
              </a:ext>
            </a:extLst>
          </p:cNvPr>
          <p:cNvSpPr txBox="1"/>
          <p:nvPr/>
        </p:nvSpPr>
        <p:spPr>
          <a:xfrm>
            <a:off x="7236172" y="5010211"/>
            <a:ext cx="4197534" cy="415498"/>
          </a:xfrm>
          <a:prstGeom prst="rect">
            <a:avLst/>
          </a:prstGeom>
          <a:noFill/>
        </p:spPr>
        <p:txBody>
          <a:bodyPr wrap="square" rtlCol="0">
            <a:spAutoFit/>
          </a:bodyPr>
          <a:lstStyle/>
          <a:p>
            <a:r>
              <a:rPr lang="de-AT" sz="1050" b="1" dirty="0"/>
              <a:t>Source:</a:t>
            </a:r>
            <a:r>
              <a:rPr lang="de-AT" sz="1050" dirty="0"/>
              <a:t> https://www.maintworld.com/Asset-Management/Maintaining-the-Future-Industry-5.0-Triumphs-Over-Industry-4.0-s-Challenges</a:t>
            </a:r>
          </a:p>
        </p:txBody>
      </p:sp>
      <p:sp>
        <p:nvSpPr>
          <p:cNvPr id="24" name="TextBox 23">
            <a:extLst>
              <a:ext uri="{FF2B5EF4-FFF2-40B4-BE49-F238E27FC236}">
                <a16:creationId xmlns:a16="http://schemas.microsoft.com/office/drawing/2014/main" id="{BC45C9B1-A987-9BDA-284D-CC668F7F00E9}"/>
              </a:ext>
            </a:extLst>
          </p:cNvPr>
          <p:cNvSpPr txBox="1"/>
          <p:nvPr/>
        </p:nvSpPr>
        <p:spPr>
          <a:xfrm>
            <a:off x="660886" y="5012159"/>
            <a:ext cx="6548512" cy="738664"/>
          </a:xfrm>
          <a:prstGeom prst="rect">
            <a:avLst/>
          </a:prstGeom>
          <a:noFill/>
        </p:spPr>
        <p:txBody>
          <a:bodyPr wrap="square" rtlCol="0">
            <a:spAutoFit/>
          </a:bodyPr>
          <a:lstStyle/>
          <a:p>
            <a:r>
              <a:rPr lang="de-AT" sz="1050" b="1" dirty="0"/>
              <a:t>Source:</a:t>
            </a:r>
            <a:r>
              <a:rPr lang="de-AT" sz="1050" dirty="0"/>
              <a:t> F. Maurer, "On a </a:t>
            </a:r>
            <a:r>
              <a:rPr lang="de-AT" sz="1050" dirty="0" err="1"/>
              <a:t>theoretically</a:t>
            </a:r>
            <a:r>
              <a:rPr lang="de-AT" sz="1050" dirty="0"/>
              <a:t> </a:t>
            </a:r>
            <a:r>
              <a:rPr lang="de-AT" sz="1050" dirty="0" err="1"/>
              <a:t>cup</a:t>
            </a:r>
            <a:r>
              <a:rPr lang="de-AT" sz="1050" dirty="0"/>
              <a:t> of </a:t>
            </a:r>
            <a:r>
              <a:rPr lang="de-AT" sz="1050" dirty="0" err="1"/>
              <a:t>inspiration</a:t>
            </a:r>
            <a:r>
              <a:rPr lang="de-AT" sz="1050" dirty="0"/>
              <a:t> </a:t>
            </a:r>
            <a:r>
              <a:rPr lang="de-AT" sz="1050" dirty="0" err="1"/>
              <a:t>with</a:t>
            </a:r>
            <a:r>
              <a:rPr lang="de-AT" sz="1050" dirty="0"/>
              <a:t> Schumpeter and von Foerster - </a:t>
            </a:r>
            <a:r>
              <a:rPr lang="de-AT" sz="1050" dirty="0" err="1"/>
              <a:t>creative</a:t>
            </a:r>
            <a:r>
              <a:rPr lang="de-AT" sz="1050" dirty="0"/>
              <a:t> </a:t>
            </a:r>
            <a:r>
              <a:rPr lang="de-AT" sz="1050" dirty="0" err="1"/>
              <a:t>destruction</a:t>
            </a:r>
            <a:r>
              <a:rPr lang="de-AT" sz="1050" dirty="0"/>
              <a:t> and </a:t>
            </a:r>
            <a:r>
              <a:rPr lang="de-AT" sz="1050" dirty="0" err="1"/>
              <a:t>emergence</a:t>
            </a:r>
            <a:r>
              <a:rPr lang="de-AT" sz="1050" dirty="0"/>
              <a:t> </a:t>
            </a:r>
            <a:r>
              <a:rPr lang="de-AT" sz="1050" dirty="0" err="1"/>
              <a:t>as</a:t>
            </a:r>
            <a:r>
              <a:rPr lang="de-AT" sz="1050" dirty="0"/>
              <a:t> </a:t>
            </a:r>
            <a:r>
              <a:rPr lang="de-AT" sz="1050" dirty="0" err="1"/>
              <a:t>means</a:t>
            </a:r>
            <a:r>
              <a:rPr lang="de-AT" sz="1050" dirty="0"/>
              <a:t> to </a:t>
            </a:r>
            <a:r>
              <a:rPr lang="de-AT" sz="1050" dirty="0" err="1"/>
              <a:t>prevent</a:t>
            </a:r>
            <a:r>
              <a:rPr lang="de-AT" sz="1050" dirty="0"/>
              <a:t> </a:t>
            </a:r>
            <a:r>
              <a:rPr lang="de-AT" sz="1050" dirty="0" err="1"/>
              <a:t>system</a:t>
            </a:r>
            <a:r>
              <a:rPr lang="de-AT" sz="1050" dirty="0"/>
              <a:t> </a:t>
            </a:r>
            <a:r>
              <a:rPr lang="de-AT" sz="1050" dirty="0" err="1"/>
              <a:t>lethargies</a:t>
            </a:r>
            <a:r>
              <a:rPr lang="de-AT" sz="1050" dirty="0"/>
              <a:t>: </a:t>
            </a:r>
            <a:r>
              <a:rPr lang="de-AT" sz="1050" dirty="0" err="1"/>
              <a:t>conceptual</a:t>
            </a:r>
            <a:r>
              <a:rPr lang="de-AT" sz="1050" dirty="0"/>
              <a:t> </a:t>
            </a:r>
            <a:r>
              <a:rPr lang="de-AT" sz="1050" dirty="0" err="1"/>
              <a:t>paper</a:t>
            </a:r>
            <a:r>
              <a:rPr lang="de-AT" sz="1050" dirty="0"/>
              <a:t>," </a:t>
            </a:r>
            <a:r>
              <a:rPr lang="de-AT" sz="1050" i="1" dirty="0"/>
              <a:t>2021 IEEE International Conference on Engineering, Technology and Innovation (ICE/ITMC)</a:t>
            </a:r>
            <a:r>
              <a:rPr lang="de-AT" sz="1050" dirty="0"/>
              <a:t>, Cardiff, United Kingdom, 2021, pp. 1-6, </a:t>
            </a:r>
            <a:r>
              <a:rPr lang="de-AT" sz="1050" dirty="0" err="1"/>
              <a:t>doi</a:t>
            </a:r>
            <a:r>
              <a:rPr lang="de-AT" sz="1050" dirty="0"/>
              <a:t>: 10.1109/ICE/ITMC52061.2021.9570119.</a:t>
            </a:r>
          </a:p>
        </p:txBody>
      </p:sp>
      <p:pic>
        <p:nvPicPr>
          <p:cNvPr id="2" name="Picture 1">
            <a:extLst>
              <a:ext uri="{FF2B5EF4-FFF2-40B4-BE49-F238E27FC236}">
                <a16:creationId xmlns:a16="http://schemas.microsoft.com/office/drawing/2014/main" id="{FCFEF0EF-B0BE-FDA0-C248-3E1F3E1DCD25}"/>
              </a:ext>
            </a:extLst>
          </p:cNvPr>
          <p:cNvPicPr>
            <a:picLocks noChangeAspect="1"/>
          </p:cNvPicPr>
          <p:nvPr/>
        </p:nvPicPr>
        <p:blipFill>
          <a:blip r:embed="rId4"/>
          <a:stretch>
            <a:fillRect/>
          </a:stretch>
        </p:blipFill>
        <p:spPr>
          <a:xfrm>
            <a:off x="10913806" y="6335074"/>
            <a:ext cx="1233687" cy="475387"/>
          </a:xfrm>
          <a:prstGeom prst="rect">
            <a:avLst/>
          </a:prstGeom>
        </p:spPr>
      </p:pic>
      <p:pic>
        <p:nvPicPr>
          <p:cNvPr id="3" name="Picture 2">
            <a:extLst>
              <a:ext uri="{FF2B5EF4-FFF2-40B4-BE49-F238E27FC236}">
                <a16:creationId xmlns:a16="http://schemas.microsoft.com/office/drawing/2014/main" id="{ECB69EB1-AF3D-2D30-D725-7D183B498D7B}"/>
              </a:ext>
            </a:extLst>
          </p:cNvPr>
          <p:cNvPicPr>
            <a:picLocks noChangeAspect="1"/>
          </p:cNvPicPr>
          <p:nvPr/>
        </p:nvPicPr>
        <p:blipFill>
          <a:blip r:embed="rId5"/>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3953517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F4518-4143-8553-DD35-DC0CC934D521}"/>
            </a:ext>
          </a:extLst>
        </p:cNvPr>
        <p:cNvGrpSpPr/>
        <p:nvPr/>
      </p:nvGrpSpPr>
      <p:grpSpPr>
        <a:xfrm>
          <a:off x="0" y="0"/>
          <a:ext cx="0" cy="0"/>
          <a:chOff x="0" y="0"/>
          <a:chExt cx="0" cy="0"/>
        </a:xfrm>
      </p:grpSpPr>
      <p:sp>
        <p:nvSpPr>
          <p:cNvPr id="5" name="Textplatzhalter 1">
            <a:extLst>
              <a:ext uri="{FF2B5EF4-FFF2-40B4-BE49-F238E27FC236}">
                <a16:creationId xmlns:a16="http://schemas.microsoft.com/office/drawing/2014/main" id="{0E5E6633-4792-28FF-0527-5B659E867876}"/>
              </a:ext>
            </a:extLst>
          </p:cNvPr>
          <p:cNvSpPr>
            <a:spLocks noGrp="1"/>
          </p:cNvSpPr>
          <p:nvPr>
            <p:ph type="body" sz="quarter" idx="10"/>
          </p:nvPr>
        </p:nvSpPr>
        <p:spPr>
          <a:xfrm>
            <a:off x="360000" y="360000"/>
            <a:ext cx="9907950" cy="825628"/>
          </a:xfrm>
        </p:spPr>
        <p:txBody>
          <a:bodyPr>
            <a:normAutofit/>
          </a:bodyPr>
          <a:lstStyle/>
          <a:p>
            <a:r>
              <a:rPr lang="de-DE" sz="1400" dirty="0"/>
              <a:t>Module 1: </a:t>
            </a:r>
            <a:r>
              <a:rPr lang="en-US" sz="1400" dirty="0"/>
              <a:t>Entrepreneurship – </a:t>
            </a:r>
            <a:r>
              <a:rPr lang="de-AT" sz="1400" dirty="0"/>
              <a:t>Trigger for </a:t>
            </a:r>
            <a:r>
              <a:rPr lang="de-AT" sz="1400" dirty="0" err="1"/>
              <a:t>disruption</a:t>
            </a:r>
            <a:r>
              <a:rPr lang="de-AT" sz="1400" dirty="0"/>
              <a:t>: </a:t>
            </a:r>
            <a:r>
              <a:rPr lang="de-AT" sz="1400" dirty="0" err="1"/>
              <a:t>creative</a:t>
            </a:r>
            <a:r>
              <a:rPr lang="de-AT" sz="1400" dirty="0"/>
              <a:t> </a:t>
            </a:r>
            <a:r>
              <a:rPr lang="de-AT" sz="1400" dirty="0" err="1"/>
              <a:t>destruction</a:t>
            </a:r>
            <a:r>
              <a:rPr lang="de-AT" sz="1400" dirty="0"/>
              <a:t> – </a:t>
            </a:r>
            <a:r>
              <a:rPr lang="de-AT" sz="1400" dirty="0" err="1"/>
              <a:t>innovation</a:t>
            </a:r>
            <a:r>
              <a:rPr lang="de-AT" sz="1400" dirty="0"/>
              <a:t>.</a:t>
            </a:r>
            <a:endParaRPr lang="de-DE" sz="1400" dirty="0"/>
          </a:p>
        </p:txBody>
      </p:sp>
      <p:sp>
        <p:nvSpPr>
          <p:cNvPr id="6" name="Textplatzhalter 2">
            <a:extLst>
              <a:ext uri="{FF2B5EF4-FFF2-40B4-BE49-F238E27FC236}">
                <a16:creationId xmlns:a16="http://schemas.microsoft.com/office/drawing/2014/main" id="{739E9A5E-8932-CFEA-2DB7-B3D98DA73C0C}"/>
              </a:ext>
            </a:extLst>
          </p:cNvPr>
          <p:cNvSpPr txBox="1">
            <a:spLocks/>
          </p:cNvSpPr>
          <p:nvPr/>
        </p:nvSpPr>
        <p:spPr>
          <a:xfrm>
            <a:off x="309280" y="12679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3200" b="1" dirty="0"/>
          </a:p>
          <a:p>
            <a:pPr algn="ctr">
              <a:lnSpc>
                <a:spcPct val="120000"/>
              </a:lnSpc>
              <a:spcAft>
                <a:spcPts val="0"/>
              </a:spcAft>
            </a:pPr>
            <a:endParaRPr lang="en-US" sz="3200" b="1" dirty="0"/>
          </a:p>
          <a:p>
            <a:pPr algn="ctr">
              <a:lnSpc>
                <a:spcPct val="120000"/>
              </a:lnSpc>
              <a:spcAft>
                <a:spcPts val="0"/>
              </a:spcAft>
            </a:pPr>
            <a:endParaRPr lang="en-US" sz="3200" b="1" dirty="0"/>
          </a:p>
        </p:txBody>
      </p:sp>
      <p:sp>
        <p:nvSpPr>
          <p:cNvPr id="20" name="Textplatzhalter 2">
            <a:extLst>
              <a:ext uri="{FF2B5EF4-FFF2-40B4-BE49-F238E27FC236}">
                <a16:creationId xmlns:a16="http://schemas.microsoft.com/office/drawing/2014/main" id="{DCBBBD3F-B7EB-E615-755B-762E2DF3C665}"/>
              </a:ext>
            </a:extLst>
          </p:cNvPr>
          <p:cNvSpPr txBox="1">
            <a:spLocks/>
          </p:cNvSpPr>
          <p:nvPr/>
        </p:nvSpPr>
        <p:spPr>
          <a:xfrm>
            <a:off x="461680" y="1420352"/>
            <a:ext cx="11514420" cy="5230048"/>
          </a:xfrm>
          <a:prstGeom prst="rect">
            <a:avLst/>
          </a:prstGeom>
        </p:spPr>
        <p:txBody>
          <a:bodyPr>
            <a:normAutofit/>
          </a:bodyPr>
          <a:lstStyle>
            <a:lvl1pPr indent="0">
              <a:lnSpc>
                <a:spcPct val="120000"/>
              </a:lnSpc>
              <a:spcBef>
                <a:spcPts val="0"/>
              </a:spcBef>
              <a:spcAft>
                <a:spcPts val="0"/>
              </a:spcAft>
              <a:buSzPct val="120000"/>
              <a:buFont typeface="Wingdings" pitchFamily="2" charset="2"/>
              <a:buNone/>
              <a:defRPr sz="3300" b="0" i="0">
                <a:latin typeface="Arial" panose="020B0604020202020204" pitchFamily="34" charset="0"/>
                <a:cs typeface="Arial" panose="020B0604020202020204" pitchFamily="34" charset="0"/>
              </a:defRPr>
            </a:lvl1pPr>
            <a:lvl2pPr marL="685800" indent="-228600">
              <a:lnSpc>
                <a:spcPct val="100000"/>
              </a:lnSpc>
              <a:spcBef>
                <a:spcPts val="500"/>
              </a:spcBef>
              <a:buFont typeface="Wingdings" pitchFamily="2" charset="2"/>
              <a:buChar char="§"/>
              <a:defRPr sz="30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20000"/>
              </a:lnSpc>
              <a:spcAft>
                <a:spcPts val="0"/>
              </a:spcAft>
            </a:pPr>
            <a:endParaRPr lang="en-US" sz="7200" b="1" dirty="0"/>
          </a:p>
          <a:p>
            <a:pPr algn="ctr">
              <a:lnSpc>
                <a:spcPct val="120000"/>
              </a:lnSpc>
              <a:spcAft>
                <a:spcPts val="0"/>
              </a:spcAft>
            </a:pPr>
            <a:r>
              <a:rPr lang="en-US" sz="7200" b="1" dirty="0"/>
              <a:t>What is innovation?</a:t>
            </a:r>
          </a:p>
        </p:txBody>
      </p:sp>
      <p:sp>
        <p:nvSpPr>
          <p:cNvPr id="2" name="TextBox 1">
            <a:extLst>
              <a:ext uri="{FF2B5EF4-FFF2-40B4-BE49-F238E27FC236}">
                <a16:creationId xmlns:a16="http://schemas.microsoft.com/office/drawing/2014/main" id="{BD0C61BB-D943-30D8-806A-9EBC0915437A}"/>
              </a:ext>
            </a:extLst>
          </p:cNvPr>
          <p:cNvSpPr txBox="1"/>
          <p:nvPr/>
        </p:nvSpPr>
        <p:spPr>
          <a:xfrm>
            <a:off x="1965960" y="4033590"/>
            <a:ext cx="1318260" cy="369332"/>
          </a:xfrm>
          <a:prstGeom prst="rect">
            <a:avLst/>
          </a:prstGeom>
          <a:noFill/>
          <a:ln>
            <a:solidFill>
              <a:schemeClr val="tx1"/>
            </a:solidFill>
          </a:ln>
        </p:spPr>
        <p:txBody>
          <a:bodyPr wrap="square" rtlCol="0">
            <a:spAutoFit/>
          </a:bodyPr>
          <a:lstStyle/>
          <a:p>
            <a:pPr algn="ctr"/>
            <a:r>
              <a:rPr lang="de-AT" dirty="0"/>
              <a:t>Innovation</a:t>
            </a:r>
          </a:p>
        </p:txBody>
      </p:sp>
      <p:sp>
        <p:nvSpPr>
          <p:cNvPr id="3" name="TextBox 2">
            <a:extLst>
              <a:ext uri="{FF2B5EF4-FFF2-40B4-BE49-F238E27FC236}">
                <a16:creationId xmlns:a16="http://schemas.microsoft.com/office/drawing/2014/main" id="{0E23E28C-28E0-B01E-112C-EEFE07D4A4E6}"/>
              </a:ext>
            </a:extLst>
          </p:cNvPr>
          <p:cNvSpPr txBox="1"/>
          <p:nvPr/>
        </p:nvSpPr>
        <p:spPr>
          <a:xfrm>
            <a:off x="5520690" y="4033590"/>
            <a:ext cx="1318260" cy="369332"/>
          </a:xfrm>
          <a:prstGeom prst="rect">
            <a:avLst/>
          </a:prstGeom>
          <a:noFill/>
          <a:ln>
            <a:solidFill>
              <a:schemeClr val="tx1"/>
            </a:solidFill>
          </a:ln>
        </p:spPr>
        <p:txBody>
          <a:bodyPr wrap="square" rtlCol="0">
            <a:spAutoFit/>
          </a:bodyPr>
          <a:lstStyle/>
          <a:p>
            <a:pPr algn="ctr"/>
            <a:r>
              <a:rPr lang="de-AT" dirty="0"/>
              <a:t>Imitation</a:t>
            </a:r>
          </a:p>
        </p:txBody>
      </p:sp>
      <p:sp>
        <p:nvSpPr>
          <p:cNvPr id="4" name="TextBox 3">
            <a:extLst>
              <a:ext uri="{FF2B5EF4-FFF2-40B4-BE49-F238E27FC236}">
                <a16:creationId xmlns:a16="http://schemas.microsoft.com/office/drawing/2014/main" id="{FAA739C2-57E7-9AB9-2961-08B77E59B975}"/>
              </a:ext>
            </a:extLst>
          </p:cNvPr>
          <p:cNvSpPr txBox="1"/>
          <p:nvPr/>
        </p:nvSpPr>
        <p:spPr>
          <a:xfrm>
            <a:off x="9075420" y="4029542"/>
            <a:ext cx="1318260" cy="369332"/>
          </a:xfrm>
          <a:prstGeom prst="rect">
            <a:avLst/>
          </a:prstGeom>
          <a:noFill/>
          <a:ln>
            <a:solidFill>
              <a:schemeClr val="tx1"/>
            </a:solidFill>
          </a:ln>
        </p:spPr>
        <p:txBody>
          <a:bodyPr wrap="square" rtlCol="0">
            <a:spAutoFit/>
          </a:bodyPr>
          <a:lstStyle/>
          <a:p>
            <a:pPr algn="ctr"/>
            <a:r>
              <a:rPr lang="de-AT" dirty="0"/>
              <a:t>Invention</a:t>
            </a:r>
          </a:p>
        </p:txBody>
      </p:sp>
      <p:pic>
        <p:nvPicPr>
          <p:cNvPr id="7" name="Picture 6" descr="A black and orange stopwatch&#10;&#10;AI-generated content may be incorrect.">
            <a:extLst>
              <a:ext uri="{FF2B5EF4-FFF2-40B4-BE49-F238E27FC236}">
                <a16:creationId xmlns:a16="http://schemas.microsoft.com/office/drawing/2014/main" id="{5938FC7E-AC7E-79AB-1C24-E4DB9AFC742C}"/>
              </a:ext>
            </a:extLst>
          </p:cNvPr>
          <p:cNvPicPr>
            <a:picLocks noChangeAspect="1"/>
          </p:cNvPicPr>
          <p:nvPr/>
        </p:nvPicPr>
        <p:blipFill>
          <a:blip r:embed="rId2"/>
          <a:stretch>
            <a:fillRect/>
          </a:stretch>
        </p:blipFill>
        <p:spPr>
          <a:xfrm>
            <a:off x="11302872" y="63992"/>
            <a:ext cx="825628" cy="825628"/>
          </a:xfrm>
          <a:prstGeom prst="rect">
            <a:avLst/>
          </a:prstGeom>
        </p:spPr>
      </p:pic>
      <p:cxnSp>
        <p:nvCxnSpPr>
          <p:cNvPr id="9" name="Straight Arrow Connector 8">
            <a:extLst>
              <a:ext uri="{FF2B5EF4-FFF2-40B4-BE49-F238E27FC236}">
                <a16:creationId xmlns:a16="http://schemas.microsoft.com/office/drawing/2014/main" id="{FA69CB1D-DBE9-08B0-FCB7-C40441028F00}"/>
              </a:ext>
            </a:extLst>
          </p:cNvPr>
          <p:cNvCxnSpPr>
            <a:stCxn id="2" idx="3"/>
            <a:endCxn id="3" idx="1"/>
          </p:cNvCxnSpPr>
          <p:nvPr/>
        </p:nvCxnSpPr>
        <p:spPr>
          <a:xfrm>
            <a:off x="3284220" y="4218256"/>
            <a:ext cx="2236470"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BE99C289-BBC0-55EB-D160-8C3D8674C85F}"/>
              </a:ext>
            </a:extLst>
          </p:cNvPr>
          <p:cNvCxnSpPr/>
          <p:nvPr/>
        </p:nvCxnSpPr>
        <p:spPr>
          <a:xfrm>
            <a:off x="6838950" y="4218256"/>
            <a:ext cx="2236470"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522A5BF-AB38-665E-6A24-0FA5FDA59B5C}"/>
              </a:ext>
            </a:extLst>
          </p:cNvPr>
          <p:cNvPicPr>
            <a:picLocks noChangeAspect="1"/>
          </p:cNvPicPr>
          <p:nvPr/>
        </p:nvPicPr>
        <p:blipFill>
          <a:blip r:embed="rId3"/>
          <a:stretch>
            <a:fillRect/>
          </a:stretch>
        </p:blipFill>
        <p:spPr>
          <a:xfrm>
            <a:off x="10913806" y="6335074"/>
            <a:ext cx="1233687" cy="475387"/>
          </a:xfrm>
          <a:prstGeom prst="rect">
            <a:avLst/>
          </a:prstGeom>
        </p:spPr>
      </p:pic>
      <p:pic>
        <p:nvPicPr>
          <p:cNvPr id="11" name="Picture 10">
            <a:extLst>
              <a:ext uri="{FF2B5EF4-FFF2-40B4-BE49-F238E27FC236}">
                <a16:creationId xmlns:a16="http://schemas.microsoft.com/office/drawing/2014/main" id="{B304B95F-B4E2-1898-F681-CA0D41786453}"/>
              </a:ext>
            </a:extLst>
          </p:cNvPr>
          <p:cNvPicPr>
            <a:picLocks noChangeAspect="1"/>
          </p:cNvPicPr>
          <p:nvPr/>
        </p:nvPicPr>
        <p:blipFill>
          <a:blip r:embed="rId4"/>
          <a:stretch>
            <a:fillRect/>
          </a:stretch>
        </p:blipFill>
        <p:spPr>
          <a:xfrm>
            <a:off x="8716296" y="6331173"/>
            <a:ext cx="2141950" cy="479288"/>
          </a:xfrm>
          <a:prstGeom prst="rect">
            <a:avLst/>
          </a:prstGeom>
        </p:spPr>
      </p:pic>
    </p:spTree>
    <p:extLst>
      <p:ext uri="{BB962C8B-B14F-4D97-AF65-F5344CB8AC3E}">
        <p14:creationId xmlns:p14="http://schemas.microsoft.com/office/powerpoint/2010/main" val="342091864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C1F0F2303ACE4995C8E2F2C429113B" ma:contentTypeVersion="11" ma:contentTypeDescription="Create a new document." ma:contentTypeScope="" ma:versionID="fb1ccd75823b090a0e655777195726de">
  <xsd:schema xmlns:xsd="http://www.w3.org/2001/XMLSchema" xmlns:xs="http://www.w3.org/2001/XMLSchema" xmlns:p="http://schemas.microsoft.com/office/2006/metadata/properties" xmlns:ns2="2599df58-5f44-4f3f-80f0-83dd5e09c28f" xmlns:ns3="5ad0ff3d-18f4-4398-b988-cbd9e7e27cfa" targetNamespace="http://schemas.microsoft.com/office/2006/metadata/properties" ma:root="true" ma:fieldsID="6ee238ecd9293f0d96619f346c5d61dd" ns2:_="" ns3:_="">
    <xsd:import namespace="2599df58-5f44-4f3f-80f0-83dd5e09c28f"/>
    <xsd:import namespace="5ad0ff3d-18f4-4398-b988-cbd9e7e27cf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99df58-5f44-4f3f-80f0-83dd5e09c28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1c13e40-b2b1-49b8-8663-ef592bdcc8ca"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ad0ff3d-18f4-4398-b988-cbd9e7e27cfa"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2bd941c-df5e-4965-893a-e4f31941a618}" ma:internalName="TaxCatchAll" ma:showField="CatchAllData" ma:web="5ad0ff3d-18f4-4398-b988-cbd9e7e27cf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599df58-5f44-4f3f-80f0-83dd5e09c28f">
      <Terms xmlns="http://schemas.microsoft.com/office/infopath/2007/PartnerControls"/>
    </lcf76f155ced4ddcb4097134ff3c332f>
    <TaxCatchAll xmlns="5ad0ff3d-18f4-4398-b988-cbd9e7e27cfa" xsi:nil="true"/>
  </documentManagement>
</p:properties>
</file>

<file path=customXml/itemProps1.xml><?xml version="1.0" encoding="utf-8"?>
<ds:datastoreItem xmlns:ds="http://schemas.openxmlformats.org/officeDocument/2006/customXml" ds:itemID="{A29FF565-B465-497F-A80C-BC2AB8DFC85D}"/>
</file>

<file path=customXml/itemProps2.xml><?xml version="1.0" encoding="utf-8"?>
<ds:datastoreItem xmlns:ds="http://schemas.openxmlformats.org/officeDocument/2006/customXml" ds:itemID="{831EA41E-22F2-49EA-AE1B-5D98DE9215AB}"/>
</file>

<file path=customXml/itemProps3.xml><?xml version="1.0" encoding="utf-8"?>
<ds:datastoreItem xmlns:ds="http://schemas.openxmlformats.org/officeDocument/2006/customXml" ds:itemID="{48926B6F-AAB0-4682-8E72-9C28EA85B0B5}"/>
</file>

<file path=docProps/app.xml><?xml version="1.0" encoding="utf-8"?>
<Properties xmlns="http://schemas.openxmlformats.org/officeDocument/2006/extended-properties" xmlns:vt="http://schemas.openxmlformats.org/officeDocument/2006/docPropsVTypes">
  <TotalTime>1</TotalTime>
  <Words>1917</Words>
  <Application>Microsoft Office PowerPoint</Application>
  <PresentationFormat>Widescreen</PresentationFormat>
  <Paragraphs>322</Paragraphs>
  <Slides>34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Aptos</vt:lpstr>
      <vt:lpstr>Arial</vt:lpstr>
      <vt:lpstr>Calibri</vt:lpstr>
      <vt:lpstr>Montserrat</vt:lpstr>
      <vt:lpstr>Wingdings</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Microsoft Office User</dc:creator>
  <cp:lastModifiedBy>Katriina Peuhkuri</cp:lastModifiedBy>
  <cp:revision>217</cp:revision>
  <cp:lastPrinted>2025-09-16T13:39:33Z</cp:lastPrinted>
  <dcterms:created xsi:type="dcterms:W3CDTF">2021-08-26T08:13:56Z</dcterms:created>
  <dcterms:modified xsi:type="dcterms:W3CDTF">2025-09-17T10:19:15Z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0x01010054C1F0F2303ACE4995C8E2F2C429113B</vt:lpwstr>
  </property>
</Properties>
</file>